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6"/>
  </p:notesMasterIdLst>
  <p:sldIdLst>
    <p:sldId id="273" r:id="rId2"/>
    <p:sldId id="1147" r:id="rId3"/>
    <p:sldId id="1179" r:id="rId4"/>
    <p:sldId id="1180" r:id="rId5"/>
    <p:sldId id="1181" r:id="rId6"/>
    <p:sldId id="1182" r:id="rId7"/>
    <p:sldId id="1183" r:id="rId8"/>
    <p:sldId id="1184" r:id="rId9"/>
    <p:sldId id="1185" r:id="rId10"/>
    <p:sldId id="1186" r:id="rId11"/>
    <p:sldId id="1187" r:id="rId12"/>
    <p:sldId id="1188" r:id="rId13"/>
    <p:sldId id="1189" r:id="rId14"/>
    <p:sldId id="11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82509" autoAdjust="0"/>
  </p:normalViewPr>
  <p:slideViewPr>
    <p:cSldViewPr snapToGrid="0">
      <p:cViewPr varScale="1">
        <p:scale>
          <a:sx n="92" d="100"/>
          <a:sy n="92" d="100"/>
        </p:scale>
        <p:origin x="114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01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78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83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90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16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53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67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40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40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61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11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ienTajik/AspNetCore-Developer-Roadmap/blob/master/aspnetcore-developer-roadmap.png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490651"/>
            <a:ext cx="10670534" cy="200020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0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Направления разработки ПО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Классификация ПО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Языки в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Web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662" y="654355"/>
            <a:ext cx="11623854" cy="390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Веб делится на 2 подраздела: </a:t>
            </a:r>
            <a:r>
              <a:rPr lang="ru-RU" sz="2400" b="1" dirty="0" err="1">
                <a:latin typeface="Bookman Old Style" panose="02050604050505020204" pitchFamily="18" charset="0"/>
              </a:rPr>
              <a:t>бэкенд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latin typeface="Bookman Old Style" panose="02050604050505020204" pitchFamily="18" charset="0"/>
              </a:rPr>
              <a:t>фронтенд</a:t>
            </a:r>
            <a:r>
              <a:rPr lang="ru-RU" sz="2400" dirty="0">
                <a:latin typeface="Bookman Old Style" panose="02050604050505020204" pitchFamily="18" charset="0"/>
              </a:rPr>
              <a:t>. Любое веб-приложение в конечном итоге имеет ту часть, которая взаимодействует с пользователем, и почти всегда это тонкий клиент — браузер, в котором крутятся приложения. Если раньше это был просто </a:t>
            </a:r>
            <a:r>
              <a:rPr lang="ru-RU" sz="2400" b="1" dirty="0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, и вся логика происходила на сервере, то сейчас логики в браузере становится все больше и больше, и он становится по-настоящему "толстым" и "тяжелым".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45" y="4097481"/>
            <a:ext cx="2646218" cy="264621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18" y="4097481"/>
            <a:ext cx="1874297" cy="26462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036" y="4097481"/>
            <a:ext cx="2444651" cy="264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6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Языки в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Web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662" y="654355"/>
            <a:ext cx="116238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Backend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PHP, Ruby, Python, JavaScript (Node), Perl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Go, C#, Elixir, Rust, Java, </a:t>
            </a:r>
            <a:r>
              <a:rPr lang="en-US" sz="2400" dirty="0" err="1">
                <a:latin typeface="Bookman Old Style" panose="02050604050505020204" pitchFamily="18" charset="0"/>
              </a:rPr>
              <a:t>Clojure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err="1">
                <a:latin typeface="Bookman Old Style" panose="02050604050505020204" pitchFamily="18" charset="0"/>
              </a:rPr>
              <a:t>Kotlin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smtClean="0">
                <a:latin typeface="Bookman Old Style" panose="02050604050505020204" pitchFamily="18" charset="0"/>
              </a:rPr>
              <a:t>Scala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Бэкендеры</a:t>
            </a:r>
            <a:r>
              <a:rPr lang="ru-RU" sz="2400" dirty="0" smtClean="0">
                <a:latin typeface="Bookman Old Style" panose="02050604050505020204" pitchFamily="18" charset="0"/>
              </a:rPr>
              <a:t> ответственны </a:t>
            </a:r>
            <a:r>
              <a:rPr lang="ru-RU" sz="2400" dirty="0">
                <a:latin typeface="Bookman Old Style" panose="02050604050505020204" pitchFamily="18" charset="0"/>
              </a:rPr>
              <a:t>за </a:t>
            </a:r>
            <a:r>
              <a:rPr lang="ru-RU" sz="2400" dirty="0" smtClean="0">
                <a:latin typeface="Bookman Old Style" panose="02050604050505020204" pitchFamily="18" charset="0"/>
              </a:rPr>
              <a:t>серверную </a:t>
            </a:r>
            <a:r>
              <a:rPr lang="ru-RU" sz="2400" dirty="0">
                <a:latin typeface="Bookman Old Style" panose="02050604050505020204" pitchFamily="18" charset="0"/>
              </a:rPr>
              <a:t>часть, то есть за то, что обеспечивает работу сервиса — взаимодействие с базами данных, обработку информации и вычисления. Сейчас, учитывая обилие веб-сервисов, это один из самых популярных видов программистов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Roadmap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en-US" sz="2400" dirty="0" smtClean="0">
                <a:latin typeface="Bookman Old Style" panose="02050604050505020204" pitchFamily="18" charset="0"/>
              </a:rPr>
              <a:t>C# ASP Net </a:t>
            </a:r>
            <a:r>
              <a:rPr lang="ru-RU" sz="2400" dirty="0" smtClean="0">
                <a:latin typeface="Bookman Old Style" panose="02050604050505020204" pitchFamily="18" charset="0"/>
              </a:rPr>
              <a:t>разработчика: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github.com/MoienTajik/AspNetCore-Developer-Roadmap/blob/master/aspnetcore-developer-roadmap.png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007" y="810028"/>
            <a:ext cx="1732607" cy="190153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614" y="657234"/>
            <a:ext cx="2186150" cy="11801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695" y="1837415"/>
            <a:ext cx="1885988" cy="11551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95" y="2328309"/>
            <a:ext cx="768431" cy="76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Языки в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Web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662" y="654355"/>
            <a:ext cx="116238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Frontend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JavaScript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TypeScript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JavaScript</a:t>
            </a:r>
            <a:r>
              <a:rPr lang="ru-RU" sz="2400" dirty="0">
                <a:latin typeface="Bookman Old Style" panose="02050604050505020204" pitchFamily="18" charset="0"/>
              </a:rPr>
              <a:t> присутствует и в </a:t>
            </a:r>
            <a:r>
              <a:rPr lang="ru-RU" sz="2400" dirty="0" err="1">
                <a:latin typeface="Bookman Old Style" panose="02050604050505020204" pitchFamily="18" charset="0"/>
              </a:rPr>
              <a:t>бэкенде</a:t>
            </a:r>
            <a:r>
              <a:rPr lang="ru-RU" sz="2400" dirty="0">
                <a:latin typeface="Bookman Old Style" panose="02050604050505020204" pitchFamily="18" charset="0"/>
              </a:rPr>
              <a:t>, и во </a:t>
            </a:r>
            <a:r>
              <a:rPr lang="ru-RU" sz="2400" dirty="0" err="1">
                <a:latin typeface="Bookman Old Style" panose="02050604050505020204" pitchFamily="18" charset="0"/>
              </a:rPr>
              <a:t>фронтенде</a:t>
            </a:r>
            <a:r>
              <a:rPr lang="ru-RU" sz="2400" dirty="0">
                <a:latin typeface="Bookman Old Style" panose="02050604050505020204" pitchFamily="18" charset="0"/>
              </a:rPr>
              <a:t>, и он будет все больше проникать в незанятые ранее ниши. </a:t>
            </a:r>
            <a:r>
              <a:rPr lang="ru-RU" sz="2400" dirty="0" err="1">
                <a:latin typeface="Bookman Old Style" panose="02050604050505020204" pitchFamily="18" charset="0"/>
              </a:rPr>
              <a:t>JavaScript</a:t>
            </a:r>
            <a:r>
              <a:rPr lang="ru-RU" sz="2400" dirty="0">
                <a:latin typeface="Bookman Old Style" panose="02050604050505020204" pitchFamily="18" charset="0"/>
              </a:rPr>
              <a:t> сейчас очень активно развивается и становится всё более серьёзным и классным языком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TypeScript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типизированный </a:t>
            </a:r>
            <a:r>
              <a:rPr lang="ru-RU" sz="2400" dirty="0" err="1">
                <a:latin typeface="Bookman Old Style" panose="02050604050505020204" pitchFamily="18" charset="0"/>
              </a:rPr>
              <a:t>JavaScript</a:t>
            </a:r>
            <a:r>
              <a:rPr lang="ru-RU" sz="2400" dirty="0">
                <a:latin typeface="Bookman Old Style" panose="02050604050505020204" pitchFamily="18" charset="0"/>
              </a:rPr>
              <a:t>. Облегчает разработку и уменьшает количество ошибок, потому что проверка соответствия указанных и используемых типов происходит перед запуском кода, а не во время его выполнения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91" y="765191"/>
            <a:ext cx="1157127" cy="115712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994" y="765189"/>
            <a:ext cx="819585" cy="115712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55" y="765190"/>
            <a:ext cx="1068988" cy="115712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519" y="765189"/>
            <a:ext cx="1157128" cy="115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8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habrastorage.org/getpro/habr/upload_files/213/4f2/38e/2134f238e227a57240cfc35bcbed608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8157029" cy="683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4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habrastorage.org/getpro/habr/upload_files/b52/3e8/9f4/b523e89f4d83983721ffcac346c01e6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07" y="0"/>
            <a:ext cx="10668000" cy="682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4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2.hexlet.io/store/derivatives/original/82a4ddb86531c669e3505ab8069bed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028" y="2084832"/>
            <a:ext cx="8495972" cy="477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Классификация ПО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70662" y="654356"/>
            <a:ext cx="45944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Серверное ПО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Десктоп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Мобильная разработка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 smtClean="0">
                <a:latin typeface="Bookman Old Style" panose="02050604050505020204" pitchFamily="18" charset="0"/>
              </a:rPr>
              <a:t>Web</a:t>
            </a:r>
            <a:r>
              <a:rPr lang="ru-RU" sz="2400" dirty="0" smtClean="0">
                <a:latin typeface="Bookman Old Style" panose="02050604050505020204" pitchFamily="18" charset="0"/>
              </a:rPr>
              <a:t>-программирование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Серверное ПО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70662" y="654355"/>
            <a:ext cx="116238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разработке серверного ПО могут использоваться абсолютно любые языки. Серверное ПО в конечном итоге пересекается и с мобильной разработкой, и с веб-разработкой, и вообще с любым видом разработки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Прикладное </a:t>
            </a:r>
            <a:r>
              <a:rPr lang="ru-RU" sz="2400" b="1" dirty="0" smtClean="0">
                <a:latin typeface="Bookman Old Style" panose="02050604050505020204" pitchFamily="18" charset="0"/>
              </a:rPr>
              <a:t>ПО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программировании почти всегда есть </a:t>
            </a:r>
            <a:r>
              <a:rPr lang="ru-RU" sz="2400" dirty="0" err="1">
                <a:latin typeface="Bookman Old Style" panose="02050604050505020204" pitchFamily="18" charset="0"/>
              </a:rPr>
              <a:t>фронтенд</a:t>
            </a:r>
            <a:r>
              <a:rPr lang="ru-RU" sz="2400" dirty="0">
                <a:latin typeface="Bookman Old Style" panose="02050604050505020204" pitchFamily="18" charset="0"/>
              </a:rPr>
              <a:t>-часть — та, с которой непосредственно взаимодействует пользователь, и </a:t>
            </a:r>
            <a:r>
              <a:rPr lang="ru-RU" sz="2400" dirty="0" err="1">
                <a:latin typeface="Bookman Old Style" panose="02050604050505020204" pitchFamily="18" charset="0"/>
              </a:rPr>
              <a:t>бэкенд</a:t>
            </a:r>
            <a:r>
              <a:rPr lang="ru-RU" sz="2400" dirty="0">
                <a:latin typeface="Bookman Old Style" panose="02050604050505020204" pitchFamily="18" charset="0"/>
              </a:rPr>
              <a:t>-часть, которая находится где-то на сервере. Самостоятельная или связанная с </a:t>
            </a:r>
            <a:r>
              <a:rPr lang="ru-RU" sz="2400" dirty="0" err="1">
                <a:latin typeface="Bookman Old Style" panose="02050604050505020204" pitchFamily="18" charset="0"/>
              </a:rPr>
              <a:t>фронтенд</a:t>
            </a:r>
            <a:r>
              <a:rPr lang="ru-RU" sz="2400" dirty="0">
                <a:latin typeface="Bookman Old Style" panose="02050604050505020204" pitchFamily="18" charset="0"/>
              </a:rPr>
              <a:t>-частью — именно она и представляет собой прикладное ПО. Это могут быть и какие-либо расчеты, вычисления, аналитика, работа с большими объемами данных, анализ, биржи — всё что угодно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Языки: </a:t>
            </a:r>
            <a:r>
              <a:rPr lang="ru-RU" sz="2400" dirty="0">
                <a:latin typeface="Bookman Old Style" panose="02050604050505020204" pitchFamily="18" charset="0"/>
              </a:rPr>
              <a:t>Почти любые, например, </a:t>
            </a:r>
            <a:r>
              <a:rPr lang="en-US" sz="2400" dirty="0">
                <a:latin typeface="Bookman Old Style" panose="02050604050505020204" pitchFamily="18" charset="0"/>
              </a:rPr>
              <a:t>C++, C#, Java, Python </a:t>
            </a:r>
            <a:r>
              <a:rPr lang="en-US" sz="2400" dirty="0" smtClean="0">
                <a:latin typeface="Bookman Old Style" panose="02050604050505020204" pitchFamily="18" charset="0"/>
              </a:rPr>
              <a:t>…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21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Серверное ПО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70662" y="654355"/>
            <a:ext cx="116238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Системное </a:t>
            </a:r>
            <a:r>
              <a:rPr lang="ru-RU" sz="2400" b="1" dirty="0" smtClean="0">
                <a:latin typeface="Bookman Old Style" panose="02050604050505020204" pitchFamily="18" charset="0"/>
              </a:rPr>
              <a:t>ПО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Это особый тип программного обеспечения, с помощью которого компьютеры выполняют полезные задачи — это операционные системы, драйверы и иные программы, связанные непосредственно с железом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Языки: </a:t>
            </a:r>
            <a:r>
              <a:rPr lang="en-US" sz="2400" dirty="0" smtClean="0">
                <a:latin typeface="Bookman Old Style" panose="02050604050505020204" pitchFamily="18" charset="0"/>
              </a:rPr>
              <a:t>C, C++, Rust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514" y="4180404"/>
            <a:ext cx="2038971" cy="22963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72" y="4180404"/>
            <a:ext cx="2042894" cy="229639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33" y="4180404"/>
            <a:ext cx="2296391" cy="229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Десктоп (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Desktop)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662" y="654355"/>
            <a:ext cx="116238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Теряющее популярность, но все еще очень активное направление — это десктоп. Это так называемые "толстые клиенты", когда программа запускается локально, чаще всего без подключения к интернету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этом направлении всегда были популярны такие языки, как </a:t>
            </a:r>
            <a:r>
              <a:rPr lang="ru-RU" sz="2400" b="1" dirty="0">
                <a:latin typeface="Bookman Old Style" panose="02050604050505020204" pitchFamily="18" charset="0"/>
              </a:rPr>
              <a:t>С++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b="1" dirty="0" err="1">
                <a:latin typeface="Bookman Old Style" panose="02050604050505020204" pitchFamily="18" charset="0"/>
              </a:rPr>
              <a:t>Java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</a:rPr>
              <a:t>C#</a:t>
            </a:r>
            <a:r>
              <a:rPr lang="ru-RU" sz="2400" dirty="0">
                <a:latin typeface="Bookman Old Style" panose="02050604050505020204" pitchFamily="18" charset="0"/>
              </a:rPr>
              <a:t>, но на пятки признанным авторитетам наступают те языки, которые еще не так давно никто не планировал использовать для написания толстых клиентов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Java Script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</a:t>
            </a:r>
            <a:r>
              <a:rPr lang="en-US" sz="2400" dirty="0" smtClean="0">
                <a:latin typeface="Bookman Old Style" panose="02050604050505020204" pitchFamily="18" charset="0"/>
              </a:rPr>
              <a:t>C# </a:t>
            </a:r>
            <a:r>
              <a:rPr lang="ru-RU" sz="2400" dirty="0" smtClean="0">
                <a:latin typeface="Bookman Old Style" panose="02050604050505020204" pitchFamily="18" charset="0"/>
              </a:rPr>
              <a:t>удобно писать под </a:t>
            </a:r>
            <a:r>
              <a:rPr lang="en-US" sz="2400" dirty="0" smtClean="0">
                <a:latin typeface="Bookman Old Style" panose="02050604050505020204" pitchFamily="18" charset="0"/>
              </a:rPr>
              <a:t>Windows: </a:t>
            </a:r>
            <a:r>
              <a:rPr lang="en-US" sz="2400" b="1" dirty="0" smtClean="0">
                <a:latin typeface="Bookman Old Style" panose="02050604050505020204" pitchFamily="18" charset="0"/>
              </a:rPr>
              <a:t>Windows Forms, WPF.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536" y="4533896"/>
            <a:ext cx="1991980" cy="224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Мобильная разработка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662" y="654355"/>
            <a:ext cx="116238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Следующее направление — мобильное, и здесь есть две базовых ветви разработки: </a:t>
            </a:r>
            <a:r>
              <a:rPr lang="ru-RU" sz="2400" b="1" dirty="0" err="1">
                <a:latin typeface="Bookman Old Style" panose="02050604050505020204" pitchFamily="18" charset="0"/>
              </a:rPr>
              <a:t>Android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latin typeface="Bookman Old Style" panose="02050604050505020204" pitchFamily="18" charset="0"/>
              </a:rPr>
              <a:t>iOS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Android</a:t>
            </a:r>
            <a:r>
              <a:rPr lang="ru-RU" sz="2400" b="1" dirty="0">
                <a:latin typeface="Bookman Old Style" panose="02050604050505020204" pitchFamily="18" charset="0"/>
              </a:rPr>
              <a:t>: </a:t>
            </a:r>
            <a:r>
              <a:rPr lang="ru-RU" sz="2400" b="1" dirty="0" err="1">
                <a:latin typeface="Bookman Old Style" panose="02050604050505020204" pitchFamily="18" charset="0"/>
              </a:rPr>
              <a:t>Java</a:t>
            </a:r>
            <a:r>
              <a:rPr lang="ru-RU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 err="1">
                <a:latin typeface="Bookman Old Style" panose="02050604050505020204" pitchFamily="18" charset="0"/>
              </a:rPr>
              <a:t>Kotlin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</a:t>
            </a:r>
            <a:r>
              <a:rPr lang="ru-RU" sz="2400" b="1" dirty="0" err="1">
                <a:latin typeface="Bookman Old Style" panose="02050604050505020204" pitchFamily="18" charset="0"/>
              </a:rPr>
              <a:t>Android</a:t>
            </a:r>
            <a:r>
              <a:rPr lang="ru-RU" sz="2400" dirty="0">
                <a:latin typeface="Bookman Old Style" panose="02050604050505020204" pitchFamily="18" charset="0"/>
              </a:rPr>
              <a:t> раньше был только </a:t>
            </a:r>
            <a:r>
              <a:rPr lang="ru-RU" sz="2400" b="1" dirty="0" err="1">
                <a:latin typeface="Bookman Old Style" panose="02050604050505020204" pitchFamily="18" charset="0"/>
              </a:rPr>
              <a:t>Java</a:t>
            </a:r>
            <a:r>
              <a:rPr lang="ru-RU" sz="2400" dirty="0">
                <a:latin typeface="Bookman Old Style" panose="02050604050505020204" pitchFamily="18" charset="0"/>
              </a:rPr>
              <a:t>, но сейчас большие обороты набирает язык </a:t>
            </a:r>
            <a:r>
              <a:rPr lang="ru-RU" sz="2400" b="1" dirty="0" err="1">
                <a:latin typeface="Bookman Old Style" panose="02050604050505020204" pitchFamily="18" charset="0"/>
              </a:rPr>
              <a:t>Kotlin</a:t>
            </a:r>
            <a:r>
              <a:rPr lang="ru-RU" sz="2400" dirty="0">
                <a:latin typeface="Bookman Old Style" panose="02050604050505020204" pitchFamily="18" charset="0"/>
              </a:rPr>
              <a:t>. Люди, использующие его в своих проектах, говорят, что теперь разработка под </a:t>
            </a:r>
            <a:r>
              <a:rPr lang="ru-RU" sz="2400" b="1" dirty="0" err="1">
                <a:latin typeface="Bookman Old Style" panose="02050604050505020204" pitchFamily="18" charset="0"/>
              </a:rPr>
              <a:t>Android</a:t>
            </a:r>
            <a:r>
              <a:rPr lang="ru-RU" sz="2400" dirty="0">
                <a:latin typeface="Bookman Old Style" panose="02050604050505020204" pitchFamily="18" charset="0"/>
              </a:rPr>
              <a:t> стала действительно приятной.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927" y="4495223"/>
            <a:ext cx="1288474" cy="236277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44" y="4565072"/>
            <a:ext cx="2292928" cy="22929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82" y="4565072"/>
            <a:ext cx="2327952" cy="232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6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Мобильная разработка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662" y="654355"/>
            <a:ext cx="116238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iOS</a:t>
            </a:r>
            <a:r>
              <a:rPr lang="ru-RU" sz="2400" b="1" dirty="0">
                <a:latin typeface="Bookman Old Style" panose="02050604050505020204" pitchFamily="18" charset="0"/>
              </a:rPr>
              <a:t>: </a:t>
            </a:r>
            <a:r>
              <a:rPr lang="ru-RU" sz="2400" b="1" dirty="0" err="1">
                <a:latin typeface="Bookman Old Style" panose="02050604050505020204" pitchFamily="18" charset="0"/>
              </a:rPr>
              <a:t>Objective</a:t>
            </a:r>
            <a:r>
              <a:rPr lang="ru-RU" sz="2400" b="1" dirty="0">
                <a:latin typeface="Bookman Old Style" panose="02050604050505020204" pitchFamily="18" charset="0"/>
              </a:rPr>
              <a:t>-C, </a:t>
            </a:r>
            <a:r>
              <a:rPr lang="ru-RU" sz="2400" b="1" dirty="0" err="1">
                <a:latin typeface="Bookman Old Style" panose="02050604050505020204" pitchFamily="18" charset="0"/>
              </a:rPr>
              <a:t>Swift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разработки в </a:t>
            </a:r>
            <a:r>
              <a:rPr lang="ru-RU" sz="2400" b="1" dirty="0" err="1">
                <a:latin typeface="Bookman Old Style" panose="02050604050505020204" pitchFamily="18" charset="0"/>
              </a:rPr>
              <a:t>iOS</a:t>
            </a:r>
            <a:r>
              <a:rPr lang="ru-RU" sz="2400" dirty="0">
                <a:latin typeface="Bookman Old Style" panose="02050604050505020204" pitchFamily="18" charset="0"/>
              </a:rPr>
              <a:t> используется язык </a:t>
            </a:r>
            <a:r>
              <a:rPr lang="ru-RU" sz="2400" b="1" dirty="0" err="1">
                <a:latin typeface="Bookman Old Style" panose="02050604050505020204" pitchFamily="18" charset="0"/>
              </a:rPr>
              <a:t>Swift</a:t>
            </a:r>
            <a:r>
              <a:rPr lang="ru-RU" sz="2400" dirty="0">
                <a:latin typeface="Bookman Old Style" panose="02050604050505020204" pitchFamily="18" charset="0"/>
              </a:rPr>
              <a:t>, на который мигрировало большинство разработчиков, поскольку хотя </a:t>
            </a:r>
            <a:r>
              <a:rPr lang="ru-RU" sz="2400" b="1" dirty="0" err="1">
                <a:latin typeface="Bookman Old Style" panose="02050604050505020204" pitchFamily="18" charset="0"/>
              </a:rPr>
              <a:t>Objective</a:t>
            </a:r>
            <a:r>
              <a:rPr lang="ru-RU" sz="2400" b="1" dirty="0">
                <a:latin typeface="Bookman Old Style" panose="02050604050505020204" pitchFamily="18" charset="0"/>
              </a:rPr>
              <a:t>-C</a:t>
            </a:r>
            <a:r>
              <a:rPr lang="ru-RU" sz="2400" dirty="0">
                <a:latin typeface="Bookman Old Style" panose="02050604050505020204" pitchFamily="18" charset="0"/>
              </a:rPr>
              <a:t> долго был главным и единственным языком, но уже морально устарел. </a:t>
            </a:r>
            <a:r>
              <a:rPr lang="ru-RU" sz="2400" b="1" dirty="0" err="1">
                <a:latin typeface="Bookman Old Style" panose="02050604050505020204" pitchFamily="18" charset="0"/>
              </a:rPr>
              <a:t>Swift</a:t>
            </a:r>
            <a:r>
              <a:rPr lang="ru-RU" sz="2400" dirty="0">
                <a:latin typeface="Bookman Old Style" panose="02050604050505020204" pitchFamily="18" charset="0"/>
              </a:rPr>
              <a:t> — это отличный свежий язык с правильными идеями, который </a:t>
            </a:r>
            <a:r>
              <a:rPr lang="ru-RU" sz="2400" b="1" dirty="0" err="1">
                <a:latin typeface="Bookman Old Style" panose="02050604050505020204" pitchFamily="18" charset="0"/>
              </a:rPr>
              <a:t>Apple</a:t>
            </a:r>
            <a:r>
              <a:rPr lang="ru-RU" sz="2400" dirty="0">
                <a:latin typeface="Bookman Old Style" panose="02050604050505020204" pitchFamily="18" charset="0"/>
              </a:rPr>
              <a:t> внезапно сделала </a:t>
            </a:r>
            <a:r>
              <a:rPr lang="ru-RU" sz="2400" b="1" dirty="0" err="1">
                <a:latin typeface="Bookman Old Style" panose="02050604050505020204" pitchFamily="18" charset="0"/>
              </a:rPr>
              <a:t>open-source</a:t>
            </a:r>
            <a:r>
              <a:rPr lang="ru-RU" sz="2400" dirty="0">
                <a:latin typeface="Bookman Old Style" panose="02050604050505020204" pitchFamily="18" charset="0"/>
              </a:rPr>
              <a:t> — а значит его скоро можно будет использовать вне </a:t>
            </a:r>
            <a:r>
              <a:rPr lang="ru-RU" sz="2400" b="1" dirty="0" err="1">
                <a:latin typeface="Bookman Old Style" panose="02050604050505020204" pitchFamily="18" charset="0"/>
              </a:rPr>
              <a:t>iOS</a:t>
            </a:r>
            <a:r>
              <a:rPr lang="ru-RU" sz="2400" dirty="0">
                <a:latin typeface="Bookman Old Style" panose="02050604050505020204" pitchFamily="18" charset="0"/>
              </a:rPr>
              <a:t>, что может быть весьма интересно, потому что этот язык обладает кучей полезных качеств.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36"/>
          <a:stretch/>
        </p:blipFill>
        <p:spPr>
          <a:xfrm>
            <a:off x="4945670" y="4498341"/>
            <a:ext cx="2300659" cy="228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1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Мобильная разработка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662" y="654355"/>
            <a:ext cx="116238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Flutter</a:t>
            </a:r>
            <a:r>
              <a:rPr lang="ru-RU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 err="1">
                <a:latin typeface="Bookman Old Style" panose="02050604050505020204" pitchFamily="18" charset="0"/>
              </a:rPr>
              <a:t>React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Native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конкретных платформ, в мире мобильной разработки существуют кроссплатформенные решения, которые позволяют писать код сразу и для IOS и для </a:t>
            </a:r>
            <a:r>
              <a:rPr lang="ru-RU" sz="2400" dirty="0" err="1">
                <a:latin typeface="Bookman Old Style" panose="02050604050505020204" pitchFamily="18" charset="0"/>
              </a:rPr>
              <a:t>Android</a:t>
            </a:r>
            <a:r>
              <a:rPr lang="ru-RU" sz="2400" dirty="0">
                <a:latin typeface="Bookman Old Style" panose="02050604050505020204" pitchFamily="18" charset="0"/>
              </a:rPr>
              <a:t>, используя один инструмент. Из широко используемых решений можно выделить два: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Flutter</a:t>
            </a:r>
            <a:r>
              <a:rPr lang="ru-RU" sz="2400" dirty="0">
                <a:latin typeface="Bookman Old Style" panose="02050604050505020204" pitchFamily="18" charset="0"/>
              </a:rPr>
              <a:t>, написанный на языке </a:t>
            </a:r>
            <a:r>
              <a:rPr lang="ru-RU" sz="2400" dirty="0" err="1">
                <a:latin typeface="Bookman Old Style" panose="02050604050505020204" pitchFamily="18" charset="0"/>
              </a:rPr>
              <a:t>Dart</a:t>
            </a:r>
            <a:r>
              <a:rPr lang="ru-RU" sz="2400" dirty="0">
                <a:latin typeface="Bookman Old Style" panose="02050604050505020204" pitchFamily="18" charset="0"/>
              </a:rPr>
              <a:t>, и </a:t>
            </a:r>
            <a:r>
              <a:rPr lang="ru-RU" sz="2400" dirty="0" err="1">
                <a:latin typeface="Bookman Old Style" panose="02050604050505020204" pitchFamily="18" charset="0"/>
              </a:rPr>
              <a:t>React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Native</a:t>
            </a:r>
            <a:r>
              <a:rPr lang="ru-RU" sz="2400" dirty="0">
                <a:latin typeface="Bookman Old Style" panose="02050604050505020204" pitchFamily="18" charset="0"/>
              </a:rPr>
              <a:t>, написанный на </a:t>
            </a:r>
            <a:r>
              <a:rPr lang="ru-RU" sz="2400" dirty="0" err="1" smtClean="0">
                <a:latin typeface="Bookman Old Style" panose="02050604050505020204" pitchFamily="18" charset="0"/>
              </a:rPr>
              <a:t>JavaScript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657" y="4295773"/>
            <a:ext cx="1924050" cy="23812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09" y="4295772"/>
            <a:ext cx="2675563" cy="238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Мобильная разработка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662" y="654355"/>
            <a:ext cx="116238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C#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Xamarin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Xamarin.Forms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платформу, которая нацелена на создание кроссплатформенных приложений под </a:t>
            </a:r>
            <a:r>
              <a:rPr lang="ru-RU" sz="2400" b="1" dirty="0" err="1">
                <a:latin typeface="Bookman Old Style" panose="02050604050505020204" pitchFamily="18" charset="0"/>
              </a:rPr>
              <a:t>Android</a:t>
            </a:r>
            <a:r>
              <a:rPr lang="ru-RU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 err="1">
                <a:latin typeface="Bookman Old Style" panose="02050604050505020204" pitchFamily="18" charset="0"/>
              </a:rPr>
              <a:t>iOS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Windows</a:t>
            </a:r>
            <a:r>
              <a:rPr lang="ru-RU" sz="2400" b="1" dirty="0">
                <a:latin typeface="Bookman Old Style" panose="02050604050505020204" pitchFamily="18" charset="0"/>
              </a:rPr>
              <a:t> 10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Есть </a:t>
            </a:r>
            <a:r>
              <a:rPr lang="ru-RU" sz="2400" dirty="0">
                <a:latin typeface="Bookman Old Style" panose="02050604050505020204" pitchFamily="18" charset="0"/>
              </a:rPr>
              <a:t>определенные статистические данные, что значительная часть мобильных приложений создается более чем для одной платформы, например, для </a:t>
            </a:r>
            <a:r>
              <a:rPr lang="ru-RU" sz="2400" b="1" dirty="0" err="1">
                <a:latin typeface="Bookman Old Style" panose="02050604050505020204" pitchFamily="18" charset="0"/>
              </a:rPr>
              <a:t>Android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latin typeface="Bookman Old Style" panose="02050604050505020204" pitchFamily="18" charset="0"/>
              </a:rPr>
              <a:t>iOS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latin typeface="Bookman Old Style" panose="02050604050505020204" pitchFamily="18" charset="0"/>
              </a:rPr>
              <a:t>Xamarin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работает поверх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фреймворка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latin typeface="Bookman Old Style" panose="02050604050505020204" pitchFamily="18" charset="0"/>
              </a:rPr>
              <a:t>Mono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который предоставляет </a:t>
            </a:r>
            <a:r>
              <a:rPr lang="en-US" sz="2400" b="1" dirty="0" err="1">
                <a:latin typeface="Bookman Old Style" panose="02050604050505020204" pitchFamily="18" charset="0"/>
              </a:rPr>
              <a:t>opensource</a:t>
            </a:r>
            <a:r>
              <a:rPr lang="en-US" sz="2400" dirty="0">
                <a:latin typeface="Bookman Old Style" panose="02050604050505020204" pitchFamily="18" charset="0"/>
              </a:rPr>
              <a:t>-</a:t>
            </a:r>
            <a:r>
              <a:rPr lang="ru-RU" sz="2400" dirty="0">
                <a:latin typeface="Bookman Old Style" panose="02050604050505020204" pitchFamily="18" charset="0"/>
              </a:rPr>
              <a:t>реализацию </a:t>
            </a:r>
            <a:r>
              <a:rPr lang="ru-RU" sz="2400" b="1" dirty="0">
                <a:latin typeface="Bookman Old Style" panose="02050604050505020204" pitchFamily="18" charset="0"/>
              </a:rPr>
              <a:t>.</a:t>
            </a:r>
            <a:r>
              <a:rPr lang="en-US" sz="2400" b="1" dirty="0">
                <a:latin typeface="Bookman Old Style" panose="02050604050505020204" pitchFamily="18" charset="0"/>
              </a:rPr>
              <a:t>NET Framework</a:t>
            </a:r>
            <a:r>
              <a:rPr lang="en-US" sz="2400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Mono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может работать поверх разных платформ - </a:t>
            </a:r>
            <a:r>
              <a:rPr lang="en-US" sz="2400" b="1" dirty="0" err="1">
                <a:latin typeface="Bookman Old Style" panose="02050604050505020204" pitchFamily="18" charset="0"/>
              </a:rPr>
              <a:t>Linix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b="1" dirty="0" err="1">
                <a:latin typeface="Bookman Old Style" panose="02050604050505020204" pitchFamily="18" charset="0"/>
              </a:rPr>
              <a:t>MacOS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 т.д.</a:t>
            </a:r>
          </a:p>
        </p:txBody>
      </p:sp>
      <p:pic>
        <p:nvPicPr>
          <p:cNvPr id="3074" name="Picture 2" descr="Коты. Лучший источник вдохновения. | Пикабу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878" y="5119946"/>
            <a:ext cx="3321122" cy="173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36" y="5066267"/>
            <a:ext cx="1919111" cy="170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15741</TotalTime>
  <Words>785</Words>
  <Application>Microsoft Office PowerPoint</Application>
  <PresentationFormat>Широкоэкранный</PresentationFormat>
  <Paragraphs>70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Calibri</vt:lpstr>
      <vt:lpstr>Calibri Light</vt:lpstr>
      <vt:lpstr>Times New Roman</vt:lpstr>
      <vt:lpstr>Тема Office</vt:lpstr>
      <vt:lpstr>4 семестр Лекция 0. Направления разработки ПО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928</cp:revision>
  <dcterms:modified xsi:type="dcterms:W3CDTF">2025-01-30T08:37:27Z</dcterms:modified>
</cp:coreProperties>
</file>