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1147" r:id="rId3"/>
    <p:sldId id="1146" r:id="rId4"/>
    <p:sldId id="1148" r:id="rId5"/>
    <p:sldId id="1156" r:id="rId6"/>
    <p:sldId id="1157" r:id="rId7"/>
    <p:sldId id="1158" r:id="rId8"/>
    <p:sldId id="1159" r:id="rId9"/>
    <p:sldId id="1160" r:id="rId10"/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  <p:sldId id="1174" r:id="rId24"/>
    <p:sldId id="1175" r:id="rId25"/>
    <p:sldId id="1177" r:id="rId26"/>
    <p:sldId id="1176" r:id="rId27"/>
    <p:sldId id="11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81" d="100"/>
          <a:sy n="81" d="100"/>
        </p:scale>
        <p:origin x="682" y="-1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 данном случае мы получаем только все публичные компоненты класса, и нам не выводится информация о приватной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для свойства выводятся методы доступа - геттер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сеттер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момент, который надо отметить, что по умолчанию мы получаем весь функционал, в том числе унаследованный от базовых классов (в данном случае функционал базового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Рефлексия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Исследование типов, методов, сборок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Позднее связывание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плагина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информации о </a:t>
            </a:r>
            <a:r>
              <a:rPr lang="ru-RU" sz="2400" b="1" dirty="0" smtClean="0">
                <a:latin typeface="Bookman Old Style" panose="02050604050505020204" pitchFamily="18" charset="0"/>
              </a:rPr>
              <a:t>методах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Методы:"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статический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"static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виртуальный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IsVirtual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"virtual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()"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0" y="0"/>
            <a:ext cx="3530600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12140" y="0"/>
            <a:ext cx="119798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 класса принтера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56032" y="0"/>
            <a:ext cx="11935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Исследование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параметров метода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GetParameters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получить все параметры метода в виде массива объектов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ParameterInfo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04826" y="0"/>
            <a:ext cx="119871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параметры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ParameterInfo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GetParameters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на следующем слайде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получаем модификаторы параметра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параметр имеет значение по умолчанию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HasDefaultValue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$"={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DefaultValue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не последний параметр, добавляем запятую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705"/>
            <a:ext cx="6096000" cy="21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48716" y="0"/>
            <a:ext cx="1194328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 изменение значения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поля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одного поля по имени применяется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GetField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который передается имя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поля.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92608" y="0"/>
            <a:ext cx="118993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приватное поле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Tom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изменяем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 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Bob -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37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75564" y="0"/>
            <a:ext cx="1201643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Динамическая загрузка сборок и позднее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связывание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создании приложения для него определяется набор сборок, которые будут использоваться. В проекте указываются ссылки на эти сборки, и когда приложение выполняется, при обращении к функционалу этих сборок они автоматически подгружаются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Но также мы можем сами динамически подгружать другие сборки, на которые в проекте нет ссылок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управления сборками в пространстве имен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System.Reflection</a:t>
            </a:r>
            <a:r>
              <a:rPr lang="ru-RU" sz="2400" dirty="0">
                <a:latin typeface="Bookman Old Style" panose="02050604050505020204" pitchFamily="18" charset="0"/>
              </a:rPr>
              <a:t> имеется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Assembly</a:t>
            </a:r>
            <a:r>
              <a:rPr lang="ru-RU" sz="2400" dirty="0">
                <a:latin typeface="Bookman Old Style" panose="02050604050505020204" pitchFamily="18" charset="0"/>
              </a:rPr>
              <a:t>. С его помощью можно загружать сборку, исследовать ее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динамически загрузить сборку в приложение, надо использовать статические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Assembly.LoadFrom</a:t>
            </a:r>
            <a:r>
              <a:rPr lang="ru-RU" sz="2400" dirty="0">
                <a:latin typeface="Bookman Old Style" panose="02050604050505020204" pitchFamily="18" charset="0"/>
              </a:rPr>
              <a:t>() или </a:t>
            </a:r>
            <a:r>
              <a:rPr lang="ru-RU" sz="2400" b="1" dirty="0" err="1">
                <a:latin typeface="Bookman Old Style" panose="02050604050505020204" pitchFamily="18" charset="0"/>
              </a:rPr>
              <a:t>Assembly.Load</a:t>
            </a:r>
            <a:r>
              <a:rPr lang="ru-RU" sz="2400" dirty="0" smtClean="0">
                <a:latin typeface="Bookman Old Style" panose="02050604050505020204" pitchFamily="18" charset="0"/>
              </a:rPr>
              <a:t>().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LoadFrom</a:t>
            </a:r>
            <a:r>
              <a:rPr lang="ru-RU" sz="2400" dirty="0">
                <a:latin typeface="Bookman Old Style" panose="02050604050505020204" pitchFamily="18" charset="0"/>
              </a:rPr>
              <a:t>() принимает в качестве параметра путь к сборке.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Пусть в проекте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компилируется в сборку MyApp.dll, имеется файл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$"Hello,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другом проект исследуем сборку MyApp.dll на наличие в ней различных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типы из сборки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MyApp.dll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1" y="4445000"/>
            <a:ext cx="8083549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Рефлексия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Reflection </a:t>
            </a:r>
            <a:r>
              <a:rPr lang="ru-RU" sz="2400" dirty="0" smtClean="0">
                <a:latin typeface="Bookman Old Style" panose="02050604050505020204" pitchFamily="18" charset="0"/>
              </a:rPr>
              <a:t>(Рефлексия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отражение) </a:t>
            </a:r>
            <a:r>
              <a:rPr lang="ru-RU" sz="2400" dirty="0">
                <a:latin typeface="Bookman Old Style" panose="02050604050505020204" pitchFamily="18" charset="0"/>
              </a:rPr>
              <a:t>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механизм, </a:t>
            </a:r>
            <a:r>
              <a:rPr lang="ru-RU" sz="2400" dirty="0">
                <a:latin typeface="Bookman Old Style" panose="02050604050505020204" pitchFamily="18" charset="0"/>
              </a:rPr>
              <a:t>позволяющий </a:t>
            </a:r>
            <a:r>
              <a:rPr lang="ru-RU" sz="2400" dirty="0" smtClean="0">
                <a:latin typeface="Bookman Old Style" panose="02050604050505020204" pitchFamily="18" charset="0"/>
              </a:rPr>
              <a:t>исследовать сборки, типы, интерфейсы, методы </a:t>
            </a:r>
            <a:r>
              <a:rPr lang="ru-RU" sz="2400" dirty="0">
                <a:latin typeface="Bookman Old Style" panose="02050604050505020204" pitchFamily="18" charset="0"/>
              </a:rPr>
              <a:t>с их параметрами,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свойства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путем получения информации, описывающей их структуру. Эта информация хранится в метаданных сборки и получить ее можно, используя предназначенные для этого объекты и методы API отражения. Она может потребоваться как просто для получения метаданных об интересуемых объектах, так и для генерации используемого их кода в момент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приложения.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18864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 из вывода, полное название сборки: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Version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=1.0.0.0,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Culture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neutral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PublicKeyToken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сама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MyApp.dll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содержит пять типов - кроме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определяемого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добавляется еще три автоматически генерируемых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Load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 действует аналогично, только в качестве его параметра передается дружественное имя сборки, которое нередко совпадает с именем приложения: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MyApp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Получив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типы сборки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(), мы опять же можем применить к каждому типу все те методы, которые были рассмотрены в прошлой теме.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183528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связывание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динамической загрузки мы можем реализовать технологию позднего связывания.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связывание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создавать экземпляры некоторого типа, а также использовать его во время выполнения приложения.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Использование позднего связывания менее безопасно в том плане, что при жестком кодировании всех типов (ранее связывание) на этапе компиляции мы можем отследить многие ошибки. В то же время позднее связывание позволяет создавать расширяемые приложения, когда дополнительный функционал программы неизвестен, и его могут разработать и подключить сторонние разработчики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динамически загрузим сборку и вызовем у ней некоторый метод. Допустим, загружаемая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MyApp.exe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следующую программу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Квадрат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равен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динамически подключим сборку с этой программой в другой программе и вызовем ее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ссылку на исследуемую сборку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"Program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получаем тип - класс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метод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Square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"Square"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вызываем метод, передаем ему значения для параметров и получаем результат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49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первый параметр представляет объект, для которого вызывается метод, а второй - набор параметров в виде массива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[]. Однако поскольку вызываемый метод - статический и не относится к какому-то определенному объекту, то первым аргументом в метод передается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 как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Square</a:t>
            </a:r>
            <a:r>
              <a:rPr lang="ru-RU" sz="2400" dirty="0">
                <a:latin typeface="Bookman Old Style" panose="02050604050505020204" pitchFamily="18" charset="0"/>
              </a:rPr>
              <a:t> возвращает некоторое значение, то мы можем его получить из метода в виде объекта типа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бы метод не принимал параметров, то вместо массива объектов использовалось бы значение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method.Invoke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Ключевую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роль в позднем связывании играет класс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System.Activator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его статического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Activator.CreateInstance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создавать экземпляры заданного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создания плагина с использованием позднего связывания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Плаги́н</a:t>
            </a:r>
            <a:r>
              <a:rPr lang="ru-RU" sz="2400" dirty="0">
                <a:latin typeface="Bookman Old Style" panose="02050604050505020204" pitchFamily="18" charset="0"/>
              </a:rPr>
              <a:t>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plug-in</a:t>
            </a:r>
            <a:r>
              <a:rPr lang="ru-RU" sz="2400" dirty="0">
                <a:latin typeface="Bookman Old Style" panose="02050604050505020204" pitchFamily="18" charset="0"/>
              </a:rPr>
              <a:t>, от </a:t>
            </a:r>
            <a:r>
              <a:rPr lang="ru-RU" sz="2400" i="1" dirty="0" err="1">
                <a:latin typeface="Bookman Old Style" panose="02050604050505020204" pitchFamily="18" charset="0"/>
              </a:rPr>
              <a:t>plug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 «подключать») — независимо компилируемый программный модуль, динамически подключаемый к основной программе и предназначенный для расширения и/или использования её возможностей. Плагины обычно выполняются в виде библиотек общего 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837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Сначала создадим интерфейс для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плагинов: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Затем создадим класс плагина, который реализует этот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интерфейс: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executed!"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457200" algn="l"/>
              </a:tabLst>
            </a:pPr>
            <a:endParaRPr lang="ru-RU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создадим основной класс, который будет загружать сборку плагина и вызывать метод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Execute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Путь к сборке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"MyPlugin.dll"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Загружаем сборку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Ищем типы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реализующие интерфейс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IsAssignableFrom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IsInterface</a:t>
            </a:r>
            <a:endParaRPr lang="ru-RU" sz="2400" dirty="0" smtClean="0">
              <a:solidFill>
                <a:srgbClr val="001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IsAbstract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Создаем экземпляр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Activator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Вызываем метод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4086" y="0"/>
            <a:ext cx="116677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 применения рефлексии: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фильтра по свойствам </a:t>
            </a:r>
            <a:r>
              <a:rPr lang="ru-RU" sz="2400" i="1" dirty="0" smtClean="0">
                <a:latin typeface="Bookman Old Style" panose="02050604050505020204" pitchFamily="18" charset="0"/>
              </a:rPr>
              <a:t>(цена, бренд, название и т.д.)</a:t>
            </a:r>
            <a:r>
              <a:rPr lang="ru-RU" sz="2400" dirty="0" smtClean="0">
                <a:latin typeface="Bookman Old Style" panose="02050604050505020204" pitchFamily="18" charset="0"/>
              </a:rPr>
              <a:t> класса. </a:t>
            </a:r>
            <a:r>
              <a:rPr lang="ru-RU" sz="2400" i="1" dirty="0" smtClean="0">
                <a:latin typeface="Bookman Old Style" panose="02050604050505020204" pitchFamily="18" charset="0"/>
              </a:rPr>
              <a:t>Без использования рефлексии необходимо будет вручную прописать каждый фильтр.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десериализация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 данных. </a:t>
            </a:r>
            <a:r>
              <a:rPr lang="ru-RU" sz="2400" i="1" dirty="0" smtClean="0">
                <a:latin typeface="Bookman Old Style" panose="02050604050505020204" pitchFamily="18" charset="0"/>
              </a:rPr>
              <a:t>Например, в </a:t>
            </a:r>
            <a:r>
              <a:rPr lang="en-US" sz="2400" i="1" dirty="0" smtClean="0">
                <a:latin typeface="Bookman Old Style" panose="02050604050505020204" pitchFamily="18" charset="0"/>
              </a:rPr>
              <a:t>JSON</a:t>
            </a:r>
            <a:r>
              <a:rPr lang="ru-RU" sz="2400" i="1" dirty="0" smtClean="0">
                <a:latin typeface="Bookman Old Style" panose="02050604050505020204" pitchFamily="18" charset="0"/>
              </a:rPr>
              <a:t>. Заранее неизвестно, что находится в классе и чтобы не писать конвертер для каждого класса можно использовать рефлексию.</a:t>
            </a:r>
            <a:endParaRPr lang="ru-RU" sz="2400" i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Автоматизация тестирования. </a:t>
            </a:r>
            <a:r>
              <a:rPr lang="ru-RU" sz="2400" i="1" dirty="0" smtClean="0">
                <a:latin typeface="Bookman Old Style" panose="02050604050505020204" pitchFamily="18" charset="0"/>
              </a:rPr>
              <a:t>Автоматический вызов тестовых методов на основе определённых атрибутов.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ORM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</a:rPr>
              <a:t>Object-Relational Mapping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 </a:t>
            </a:r>
            <a:r>
              <a:rPr lang="ru-RU" sz="2400" i="1" dirty="0" smtClean="0">
                <a:latin typeface="Bookman Old Style" panose="02050604050505020204" pitchFamily="18" charset="0"/>
              </a:rPr>
              <a:t>Сопоставление свойств с таблицами БД.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Плагины и др.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управлять типом и получать всю информацию о нем, нам надо сперва получить данный тип. Это можно сделать тремя способами: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latin typeface="Bookman Old Style" panose="02050604050505020204" pitchFamily="18" charset="0"/>
              </a:rPr>
              <a:t>,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GetType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 применяя статический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Type.GetType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получаем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краткое 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$"Full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полное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$"Namespace: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IsValueType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тип структуры?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class: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IsClass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тип класса?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04800" y="0"/>
            <a:ext cx="114681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Реализованные интерфейсы:"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GetInterfaces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eats"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moves"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0900" y="5288340"/>
            <a:ext cx="6261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5900" y="5288340"/>
            <a:ext cx="444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34086" y="0"/>
            <a:ext cx="116531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всех компонентов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dirty="0" err="1">
                <a:latin typeface="Bookman Old Style" panose="02050604050505020204" pitchFamily="18" charset="0"/>
              </a:rPr>
              <a:t>GetMembers</a:t>
            </a:r>
            <a:r>
              <a:rPr lang="en-US" sz="2400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возвращает все доступные компоненты типа в виде объекта </a:t>
            </a:r>
            <a:r>
              <a:rPr lang="en-US" sz="2400" dirty="0" err="1">
                <a:latin typeface="Bookman Old Style" panose="02050604050505020204" pitchFamily="18" charset="0"/>
              </a:rPr>
              <a:t>MemberInfo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объект позволяет извлечь некоторую информацию о компоненте типа. В частности, некоторые его свойства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DeclaringType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полное название типа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MemberType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значение из перечисления </a:t>
            </a:r>
            <a:r>
              <a:rPr lang="en-US" sz="2400" dirty="0" err="1">
                <a:latin typeface="Bookman Old Style" panose="02050604050505020204" pitchFamily="18" charset="0"/>
              </a:rPr>
              <a:t>MemberTypes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MemberTypes.Constructor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MemberTypes.Method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MemberTypes.Field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MemberTypes.Event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MemberTypes.Property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MemberTypes.NestedType</a:t>
            </a:r>
            <a:r>
              <a:rPr lang="en-US" sz="2400" dirty="0" smtClean="0">
                <a:latin typeface="Bookman Old Style" panose="02050604050505020204" pitchFamily="18" charset="0"/>
              </a:rPr>
              <a:t>    9. 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название компонента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Age: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42" y="2050085"/>
            <a:ext cx="4706565" cy="38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BindingFlags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использовалась простая форма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dirty="0">
                <a:latin typeface="Bookman Old Style" panose="02050604050505020204" pitchFamily="18" charset="0"/>
              </a:rPr>
              <a:t>(), которая извлекает все общедоступные публичные методы. Но мы можем использовать и другую форму метода: </a:t>
            </a:r>
            <a:r>
              <a:rPr lang="ru-RU" sz="2400" b="1" dirty="0" err="1">
                <a:latin typeface="Bookman Old Style" panose="02050604050505020204" pitchFamily="18" charset="0"/>
              </a:rPr>
              <a:t>MembersInfo</a:t>
            </a:r>
            <a:r>
              <a:rPr lang="ru-RU" sz="2400" dirty="0">
                <a:latin typeface="Bookman Old Style" panose="02050604050505020204" pitchFamily="18" charset="0"/>
              </a:rPr>
              <a:t>[]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). Перечисление 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 может принимать различные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DeclaredOnly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непосредственно данного класса, унаследованные методы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извлекаются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Instance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</a:t>
            </a:r>
            <a:r>
              <a:rPr lang="ru-RU" sz="2400" dirty="0" smtClean="0">
                <a:latin typeface="Bookman Old Style" panose="02050604050505020204" pitchFamily="18" charset="0"/>
              </a:rPr>
              <a:t>экземпляра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NonPublic</a:t>
            </a:r>
            <a:r>
              <a:rPr lang="ru-RU" sz="2400" dirty="0">
                <a:latin typeface="Bookman Old Style" panose="02050604050505020204" pitchFamily="18" charset="0"/>
              </a:rPr>
              <a:t>: извлекает не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статические методы</a:t>
            </a:r>
            <a:endParaRPr lang="en-US" sz="240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39700" y="0"/>
            <a:ext cx="12052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DeclaredOnly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en-US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83" y="3732988"/>
            <a:ext cx="4966867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15729</TotalTime>
  <Words>1054</Words>
  <Application>Microsoft Office PowerPoint</Application>
  <PresentationFormat>Широкоэкранный</PresentationFormat>
  <Paragraphs>341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4 семестр Лекция 1. Рефлексия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919</cp:revision>
  <dcterms:modified xsi:type="dcterms:W3CDTF">2025-02-03T07:29:40Z</dcterms:modified>
</cp:coreProperties>
</file>