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9"/>
  </p:notesMasterIdLst>
  <p:sldIdLst>
    <p:sldId id="273" r:id="rId2"/>
    <p:sldId id="1147" r:id="rId3"/>
    <p:sldId id="1181" r:id="rId4"/>
    <p:sldId id="1182" r:id="rId5"/>
    <p:sldId id="1183" r:id="rId6"/>
    <p:sldId id="1184" r:id="rId7"/>
    <p:sldId id="1186" r:id="rId8"/>
    <p:sldId id="1185" r:id="rId9"/>
    <p:sldId id="1188" r:id="rId10"/>
    <p:sldId id="1187" r:id="rId11"/>
    <p:sldId id="1189" r:id="rId12"/>
    <p:sldId id="1190" r:id="rId13"/>
    <p:sldId id="1191" r:id="rId14"/>
    <p:sldId id="1179" r:id="rId15"/>
    <p:sldId id="1199" r:id="rId16"/>
    <p:sldId id="1192" r:id="rId17"/>
    <p:sldId id="1193" r:id="rId18"/>
    <p:sldId id="1194" r:id="rId19"/>
    <p:sldId id="1195" r:id="rId20"/>
    <p:sldId id="1196" r:id="rId21"/>
    <p:sldId id="1197" r:id="rId22"/>
    <p:sldId id="1198" r:id="rId23"/>
    <p:sldId id="1200" r:id="rId24"/>
    <p:sldId id="1201" r:id="rId25"/>
    <p:sldId id="1202" r:id="rId26"/>
    <p:sldId id="1203" r:id="rId27"/>
    <p:sldId id="1204" r:id="rId28"/>
    <p:sldId id="1205" r:id="rId29"/>
    <p:sldId id="1206" r:id="rId30"/>
    <p:sldId id="1207" r:id="rId31"/>
    <p:sldId id="1209" r:id="rId32"/>
    <p:sldId id="1210" r:id="rId33"/>
    <p:sldId id="1211" r:id="rId34"/>
    <p:sldId id="1180" r:id="rId35"/>
    <p:sldId id="1214" r:id="rId36"/>
    <p:sldId id="1213" r:id="rId37"/>
    <p:sldId id="1212" r:id="rId38"/>
    <p:sldId id="1216" r:id="rId39"/>
    <p:sldId id="1217" r:id="rId40"/>
    <p:sldId id="1218" r:id="rId41"/>
    <p:sldId id="1219" r:id="rId42"/>
    <p:sldId id="1220" r:id="rId43"/>
    <p:sldId id="1221" r:id="rId44"/>
    <p:sldId id="1222" r:id="rId45"/>
    <p:sldId id="1223" r:id="rId46"/>
    <p:sldId id="1224" r:id="rId47"/>
    <p:sldId id="1225" r:id="rId48"/>
    <p:sldId id="1226" r:id="rId49"/>
    <p:sldId id="1227" r:id="rId50"/>
    <p:sldId id="1228" r:id="rId51"/>
    <p:sldId id="1229" r:id="rId52"/>
    <p:sldId id="1230" r:id="rId53"/>
    <p:sldId id="1231" r:id="rId54"/>
    <p:sldId id="1232" r:id="rId55"/>
    <p:sldId id="1233" r:id="rId56"/>
    <p:sldId id="1234" r:id="rId57"/>
    <p:sldId id="1235" r:id="rId58"/>
    <p:sldId id="1236" r:id="rId59"/>
    <p:sldId id="1237" r:id="rId60"/>
    <p:sldId id="1238" r:id="rId61"/>
    <p:sldId id="1240" r:id="rId62"/>
    <p:sldId id="1239" r:id="rId63"/>
    <p:sldId id="1241" r:id="rId64"/>
    <p:sldId id="1242" r:id="rId65"/>
    <p:sldId id="1243" r:id="rId66"/>
    <p:sldId id="1244" r:id="rId67"/>
    <p:sldId id="1245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>
        <p:scale>
          <a:sx n="50" d="100"/>
          <a:sy n="50" d="100"/>
        </p:scale>
        <p:origin x="2742" y="9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89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37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06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79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07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10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4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6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81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3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19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3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65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6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051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9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59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573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649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02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41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15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0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8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46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309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4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73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77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649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43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412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34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185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01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902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35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250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29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2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33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0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90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971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6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82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40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0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98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95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3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70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73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6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8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ctory_pattern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ervice_locator_pattern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Шаблоны проектирования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Стратегия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Инверсия управления (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IoC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Dependency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Injection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Сервисы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047" y="254000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Partition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minIndex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maxIndex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pivot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047" y="254000"/>
            <a:ext cx="116238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1447" y="0"/>
            <a:ext cx="11623854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3: Реализация контекста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_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sortStrategy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3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14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4: Использование паттерна "Стратегия"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Program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};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SortContext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			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BubbleSort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Сортировка пузырьком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Join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", 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       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Изменение стратегии на быструю сортировку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6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};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SetSortStrategy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Быстрая сортировка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context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Join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", 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9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MVC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62413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</a:t>
            </a:r>
            <a:r>
              <a:rPr lang="ru-RU" sz="2400" b="1" dirty="0">
                <a:latin typeface="Bookman Old Style" panose="02050604050505020204" pitchFamily="18" charset="0"/>
              </a:rPr>
              <a:t> (MVC) </a:t>
            </a:r>
            <a:r>
              <a:rPr lang="ru-RU" sz="2400" dirty="0">
                <a:latin typeface="Bookman Old Style" panose="02050604050505020204" pitchFamily="18" charset="0"/>
              </a:rPr>
              <a:t>— это шаблон (паттерн) программирования, разделяющий архитектуру приложения на три модуля: модель (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), представление (</a:t>
            </a:r>
            <a:r>
              <a:rPr lang="ru-RU" sz="2400" dirty="0" err="1"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latin typeface="Bookman Old Style" panose="02050604050505020204" pitchFamily="18" charset="0"/>
              </a:rPr>
              <a:t>), контроллер (</a:t>
            </a:r>
            <a:r>
              <a:rPr lang="ru-RU" sz="2400" dirty="0" err="1">
                <a:latin typeface="Bookman Old Style" panose="02050604050505020204" pitchFamily="18" charset="0"/>
              </a:rPr>
              <a:t>Controller</a:t>
            </a:r>
            <a:r>
              <a:rPr lang="ru-RU" sz="2400" dirty="0">
                <a:latin typeface="Bookman Old Style" panose="02050604050505020204" pitchFamily="18" charset="0"/>
              </a:rPr>
              <a:t>). Простыми словами, он позволяет изменять каждый компонент независимо друг от друга для простой разработки и </a:t>
            </a:r>
            <a:r>
              <a:rPr lang="ru-RU" sz="2400" dirty="0" smtClean="0">
                <a:latin typeface="Bookman Old Style" panose="02050604050505020204" pitchFamily="18" charset="0"/>
              </a:rPr>
              <a:t>поддержки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приложений (очень часто веб).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https://upload.wikimedia.org/wikipedia/commons/f/fd/MVC-Pro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673" y="778265"/>
            <a:ext cx="5338399" cy="583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3037" y="435280"/>
            <a:ext cx="87114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Концепцию MVC предложил в конце 1970-х годов сотрудник </a:t>
            </a:r>
            <a:r>
              <a:rPr lang="ru-RU" sz="2400" dirty="0" err="1">
                <a:latin typeface="Bookman Old Style" panose="02050604050505020204" pitchFamily="18" charset="0"/>
              </a:rPr>
              <a:t>Xerox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Трюгве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Реекскауг</a:t>
            </a:r>
            <a:r>
              <a:rPr lang="ru-RU" sz="2400" dirty="0">
                <a:latin typeface="Bookman Old Style" panose="02050604050505020204" pitchFamily="18" charset="0"/>
              </a:rPr>
              <a:t>. Она была реализована в языке программирования Smalltalk-80. Окончательную версию шаблона опубликовали только 10 лет спустя в журнале </a:t>
            </a:r>
            <a:r>
              <a:rPr lang="ru-RU" sz="2400" dirty="0" err="1">
                <a:latin typeface="Bookman Old Style" panose="02050604050505020204" pitchFamily="18" charset="0"/>
              </a:rPr>
              <a:t>Technology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. Концепция стала популярна с появлением быстро развертываемых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фреймворков</a:t>
            </a:r>
            <a:r>
              <a:rPr lang="ru-RU" sz="2400" dirty="0">
                <a:latin typeface="Bookman Old Style" panose="02050604050505020204" pitchFamily="18" charset="0"/>
              </a:rPr>
              <a:t> и интерактивных веб-приложений. </a:t>
            </a:r>
          </a:p>
        </p:txBody>
      </p:sp>
      <p:pic>
        <p:nvPicPr>
          <p:cNvPr id="6146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435280"/>
            <a:ext cx="3076575" cy="402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Это основная логика приложения. Отвечает за данные, методы работы с ними и структуру программы. Модель реагирует на команды из контроллера и выдает информацию и/или изменяет свое состояние. Она передает данные в представление.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</a:t>
            </a:r>
            <a:r>
              <a:rPr lang="en-US" sz="2400" i="1" dirty="0" err="1" smtClean="0">
                <a:latin typeface="Bookman Old Style" panose="02050604050505020204" pitchFamily="18" charset="0"/>
              </a:rPr>
              <a:t>SkillFactory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Модель </a:t>
            </a:r>
            <a:r>
              <a:rPr lang="ru-RU" sz="2400" dirty="0">
                <a:latin typeface="Bookman Old Style" panose="02050604050505020204" pitchFamily="18" charset="0"/>
              </a:rPr>
              <a:t>в приложении MVC представляет состояние приложения и бизнес-логику или операций, которые должны в нем выполняться. Бизнес-логика должна быть включена в состав модели вместе с логикой реализации для сохранения состояния приложения. Как правило, строго типизированные представления используют типы </a:t>
            </a:r>
            <a:r>
              <a:rPr lang="ru-RU" sz="2400" dirty="0" err="1">
                <a:latin typeface="Bookman Old Style" panose="02050604050505020204" pitchFamily="18" charset="0"/>
              </a:rPr>
              <a:t>ViewModel</a:t>
            </a:r>
            <a:r>
              <a:rPr lang="ru-RU" sz="2400" dirty="0">
                <a:latin typeface="Bookman Old Style" panose="02050604050505020204" pitchFamily="18" charset="0"/>
              </a:rPr>
              <a:t>, предназначенные для хранения данных, отображаемых в этом представлении. Контроллер создает и заполняет эти экземпляры </a:t>
            </a:r>
            <a:r>
              <a:rPr lang="ru-RU" sz="2400" dirty="0" err="1">
                <a:latin typeface="Bookman Old Style" panose="02050604050505020204" pitchFamily="18" charset="0"/>
              </a:rPr>
              <a:t>ViewModel</a:t>
            </a:r>
            <a:r>
              <a:rPr lang="ru-RU" sz="2400" dirty="0">
                <a:latin typeface="Bookman Old Style" panose="02050604050505020204" pitchFamily="18" charset="0"/>
              </a:rPr>
              <a:t> из модели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#MSDN Microsoft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Представление (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Задача компонента — визуализация информации, которую он получает от модели. </a:t>
            </a:r>
            <a:r>
              <a:rPr lang="ru-RU" sz="2400" dirty="0" err="1"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latin typeface="Bookman Old Style" panose="02050604050505020204" pitchFamily="18" charset="0"/>
              </a:rPr>
              <a:t> отображает данные на уровне пользовательского интерфейса. Например, в виде таблицы или списка. Представление определяет внешний вид приложения и способы взаимодействия с ним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>
                <a:latin typeface="Bookman Old Style" panose="02050604050505020204" pitchFamily="18" charset="0"/>
              </a:rPr>
              <a:t>#</a:t>
            </a:r>
            <a:r>
              <a:rPr lang="en-US" sz="2400" i="1" dirty="0" err="1" smtClean="0">
                <a:latin typeface="Bookman Old Style" panose="02050604050505020204" pitchFamily="18" charset="0"/>
              </a:rPr>
              <a:t>SkillFactory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6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Представление (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Представления отвечают за представление содержимого через пользовательский 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Представления должны иметь минимальную логику, которая должна быть связана с представлением содержимого. Если есть необходимость выполнять большую часть логики в представлении для отображения данных из сложной модели, рекомендуется воспользоваться компонентом представления, </a:t>
            </a:r>
            <a:r>
              <a:rPr lang="ru-RU" sz="2400" dirty="0" err="1">
                <a:latin typeface="Bookman Old Style" panose="02050604050505020204" pitchFamily="18" charset="0"/>
              </a:rPr>
              <a:t>ViewModel</a:t>
            </a:r>
            <a:r>
              <a:rPr lang="ru-RU" sz="2400" dirty="0">
                <a:latin typeface="Bookman Old Style" panose="02050604050505020204" pitchFamily="18" charset="0"/>
              </a:rPr>
              <a:t> или шаблоном представления, позволяющими упростить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#MSDN Microsoft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Стратегия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Паттерн Стратегия (</a:t>
            </a:r>
            <a:r>
              <a:rPr lang="ru-RU" sz="2400" b="1" dirty="0" err="1">
                <a:latin typeface="Bookman Old Style" panose="02050604050505020204" pitchFamily="18" charset="0"/>
              </a:rPr>
              <a:t>Strategy</a:t>
            </a:r>
            <a:r>
              <a:rPr lang="ru-RU" sz="2400" b="1" dirty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шаблон проектирования, который определяет набор алгоритмов, инкапсулирует каждый из них и обеспечивает их взаимозаменяемость. В зависимости от ситуации мы можем легко заменить один используемый алгоритм другим. При этом замена алгоритма происходит независимо от объекта, который использует данный алгоритм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 (</a:t>
            </a:r>
            <a:r>
              <a:rPr lang="en-US" sz="2400" b="1" dirty="0">
                <a:latin typeface="Bookman Old Style" panose="02050604050505020204" pitchFamily="18" charset="0"/>
              </a:rPr>
              <a:t>Controller)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Он обеспечивает взаимодействие с системой: обрабатывает действия пользователя, проверяет полученную информацию и передает ее модели. Контроллер определяет, как приложение будет реагировать на действия пользователя. Также контроллер может отвечать за фильтрацию данных и авторизацию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</a:t>
            </a:r>
            <a:r>
              <a:rPr lang="en-US" sz="2400" i="1" dirty="0" err="1" smtClean="0">
                <a:latin typeface="Bookman Old Style" panose="02050604050505020204" pitchFamily="18" charset="0"/>
              </a:rPr>
              <a:t>SkillFactory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716" y="83769"/>
            <a:ext cx="11470234" cy="6679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 (</a:t>
            </a:r>
            <a:r>
              <a:rPr lang="en-US" sz="2400" b="1" dirty="0">
                <a:latin typeface="Bookman Old Style" panose="02050604050505020204" pitchFamily="18" charset="0"/>
              </a:rPr>
              <a:t>Controller</a:t>
            </a:r>
            <a:r>
              <a:rPr lang="en-US" sz="2400" b="1" dirty="0" smtClean="0">
                <a:latin typeface="Bookman Old Style" panose="02050604050505020204" pitchFamily="18" charset="0"/>
              </a:rPr>
              <a:t>)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Контроллеры — это компоненты для управления взаимодействием с пользователем, работы с моделью и выбора представления для отображения. В приложении MVC представление служит только для отображения информации. Обработку введенных данных, формирование ответа и взаимодействие с пользователем обеспечивает контроллер. В структуре MVC контроллер является начальной отправной точкой и отвечает за выбор рабочих типов моделей и отображаемых представлений (именно этим объясняется его название — он контролирует, каким образом приложение отвечает на конкретный запрос).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400" i="1" dirty="0" smtClean="0">
                <a:latin typeface="Bookman Old Style" panose="02050604050505020204" pitchFamily="18" charset="0"/>
              </a:rPr>
              <a:t>#MSDN Microsoft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Компоненты модели различаются степенью зависимости друг от друга и ограничениями: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модель не зависит от представления и </a:t>
            </a:r>
            <a:r>
              <a:rPr lang="ru-RU" sz="2400" dirty="0" smtClean="0">
                <a:latin typeface="Bookman Old Style" panose="02050604050505020204" pitchFamily="18" charset="0"/>
              </a:rPr>
              <a:t>контроллера;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может обращаться к модели за данными и событиями, но не может ее менять;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контроллер не может отображать данные, но способен менять модель в зависимости от действий пользователя.</a:t>
            </a:r>
            <a:endParaRPr lang="ru-RU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Как работает MVC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Разберем на реальном примере. Условная физическая модель MVC-архитектуры — персональный компьютер, в котором: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модель</a:t>
            </a:r>
            <a:r>
              <a:rPr lang="ru-RU" sz="2400" dirty="0">
                <a:latin typeface="Bookman Old Style" panose="02050604050505020204" pitchFamily="18" charset="0"/>
              </a:rPr>
              <a:t> — системный блок, в котором происходит обработка команд и хранятся системные и пользовательские </a:t>
            </a:r>
            <a:r>
              <a:rPr lang="ru-RU" sz="2400" dirty="0" smtClean="0">
                <a:latin typeface="Bookman Old Style" panose="02050604050505020204" pitchFamily="18" charset="0"/>
              </a:rPr>
              <a:t>файлы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представление</a:t>
            </a:r>
            <a:r>
              <a:rPr lang="ru-RU" sz="2400" dirty="0">
                <a:latin typeface="Bookman Old Style" panose="02050604050505020204" pitchFamily="18" charset="0"/>
              </a:rPr>
              <a:t> — монитор, на котором визуализируется работа системного </a:t>
            </a:r>
            <a:r>
              <a:rPr lang="ru-RU" sz="2400" dirty="0" smtClean="0">
                <a:latin typeface="Bookman Old Style" panose="02050604050505020204" pitchFamily="18" charset="0"/>
              </a:rPr>
              <a:t>блока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</a:t>
            </a:r>
            <a:r>
              <a:rPr lang="ru-RU" sz="2400" dirty="0">
                <a:latin typeface="Bookman Old Style" panose="02050604050505020204" pitchFamily="18" charset="0"/>
              </a:rPr>
              <a:t> — клавиатура или мышь. С их помощью пользователь вводит </a:t>
            </a:r>
            <a:r>
              <a:rPr lang="ru-RU" sz="2400" dirty="0" smtClean="0">
                <a:latin typeface="Bookman Old Style" panose="02050604050505020204" pitchFamily="18" charset="0"/>
              </a:rPr>
              <a:t>команды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8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 этом примере легче понять зависимость компонентов друг от друга: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заменить системный блок (без переноса старых данных), но оставить старый монитор и клавиатуру, пользователь получит другой компьютер с новой ОС, файлами, системными характеристиками, драйверами и т.д.;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поменять монитор и клавиатуру, но оставить старый системный блок, человек будет использовать прежнюю ОС, файлы, системные характеристики. Изменения коснутся только некоторых драйверов.</a:t>
            </a:r>
          </a:p>
        </p:txBody>
      </p:sp>
    </p:spTree>
    <p:extLst>
      <p:ext uri="{BB962C8B-B14F-4D97-AF65-F5344CB8AC3E}">
        <p14:creationId xmlns:p14="http://schemas.microsoft.com/office/powerpoint/2010/main" val="232567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 проекта </a:t>
            </a:r>
            <a:r>
              <a:rPr lang="ru-RU" sz="2400" b="1" dirty="0" err="1">
                <a:latin typeface="Bookman Old Style" panose="02050604050505020204" pitchFamily="18" charset="0"/>
              </a:rPr>
              <a:t>Windows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Forms</a:t>
            </a:r>
            <a:r>
              <a:rPr lang="ru-RU" sz="2400" b="1" dirty="0">
                <a:latin typeface="Bookman Old Style" panose="02050604050505020204" pitchFamily="18" charset="0"/>
              </a:rPr>
              <a:t> с использованием MVC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Описание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этом примере мы создадим простое приложение для управления списком контактов. Приложение будет позволять пользователю добавлять, удалять и отображать контакты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Структура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1.	</a:t>
            </a:r>
            <a:r>
              <a:rPr lang="ru-RU" sz="2400" b="1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: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Contact</a:t>
            </a:r>
            <a:r>
              <a:rPr lang="ru-RU" sz="2400" dirty="0">
                <a:latin typeface="Bookman Old Style" panose="02050604050505020204" pitchFamily="18" charset="0"/>
              </a:rPr>
              <a:t>, который будет представлять контакт.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2.	</a:t>
            </a:r>
            <a:r>
              <a:rPr lang="ru-RU" sz="2400" b="1" dirty="0" err="1"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latin typeface="Bookman Old Style" panose="02050604050505020204" pitchFamily="18" charset="0"/>
              </a:rPr>
              <a:t>: форма </a:t>
            </a:r>
            <a:r>
              <a:rPr lang="ru-RU" sz="2400" b="1" dirty="0" err="1">
                <a:latin typeface="Bookman Old Style" panose="02050604050505020204" pitchFamily="18" charset="0"/>
              </a:rPr>
              <a:t>MainForm</a:t>
            </a:r>
            <a:r>
              <a:rPr lang="ru-RU" sz="2400" dirty="0">
                <a:latin typeface="Bookman Old Style" panose="02050604050505020204" pitchFamily="18" charset="0"/>
              </a:rPr>
              <a:t>, которая будет отображать интерфейс пользователя.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3.	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</a:t>
            </a:r>
            <a:r>
              <a:rPr lang="ru-RU" sz="2400" dirty="0">
                <a:latin typeface="Bookman Old Style" panose="02050604050505020204" pitchFamily="18" charset="0"/>
              </a:rPr>
              <a:t>: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ContactController</a:t>
            </a:r>
            <a:r>
              <a:rPr lang="ru-RU" sz="2400" dirty="0">
                <a:latin typeface="Bookman Old Style" panose="02050604050505020204" pitchFamily="18" charset="0"/>
              </a:rPr>
              <a:t>, который будет управлять взаимодействием между моделью и пред-</a:t>
            </a:r>
            <a:r>
              <a:rPr lang="ru-RU" sz="2400" dirty="0" err="1">
                <a:latin typeface="Bookman Old Style" panose="02050604050505020204" pitchFamily="18" charset="0"/>
              </a:rPr>
              <a:t>ставлением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9191" y="179019"/>
            <a:ext cx="1147023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1: Создание модели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класс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Contact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 в папке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Model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проекта.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Model/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2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1925" y="0"/>
            <a:ext cx="1185862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2: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Определение интерфейсов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интерфейсы для представления и контроллера.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Interfaces/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System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Collections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Generic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Interfaces/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RemoveContact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9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1925" y="0"/>
            <a:ext cx="118586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3: Создание представления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форму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MainForm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которая будет содержать элементы управления для отображения и управления контактами.</a:t>
            </a:r>
          </a:p>
          <a:p>
            <a:pPr>
              <a:spcAft>
                <a:spcPts val="0"/>
              </a:spcAft>
            </a:pPr>
            <a:endParaRPr lang="ru-RU" sz="2400" dirty="0" smtClean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partial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// </a:t>
            </a: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Имя и номер телефона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// </a:t>
            </a: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Имя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InitializeComponent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95300"/>
            <a:ext cx="1185862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Clear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Items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$"{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 - {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buttonAdd_Click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sender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EventArgs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?.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Invoke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textBoxName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textBoxPhoneNumber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Text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0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Когда </a:t>
            </a:r>
            <a:r>
              <a:rPr lang="ru-RU" sz="2400" b="1" dirty="0">
                <a:latin typeface="Bookman Old Style" panose="02050604050505020204" pitchFamily="18" charset="0"/>
              </a:rPr>
              <a:t>использовать стратегию?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есть несколько родственных классов, которые отличаются поведением. Можно задать один основной класс, а разные варианты поведения вынести в отдельные классы и при необходимости их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применять.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необходимо обеспечить выбор из нескольких вариантов алгоритмов, которые можно легко менять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условий.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необходимо менять поведение объектов на стадии выполнения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Когда класс, применяющий определенную функциональность, ничего не должен знать о ее </a:t>
            </a:r>
            <a:r>
              <a:rPr lang="ru-RU" sz="2400" dirty="0" smtClean="0">
                <a:latin typeface="Bookman Old Style" panose="02050604050505020204" pitchFamily="18" charset="0"/>
              </a:rPr>
              <a:t>реализации.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i="1" dirty="0" smtClean="0">
                <a:latin typeface="Bookman Old Style" panose="02050604050505020204" pitchFamily="18" charset="0"/>
              </a:rPr>
              <a:t>Когда много </a:t>
            </a:r>
            <a:r>
              <a:rPr lang="en-US" sz="2400" i="1" dirty="0" smtClean="0">
                <a:latin typeface="Bookman Old Style" panose="02050604050505020204" pitchFamily="18" charset="0"/>
              </a:rPr>
              <a:t>IF ELSE SWITCH</a:t>
            </a:r>
            <a:endParaRPr lang="en-US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2875" y="971550"/>
            <a:ext cx="118586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buttonRemove_Click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object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sender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EventArgs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SelectedItem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!=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selectedContact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endParaRPr lang="ru-RU" sz="2400" dirty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listBoxContacts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SelectedItem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ToString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 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selectedContact</a:t>
            </a:r>
            <a:r>
              <a:rPr lang="en-US" sz="240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Split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'-'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)[</a:t>
            </a:r>
            <a:r>
              <a:rPr lang="en-US" sz="2400" dirty="0" smtClean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Trim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?.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Invoke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3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7650" y="152400"/>
            <a:ext cx="117729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</a:t>
            </a:r>
            <a:r>
              <a:rPr lang="en-US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4: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Создание контроллера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класс контроллера, который будет управлять логикой приложения.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Controller/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50" y="171450"/>
            <a:ext cx="117729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OnContactAdded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OnContactRemoved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RemoveContact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RemoveAll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UpdateContactList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50" y="171450"/>
            <a:ext cx="11772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Шаг 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5: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Связывание компонентов в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 Main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Теперь свяжем все компоненты в методе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Main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Program.cs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Program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STAThread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EnableVisualStyles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SetCompatibleTextRenderingDefault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MainForm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new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ContactController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Application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Run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Form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view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Инверсия управления (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IoC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26" y="882955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Inversion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of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Control</a:t>
            </a:r>
            <a:r>
              <a:rPr lang="ru-RU" sz="2400" b="1" dirty="0">
                <a:latin typeface="Bookman Old Style" panose="02050604050505020204" pitchFamily="18" charset="0"/>
              </a:rPr>
              <a:t> (инверсия управления)</a:t>
            </a:r>
            <a:r>
              <a:rPr lang="ru-RU" sz="2400" dirty="0">
                <a:latin typeface="Bookman Old Style" panose="02050604050505020204" pitchFamily="18" charset="0"/>
              </a:rPr>
              <a:t> — это некий абстрактный принцип, набор рекомендаций для написания слабо связанного кода. Суть которого в том, что каждый компонент системы должен быть как можно более изолированным от других, не полагаясь в своей работе на детали конкретной реализации других </a:t>
            </a:r>
            <a:r>
              <a:rPr lang="ru-RU" sz="2400" dirty="0" smtClean="0">
                <a:latin typeface="Bookman Old Style" panose="02050604050505020204" pitchFamily="18" charset="0"/>
              </a:rPr>
              <a:t>компонентов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Преимущества: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уменьшения </a:t>
            </a:r>
            <a:r>
              <a:rPr lang="ru-RU" sz="2400" dirty="0">
                <a:latin typeface="Bookman Old Style" panose="02050604050505020204" pitchFamily="18" charset="0"/>
              </a:rPr>
              <a:t>зацепления (связанности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упрощающее расширение возможностей </a:t>
            </a:r>
            <a:r>
              <a:rPr lang="ru-RU" sz="2400" dirty="0" smtClean="0">
                <a:latin typeface="Bookman Old Style" panose="02050604050505020204" pitchFamily="18" charset="0"/>
              </a:rPr>
              <a:t>системы.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7926" y="882955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Программист </a:t>
            </a:r>
            <a:r>
              <a:rPr lang="ru-RU" sz="2400" dirty="0">
                <a:latin typeface="Bookman Old Style" panose="02050604050505020204" pitchFamily="18" charset="0"/>
              </a:rPr>
              <a:t>может разместить свой код в определенных точках выполнения (используя </a:t>
            </a:r>
            <a:r>
              <a:rPr lang="ru-RU" sz="2400" dirty="0" err="1">
                <a:latin typeface="Bookman Old Style" panose="02050604050505020204" pitchFamily="18" charset="0"/>
              </a:rPr>
              <a:t>callback</a:t>
            </a:r>
            <a:r>
              <a:rPr lang="ru-RU" sz="2400" dirty="0">
                <a:latin typeface="Bookman Old Style" panose="02050604050505020204" pitchFamily="18" charset="0"/>
              </a:rPr>
              <a:t> или другие механизмы), затем запустить «главную функцию»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фреймворка</a:t>
            </a:r>
            <a:r>
              <a:rPr lang="ru-RU" sz="2400" dirty="0">
                <a:latin typeface="Bookman Old Style" panose="02050604050505020204" pitchFamily="18" charset="0"/>
              </a:rPr>
              <a:t>, которая обеспечит всё выполнение и вызовет код программиста тогда, когда это будет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следствие, происходит утеря контроля над выполнением кода — это и называется инверсией </a:t>
            </a:r>
            <a:r>
              <a:rPr lang="ru-RU" sz="2400" dirty="0" smtClean="0">
                <a:latin typeface="Bookman Old Style" panose="02050604050505020204" pitchFamily="18" charset="0"/>
              </a:rPr>
              <a:t>управления.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Фреймворк </a:t>
            </a:r>
            <a:r>
              <a:rPr lang="ru-RU" sz="2400" dirty="0">
                <a:latin typeface="Bookman Old Style" panose="02050604050505020204" pitchFamily="18" charset="0"/>
              </a:rPr>
              <a:t>управляет кодом программиста, а не программист управляет </a:t>
            </a:r>
            <a:r>
              <a:rPr lang="ru-RU" sz="2400" dirty="0" err="1" smtClean="0">
                <a:latin typeface="Bookman Old Style" panose="02050604050505020204" pitchFamily="18" charset="0"/>
              </a:rPr>
              <a:t>фреймворком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778305"/>
            <a:ext cx="116238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Dependency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Injection</a:t>
            </a:r>
            <a:r>
              <a:rPr lang="ru-RU" sz="2400" b="1" dirty="0">
                <a:latin typeface="Bookman Old Style" panose="02050604050505020204" pitchFamily="18" charset="0"/>
              </a:rPr>
              <a:t> (внедрение зависимостей)</a:t>
            </a:r>
            <a:r>
              <a:rPr lang="ru-RU" sz="2400" dirty="0">
                <a:latin typeface="Bookman Old Style" panose="02050604050505020204" pitchFamily="18" charset="0"/>
              </a:rPr>
              <a:t> — это одна из реализаций этого принципа (помимо этого есть еще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Factory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Method</a:t>
            </a:r>
            <a:r>
              <a:rPr lang="ru-RU" sz="2400" dirty="0">
                <a:latin typeface="Bookman Old Style" panose="02050604050505020204" pitchFamily="18" charset="0"/>
              </a:rPr>
              <a:t>, 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Service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Locator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центре </a:t>
            </a:r>
            <a:r>
              <a:rPr lang="ru-RU" sz="2400" dirty="0" smtClean="0">
                <a:latin typeface="Bookman Old Style" panose="02050604050505020204" pitchFamily="18" charset="0"/>
              </a:rPr>
              <a:t>этого механизма </a:t>
            </a:r>
            <a:r>
              <a:rPr lang="ru-RU" sz="2400" dirty="0">
                <a:latin typeface="Bookman Old Style" panose="02050604050505020204" pitchFamily="18" charset="0"/>
              </a:rPr>
              <a:t>находится понятие </a:t>
            </a:r>
            <a:r>
              <a:rPr lang="ru-RU" sz="2400" b="1" dirty="0">
                <a:latin typeface="Bookman Old Style" panose="02050604050505020204" pitchFamily="18" charset="0"/>
              </a:rPr>
              <a:t>зависимость</a:t>
            </a:r>
            <a:r>
              <a:rPr lang="ru-RU" sz="2400" dirty="0">
                <a:latin typeface="Bookman Old Style" panose="02050604050505020204" pitchFamily="18" charset="0"/>
              </a:rPr>
              <a:t> - некоторая сущность, от которой зависит другая сущность.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4765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Запись логов.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имеется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- условный логгер, который </a:t>
            </a:r>
            <a:r>
              <a:rPr lang="ru-RU" sz="2400" dirty="0" err="1">
                <a:latin typeface="Bookman Old Style" panose="02050604050505020204" pitchFamily="18" charset="0"/>
              </a:rPr>
              <a:t>логгирует</a:t>
            </a:r>
            <a:r>
              <a:rPr lang="ru-RU" sz="2400" dirty="0">
                <a:latin typeface="Bookman Old Style" panose="02050604050505020204" pitchFamily="18" charset="0"/>
              </a:rPr>
              <a:t> некоторое сообщение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(). При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логгировании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добавляет к </a:t>
            </a:r>
            <a:r>
              <a:rPr lang="ru-RU" sz="2400" dirty="0" err="1">
                <a:latin typeface="Bookman Old Style" panose="02050604050505020204" pitchFamily="18" charset="0"/>
              </a:rPr>
              <a:t>логгируемому</a:t>
            </a:r>
            <a:r>
              <a:rPr lang="ru-RU" sz="2400" dirty="0">
                <a:latin typeface="Bookman Old Style" panose="02050604050505020204" pitchFamily="18" charset="0"/>
              </a:rPr>
              <a:t> сообщению дату.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логгирования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использует дополнительный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, который непосредственно управляет, как и куда будет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логгироваться</a:t>
            </a:r>
            <a:r>
              <a:rPr lang="ru-RU" sz="2400" dirty="0">
                <a:latin typeface="Bookman Old Style" panose="02050604050505020204" pitchFamily="18" charset="0"/>
              </a:rPr>
              <a:t> сообщение. В данном случае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Write</a:t>
            </a:r>
            <a:r>
              <a:rPr lang="ru-RU" sz="2400" dirty="0">
                <a:latin typeface="Bookman Old Style" panose="02050604050505020204" pitchFamily="18" charset="0"/>
              </a:rPr>
              <a:t> он просто выводит сообщение на </a:t>
            </a:r>
            <a:r>
              <a:rPr lang="ru-RU" sz="2400" dirty="0" smtClean="0">
                <a:latin typeface="Bookman Old Style" panose="02050604050505020204" pitchFamily="18" charset="0"/>
              </a:rPr>
              <a:t>консоль.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при выполнении программы, как и ожидается, мы увидим на консоли сообщение, предваряемое датой: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89" y="5676900"/>
            <a:ext cx="5776907" cy="8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Данная программа прекрасно работает. Тем не менее в дальнейшем мы можем столкнуться с рядом </a:t>
            </a:r>
            <a:r>
              <a:rPr lang="ru-RU" sz="2400" dirty="0" smtClean="0">
                <a:latin typeface="Bookman Old Style" panose="02050604050505020204" pitchFamily="18" charset="0"/>
              </a:rPr>
              <a:t>проблем.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Прежде </a:t>
            </a:r>
            <a:r>
              <a:rPr lang="ru-RU" sz="2400" dirty="0">
                <a:latin typeface="Bookman Old Style" panose="02050604050505020204" pitchFamily="18" charset="0"/>
              </a:rPr>
              <a:t>всего,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жестко привязан к классу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. И если мы захотим вместо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использовать другой тип логгера, 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логгировать</a:t>
            </a:r>
            <a:r>
              <a:rPr lang="ru-RU" sz="2400" dirty="0">
                <a:latin typeface="Bookman Old Style" panose="02050604050505020204" pitchFamily="18" charset="0"/>
              </a:rPr>
              <a:t> в файл, а не на консоль, то нам придется менять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latin typeface="Bookman Old Style" panose="02050604050505020204" pitchFamily="18" charset="0"/>
              </a:rPr>
              <a:t>у нас в проекте много классов, которые используют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и с его помощью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логгируют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сообщения на консоль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Поменять во всех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на другой будет </a:t>
            </a:r>
            <a:r>
              <a:rPr lang="ru-RU" sz="2400" dirty="0" smtClean="0">
                <a:latin typeface="Bookman Old Style" panose="02050604050505020204" pitchFamily="18" charset="0"/>
              </a:rPr>
              <a:t>труднее.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dirty="0">
                <a:latin typeface="Bookman Old Style" panose="02050604050505020204" pitchFamily="18" charset="0"/>
              </a:rPr>
              <a:t>того,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может иметь свои зависимости, которые тоже может потребоваться поменять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827"/>
            <a:ext cx="12192001" cy="63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отвязать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от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, мы можем создать абстракцию, которая будет представлять сервис логгера, и передавать его извне в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простой вывод на консоль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98473" y="1351508"/>
            <a:ext cx="116238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сервис, который выводит сообщение зеленым цветом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GreenLogService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DarkGreen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defaultColor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0" dirty="0"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METANIT.COM"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GreenLogService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METANIT.COM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не зависит от конкретной реализации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- это может быть любая реализация интерфейса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. Кроме того, создание сервиса логгера выносится во внешний код.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больше ничего не знает о сервисе кроме того, что у него есть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Write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логгировать</a:t>
            </a:r>
            <a:r>
              <a:rPr lang="ru-RU" sz="2400" dirty="0">
                <a:latin typeface="Bookman Old Style" panose="02050604050505020204" pitchFamily="18" charset="0"/>
              </a:rPr>
              <a:t> сообщение куда-то каким-то образом.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демонстрации я добавил второй класс сервиса логгера, который выводит сообщение на консоль зеленым цветом.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5229492"/>
            <a:ext cx="5811927" cy="144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275129"/>
            <a:ext cx="11623854" cy="390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Тем не менее остается проблема управления подобными зависимостями, особенно если это касается больших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приложений.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если у нас десятки классов, которые через конструктор получают сервис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логгирования</a:t>
            </a:r>
            <a:r>
              <a:rPr lang="ru-RU" sz="2400" dirty="0">
                <a:latin typeface="Bookman Old Style" panose="02050604050505020204" pitchFamily="18" charset="0"/>
              </a:rPr>
              <a:t>, и мы хотим, чтобы они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логгировали</a:t>
            </a:r>
            <a:r>
              <a:rPr lang="ru-RU" sz="2400" dirty="0">
                <a:latin typeface="Bookman Old Style" panose="02050604050505020204" pitchFamily="18" charset="0"/>
              </a:rPr>
              <a:t> единообразно в едином стиле - на консоль, в файл, посылали по </a:t>
            </a:r>
            <a:r>
              <a:rPr lang="ru-RU" sz="2400" dirty="0" err="1">
                <a:latin typeface="Bookman Old Style" panose="02050604050505020204" pitchFamily="18" charset="0"/>
              </a:rPr>
              <a:t>email</a:t>
            </a:r>
            <a:r>
              <a:rPr lang="ru-RU" sz="2400" dirty="0">
                <a:latin typeface="Bookman Old Style" panose="02050604050505020204" pitchFamily="18" charset="0"/>
              </a:rPr>
              <a:t> и т.д., то опять же нам придется менять вызов конструктора этих классов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4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367168"/>
            <a:ext cx="11623854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упрощения управления зависимостями нередко используются специальные контейнеры - </a:t>
            </a:r>
            <a:r>
              <a:rPr lang="ru-RU" sz="2400" b="1" dirty="0" err="1">
                <a:latin typeface="Bookman Old Style" panose="02050604050505020204" pitchFamily="18" charset="0"/>
              </a:rPr>
              <a:t>IoC</a:t>
            </a:r>
            <a:r>
              <a:rPr lang="ru-RU" sz="2400" b="1" dirty="0">
                <a:latin typeface="Bookman Old Style" panose="02050604050505020204" pitchFamily="18" charset="0"/>
              </a:rPr>
              <a:t>-контейнеры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latin typeface="Bookman Old Style" panose="02050604050505020204" pitchFamily="18" charset="0"/>
              </a:rPr>
              <a:t>Inversion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of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Control</a:t>
            </a:r>
            <a:r>
              <a:rPr lang="ru-RU" sz="2400" dirty="0">
                <a:latin typeface="Bookman Old Style" panose="02050604050505020204" pitchFamily="18" charset="0"/>
              </a:rPr>
              <a:t>). Такие контейнеры позволяют устанавливать зависимости между абстракциями и конкретными объектами и, как правило, управляют созданием этих объектов. Преимуществом .NET является то, что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latin typeface="Bookman Old Style" panose="02050604050505020204" pitchFamily="18" charset="0"/>
              </a:rPr>
              <a:t> имеет встроенный контейнер внедрения зависимостей, который представлен интерфейсом </a:t>
            </a:r>
            <a:r>
              <a:rPr lang="ru-RU" sz="2400" b="1" dirty="0" err="1">
                <a:latin typeface="Bookman Old Style" panose="02050604050505020204" pitchFamily="18" charset="0"/>
              </a:rPr>
              <a:t>IServiceProvider</a:t>
            </a:r>
            <a:r>
              <a:rPr lang="ru-RU" sz="2400" dirty="0">
                <a:latin typeface="Bookman Old Style" panose="02050604050505020204" pitchFamily="18" charset="0"/>
              </a:rPr>
              <a:t>. А сами зависимости еще называются сервисами, собственно поэтому контейнер можно назвать </a:t>
            </a:r>
            <a:r>
              <a:rPr lang="ru-RU" sz="2400" b="1" dirty="0">
                <a:latin typeface="Bookman Old Style" panose="02050604050505020204" pitchFamily="18" charset="0"/>
              </a:rPr>
              <a:t>провайдером сервисов</a:t>
            </a:r>
            <a:r>
              <a:rPr lang="ru-RU" sz="2400" dirty="0">
                <a:latin typeface="Bookman Old Style" panose="02050604050505020204" pitchFamily="18" charset="0"/>
              </a:rPr>
              <a:t>. Этот контейнер отвечает за сопоставление зависимостей с конкретными типами и за внедрение зависимостей в различные объекты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1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654356"/>
            <a:ext cx="1162385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Все </a:t>
            </a:r>
            <a:r>
              <a:rPr lang="ru-RU" sz="2400" dirty="0">
                <a:latin typeface="Bookman Old Style" panose="02050604050505020204" pitchFamily="18" charset="0"/>
              </a:rPr>
              <a:t>сервисы или зависимости хранятся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специальной коллекции сервисов, которая представляет тип </a:t>
            </a:r>
            <a:r>
              <a:rPr lang="ru-RU" sz="2400" b="1" dirty="0" err="1">
                <a:latin typeface="Bookman Old Style" panose="02050604050505020204" pitchFamily="18" charset="0"/>
              </a:rPr>
              <a:t>IServiceCollection</a:t>
            </a:r>
            <a:r>
              <a:rPr lang="ru-RU" sz="2400" dirty="0">
                <a:latin typeface="Bookman Old Style" panose="02050604050505020204" pitchFamily="18" charset="0"/>
              </a:rPr>
              <a:t>. .NET предоставляет встроенную реализацию этого интерфейса -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ServiceCollection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добавления сервисов в </a:t>
            </a:r>
            <a:r>
              <a:rPr lang="ru-RU" sz="2400" b="1" dirty="0" err="1">
                <a:latin typeface="Bookman Old Style" panose="02050604050505020204" pitchFamily="18" charset="0"/>
              </a:rPr>
              <a:t>ServiceCollection</a:t>
            </a:r>
            <a:r>
              <a:rPr lang="ru-RU" sz="2400" dirty="0">
                <a:latin typeface="Bookman Old Style" panose="02050604050505020204" pitchFamily="18" charset="0"/>
              </a:rPr>
              <a:t> применяется ряд методов. Например, добавим ранее определенный сервис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Microsoft.Extensions.DependencyInjection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Коллекция сервисов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ServiceCollection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16206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для добавления сервиса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 применяется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AddTransient</a:t>
            </a:r>
            <a:r>
              <a:rPr lang="ru-RU" sz="2400" b="1" dirty="0">
                <a:latin typeface="Bookman Old Style" panose="02050604050505020204" pitchFamily="18" charset="0"/>
              </a:rPr>
              <a:t>&lt;S, I&gt;()</a:t>
            </a:r>
            <a:r>
              <a:rPr lang="ru-RU" sz="2400" dirty="0">
                <a:latin typeface="Bookman Old Style" panose="02050604050505020204" pitchFamily="18" charset="0"/>
              </a:rPr>
              <a:t>, который типизируется двумя </a:t>
            </a:r>
            <a:r>
              <a:rPr lang="ru-RU" sz="2400" dirty="0" smtClean="0">
                <a:latin typeface="Bookman Old Style" panose="02050604050505020204" pitchFamily="18" charset="0"/>
              </a:rPr>
              <a:t>типами.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Первый </a:t>
            </a:r>
            <a:r>
              <a:rPr lang="ru-RU" sz="2400" dirty="0">
                <a:latin typeface="Bookman Old Style" panose="02050604050505020204" pitchFamily="18" charset="0"/>
              </a:rPr>
              <a:t>тип представляет сам сервис, а второй - его конкретную реализацию.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данном случае мы говорим, что в качестве реализации сервиса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 будет выступать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SimpleLogService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AddTransient</a:t>
            </a:r>
            <a:r>
              <a:rPr lang="ru-RU" sz="2400" dirty="0">
                <a:latin typeface="Bookman Old Style" panose="02050604050505020204" pitchFamily="18" charset="0"/>
              </a:rPr>
              <a:t> возвращает измененный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IServiceCollection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16206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сервиса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 мы добавили сервис. Как теперь его получить и использовать 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программе?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этого нам нужен провайдер сервисов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IServiceProvider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Для его получения у коллекции сервисов вызывается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BuildServiceProvider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возвращает встроенную реализацию провайдера -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ServiceProvider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16206"/>
            <a:ext cx="116238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Microsoft.Extensions.DependencyInjection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BuildServiceProvider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сервис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используем сервис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9922" y="135400"/>
            <a:ext cx="83612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ConcreteStrategy1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ConcreteStrategy2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600411"/>
            <a:ext cx="1162385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образом, у нас определена единая точка, где мы определяем конкретную реализацию сервиса -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AddTransient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в программе в любой ее точке мы можем вызвать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GetService</a:t>
            </a:r>
            <a:r>
              <a:rPr lang="ru-RU" sz="2400" dirty="0">
                <a:latin typeface="Bookman Old Style" panose="02050604050505020204" pitchFamily="18" charset="0"/>
              </a:rPr>
              <a:t> и получить реализацию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сервиса.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62261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сервиса в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конструкторе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Более предпочтительным способом передачи зависимостей в классы представляет использование конструктора. Например, определим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Logger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получает через конструктор сервис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 и для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логгирования</a:t>
            </a:r>
            <a:r>
              <a:rPr lang="ru-RU" sz="2400" dirty="0">
                <a:latin typeface="Bookman Old Style" panose="02050604050505020204" pitchFamily="18" charset="0"/>
              </a:rPr>
              <a:t> сообщения в 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 вызывает его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Write</a:t>
            </a:r>
            <a:r>
              <a:rPr lang="ru-RU" sz="2400" dirty="0">
                <a:latin typeface="Bookman Old Style" panose="02050604050505020204" pitchFamily="18" charset="0"/>
              </a:rPr>
              <a:t>. Затем в программе мы можем явным образом создать объект этого класса, передав в конструктор нужную реализацию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ru-RU" sz="2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BuildServiceProvider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объект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0"/>
            <a:ext cx="1162385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Но также мы можем для создания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использовать тот же механизм внедрения зависимостей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BuildServiceProvider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объект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525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Обратите </a:t>
            </a:r>
            <a:r>
              <a:rPr lang="ru-RU" sz="2400" dirty="0">
                <a:latin typeface="Bookman Old Style" panose="02050604050505020204" pitchFamily="18" charset="0"/>
              </a:rPr>
              <a:t>внимание, что здесь нигде явным образом мы не определяем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, который передается в конструктор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, это делает за нас система внедрения зависимостей. Она видит, что для сервиса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 зарегистрирована реализация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, поэтому при создании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неявно создает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и передает его в конструктор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654356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Встроенный механизм внедрения зависимостей .NET позволяет управлять жизненным циклом сервисов. С точки зрения жизненного цикла сервисы могут представлять один из следующих типов: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Transient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при каждом обращении к сервису создается новый объект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сервиса.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Scoped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создается отдельный контекст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scope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 в рамках этого контекста при всех обращениях у сервису будет использоваться один и тот же объект сервиса.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Singleton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объект сервиса создается при первом обращении к нему, все последующих обращениях используется один и тот же ранее созданный объект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сервиса.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Жизненный цикл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794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0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каждого типа сервиса предназначен соответствующий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AddTransient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AddScoped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AddSingleton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i="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Пример:</a:t>
            </a:r>
            <a:endParaRPr lang="ru-RU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_value;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1000000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933450"/>
            <a:ext cx="11623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представляет сервис, который в свойстве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хранит некоторое число. Реализацию этого интерфейса -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RandomCounter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использует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Random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генерации случайного числа в диапазоне от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до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1000000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возвращает это число из свойства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на примере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уравление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жизненным циклом сервисов.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2400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большей показательности я вынес логику по получению сервиса в отдельный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PrintCounters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в каждом методе два раза получаем сервис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выводим на консоль значение его свойства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$"Counter1: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 Counter2: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1128" y="267073"/>
            <a:ext cx="1145987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ContextStrategy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ContextStrategy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ContextStrategy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Algorithm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2400"/>
            <a:ext cx="116238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AddTransient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AddTransient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transient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-объекты. Такие объекты создаются при каждом обращении к ним.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services.BuildServiceProvider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42" y="4705748"/>
            <a:ext cx="8252735" cy="14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924283"/>
            <a:ext cx="11623854" cy="224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видно, в программе идет 4 обращения к провайдеру сервисов для получения сервиса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при каждом обращении создается свой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RandomCounter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Соответственно во всех четырех случаях случайные числа будут разные.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42" y="4705748"/>
            <a:ext cx="8252735" cy="14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2400"/>
            <a:ext cx="116238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AddSingleton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сервисов, которые добавляются с помощью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AddSingleton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создается один объект для всех последующих обращений.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Microsoft.Extensions.DependencyInjection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AddSingleton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services.BuildServiceProvider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989" y="5162551"/>
            <a:ext cx="7741938" cy="14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582165"/>
            <a:ext cx="11623854" cy="1693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Здесь та же самая логика, только теперь сервис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определен как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синглтон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соответственно при каждом обращении к провайдеру сервисов получим один и тот же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989" y="5162551"/>
            <a:ext cx="7741938" cy="14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38100"/>
            <a:ext cx="1162385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AddScoped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сервисов, которые добавляются методом </a:t>
            </a:r>
            <a:r>
              <a:rPr lang="ru-RU" sz="2400" b="1" dirty="0" err="1">
                <a:latin typeface="Bookman Old Style" panose="02050604050505020204" pitchFamily="18" charset="0"/>
              </a:rPr>
              <a:t>AddScoped</a:t>
            </a:r>
            <a:r>
              <a:rPr lang="ru-RU" sz="2400" dirty="0">
                <a:latin typeface="Bookman Old Style" panose="02050604050505020204" pitchFamily="18" charset="0"/>
              </a:rPr>
              <a:t>, будет создаваться один экземпляр объекта для одного контекста или </a:t>
            </a:r>
            <a:r>
              <a:rPr lang="ru-RU" sz="2400" b="1" dirty="0" err="1">
                <a:latin typeface="Bookman Old Style" panose="02050604050505020204" pitchFamily="18" charset="0"/>
              </a:rPr>
              <a:t>scope</a:t>
            </a:r>
            <a:r>
              <a:rPr lang="ru-RU" sz="2400" dirty="0">
                <a:latin typeface="Bookman Old Style" panose="02050604050505020204" pitchFamily="18" charset="0"/>
              </a:rPr>
              <a:t>. Здесь под контекстом понимает область видимости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IServiceScope</a:t>
            </a:r>
            <a:r>
              <a:rPr lang="ru-RU" sz="2400" dirty="0">
                <a:latin typeface="Bookman Old Style" panose="02050604050505020204" pitchFamily="18" charset="0"/>
              </a:rPr>
              <a:t>. Для получения этого объекта у </a:t>
            </a:r>
            <a:r>
              <a:rPr lang="ru-RU" sz="2400" b="1" dirty="0" err="1">
                <a:latin typeface="Bookman Old Style" panose="02050604050505020204" pitchFamily="18" charset="0"/>
              </a:rPr>
              <a:t>ServiceProvider</a:t>
            </a:r>
            <a:r>
              <a:rPr lang="ru-RU" sz="2400" dirty="0">
                <a:latin typeface="Bookman Old Style" panose="02050604050505020204" pitchFamily="18" charset="0"/>
              </a:rPr>
              <a:t> вызывается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CreateScope</a:t>
            </a:r>
            <a:r>
              <a:rPr lang="ru-RU" sz="2400" dirty="0" smtClean="0">
                <a:latin typeface="Bookman Old Style" panose="020506040505050202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services.BuildServiceProvider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IServiceScope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CreateScope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контекст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IServiceScope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17693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AddScoped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services.BuildServiceProvider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IServiceScope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CreateScope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Counter1: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; Counter2: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17693"/>
            <a:ext cx="11623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контекст одного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IServiceScope</a:t>
            </a:r>
            <a:r>
              <a:rPr lang="ru-RU" sz="2400" dirty="0">
                <a:latin typeface="Bookman Old Style" panose="02050604050505020204" pitchFamily="18" charset="0"/>
              </a:rPr>
              <a:t> ограничивается методом </a:t>
            </a:r>
            <a:r>
              <a:rPr lang="ru-RU" sz="2400" b="1" dirty="0" err="1">
                <a:latin typeface="Bookman Old Style" panose="02050604050505020204" pitchFamily="18" charset="0"/>
              </a:rPr>
              <a:t>PrintCounters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. Для получения сервиса в пределах этого контекста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сначла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получаем у </a:t>
            </a:r>
            <a:r>
              <a:rPr lang="ru-RU" sz="2400" b="1" dirty="0" err="1">
                <a:latin typeface="Bookman Old Style" panose="02050604050505020204" pitchFamily="18" charset="0"/>
              </a:rPr>
              <a:t>scope</a:t>
            </a:r>
            <a:r>
              <a:rPr lang="ru-RU" sz="2400" dirty="0">
                <a:latin typeface="Bookman Old Style" panose="02050604050505020204" pitchFamily="18" charset="0"/>
              </a:rPr>
              <a:t> провайдер сервиса и через него получаем сервис </a:t>
            </a:r>
            <a:r>
              <a:rPr lang="ru-RU" sz="2400" b="1" dirty="0" err="1">
                <a:latin typeface="Bookman Old Style" panose="02050604050505020204" pitchFamily="18" charset="0"/>
              </a:rPr>
              <a:t>ICounter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IServiceScope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CreateScope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3087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213193"/>
            <a:ext cx="11623854" cy="169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Поскольку </a:t>
            </a:r>
            <a:r>
              <a:rPr lang="ru-RU" sz="2400" dirty="0">
                <a:latin typeface="Bookman Old Style" panose="02050604050505020204" pitchFamily="18" charset="0"/>
              </a:rPr>
              <a:t>здесь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PrintCounters</a:t>
            </a:r>
            <a:r>
              <a:rPr lang="ru-RU" sz="2400" dirty="0">
                <a:latin typeface="Bookman Old Style" panose="02050604050505020204" pitchFamily="18" charset="0"/>
              </a:rPr>
              <a:t> вызывается два раза, соответственно будут создаваться два разных контекста. И в рамках каждого контекста мы будем получать свой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ICounter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022" y="4129068"/>
            <a:ext cx="7889862" cy="14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</a:t>
            </a:r>
            <a:r>
              <a:rPr lang="ru-RU" sz="2400" b="1" dirty="0">
                <a:latin typeface="Bookman Old Style" panose="02050604050505020204" pitchFamily="18" charset="0"/>
              </a:rPr>
              <a:t>пример</a:t>
            </a:r>
            <a:r>
              <a:rPr lang="ru-RU" sz="2400" dirty="0">
                <a:latin typeface="Bookman Old Style" panose="02050604050505020204" pitchFamily="18" charset="0"/>
              </a:rPr>
              <a:t>, в котором есть несколько </a:t>
            </a:r>
            <a:r>
              <a:rPr lang="ru-RU" sz="2400" dirty="0" smtClean="0">
                <a:latin typeface="Bookman Old Style" panose="02050604050505020204" pitchFamily="18" charset="0"/>
              </a:rPr>
              <a:t>алгоритмов </a:t>
            </a:r>
            <a:r>
              <a:rPr lang="ru-RU" sz="2400" dirty="0">
                <a:latin typeface="Bookman Old Style" panose="02050604050505020204" pitchFamily="18" charset="0"/>
              </a:rPr>
              <a:t>сортировки, и мы хотим использовать паттерн "</a:t>
            </a:r>
            <a:r>
              <a:rPr lang="ru-RU" sz="2400" dirty="0" smtClean="0">
                <a:latin typeface="Bookman Old Style" panose="02050604050505020204" pitchFamily="18" charset="0"/>
              </a:rPr>
              <a:t>Стратегия</a:t>
            </a:r>
            <a:r>
              <a:rPr lang="ru-RU" sz="2400" dirty="0">
                <a:latin typeface="Bookman Old Style" panose="02050604050505020204" pitchFamily="18" charset="0"/>
              </a:rPr>
              <a:t>" для их реализации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i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1. Создаём общий интерфейс для всех сортировок: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i="1" dirty="0">
              <a:latin typeface="Bookman Old Style" panose="020506040505050202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i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3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latin typeface="Bookman Old Style" panose="02050604050505020204" pitchFamily="18" charset="0"/>
              </a:rPr>
              <a:t>Создаём конкретную сортировку («Пузырьком»):</a:t>
            </a:r>
            <a:endParaRPr lang="ru-RU" sz="2400" dirty="0" smtClean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BubbleSort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   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Создаём </a:t>
            </a:r>
            <a:r>
              <a:rPr lang="en-US" sz="2400" dirty="0" smtClean="0">
                <a:latin typeface="Bookman Old Style" panose="02050604050505020204" pitchFamily="18" charset="0"/>
              </a:rPr>
              <a:t>2-</a:t>
            </a:r>
            <a:r>
              <a:rPr lang="ru-RU" sz="2400" dirty="0" smtClean="0">
                <a:latin typeface="Bookman Old Style" panose="02050604050505020204" pitchFamily="18" charset="0"/>
              </a:rPr>
              <a:t>ю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конкретную </a:t>
            </a:r>
            <a:r>
              <a:rPr lang="ru-RU" sz="2400" dirty="0">
                <a:latin typeface="Bookman Old Style" panose="02050604050505020204" pitchFamily="18" charset="0"/>
              </a:rPr>
              <a:t>сортировку </a:t>
            </a:r>
            <a:r>
              <a:rPr lang="ru-RU" sz="2400" dirty="0" smtClean="0">
                <a:latin typeface="Bookman Old Style" panose="02050604050505020204" pitchFamily="18" charset="0"/>
              </a:rPr>
              <a:t>(«Быстрая сортировка»):</a:t>
            </a:r>
            <a:endParaRPr lang="ru-RU" sz="2400" dirty="0">
              <a:solidFill>
                <a:srgbClr val="0000FF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ISortStrategy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Sort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[]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								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Partition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low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QuickSortAlgorithm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high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15916</TotalTime>
  <Words>2292</Words>
  <Application>Microsoft Office PowerPoint</Application>
  <PresentationFormat>Широкоэкранный</PresentationFormat>
  <Paragraphs>661</Paragraphs>
  <Slides>67</Slides>
  <Notes>67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5" baseType="lpstr">
      <vt:lpstr>Arial</vt:lpstr>
      <vt:lpstr>Bookman Old Style</vt:lpstr>
      <vt:lpstr>Calibri</vt:lpstr>
      <vt:lpstr>Calibri Light</vt:lpstr>
      <vt:lpstr>Consolas</vt:lpstr>
      <vt:lpstr>Courier New</vt:lpstr>
      <vt:lpstr>Times New Roman</vt:lpstr>
      <vt:lpstr>Тема Office</vt:lpstr>
      <vt:lpstr>4 семестр Лекция 2. Шаблоны проектирования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950</cp:revision>
  <dcterms:modified xsi:type="dcterms:W3CDTF">2025-01-23T10:19:57Z</dcterms:modified>
</cp:coreProperties>
</file>