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5"/>
  </p:notesMasterIdLst>
  <p:sldIdLst>
    <p:sldId id="273" r:id="rId2"/>
    <p:sldId id="1147" r:id="rId3"/>
    <p:sldId id="1297" r:id="rId4"/>
    <p:sldId id="1298" r:id="rId5"/>
    <p:sldId id="1299" r:id="rId6"/>
    <p:sldId id="1300" r:id="rId7"/>
    <p:sldId id="1301" r:id="rId8"/>
    <p:sldId id="1302" r:id="rId9"/>
    <p:sldId id="1303" r:id="rId10"/>
    <p:sldId id="1304" r:id="rId11"/>
    <p:sldId id="1305" r:id="rId12"/>
    <p:sldId id="1307" r:id="rId13"/>
    <p:sldId id="1308" r:id="rId14"/>
    <p:sldId id="1309" r:id="rId15"/>
    <p:sldId id="1310" r:id="rId16"/>
    <p:sldId id="1311" r:id="rId17"/>
    <p:sldId id="1312" r:id="rId18"/>
    <p:sldId id="1313" r:id="rId19"/>
    <p:sldId id="1314" r:id="rId20"/>
    <p:sldId id="1315" r:id="rId21"/>
    <p:sldId id="1316" r:id="rId22"/>
    <p:sldId id="1317" r:id="rId23"/>
    <p:sldId id="1318" r:id="rId24"/>
    <p:sldId id="1319" r:id="rId25"/>
    <p:sldId id="1320" r:id="rId26"/>
    <p:sldId id="1321" r:id="rId27"/>
    <p:sldId id="1322" r:id="rId28"/>
    <p:sldId id="1323" r:id="rId29"/>
    <p:sldId id="1324" r:id="rId30"/>
    <p:sldId id="1325" r:id="rId31"/>
    <p:sldId id="1326" r:id="rId32"/>
    <p:sldId id="1327" r:id="rId33"/>
    <p:sldId id="132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82509" autoAdjust="0"/>
  </p:normalViewPr>
  <p:slideViewPr>
    <p:cSldViewPr snapToGrid="0">
      <p:cViewPr>
        <p:scale>
          <a:sx n="50" d="100"/>
          <a:sy n="50" d="100"/>
        </p:scale>
        <p:origin x="2742" y="990"/>
      </p:cViewPr>
      <p:guideLst>
        <p:guide orient="horz" pos="2160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7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82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48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5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3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48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04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79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15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32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17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72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7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16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098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04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134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Однако модель необязательно должна состоять только из свойств. Кроме того, она может иметь конструктор, какие-нибудь методы, поля,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вообщем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предствлять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стандартный класс на языке C#. Модели, которые также определяют поведение, в противоположность анемичным моделям называют "толстыми" моделями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Thick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88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1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361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478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330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920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89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66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34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4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08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Например, вышеопределенное действие </a:t>
            </a:r>
            <a:r>
              <a:rPr lang="ru-RU" sz="12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по умолчанию будет производить поиск представления </a:t>
            </a:r>
            <a:r>
              <a:rPr lang="ru-RU" sz="12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 в папке </a:t>
            </a:r>
            <a:r>
              <a:rPr lang="ru-RU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12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12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12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12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1200" dirty="0" smtClean="0">
              <a:latin typeface="Bookman Old Style" panose="020506040505050202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6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=""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 NET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3867682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Представления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движок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представлений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Razor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Модели</a:t>
            </a:r>
            <a:endParaRPr lang="ru-RU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2" y="247650"/>
            <a:ext cx="115840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Создание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представлений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Сначала создадим в проекте новую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ней определим новый каталог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- для представлений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Далее добавим в каталог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новый элемент по типу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Razor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-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Empty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назовем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85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9" y="0"/>
            <a:ext cx="11627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63" y="-26109"/>
            <a:ext cx="5600700" cy="691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2" y="247650"/>
            <a:ext cx="115840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Откроем представление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, добавим следующий код: 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METANIT.COM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utf-8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Привет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METANIT.COM!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4292E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24292E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8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2" y="247650"/>
            <a:ext cx="1158407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Подключение функционала 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представлений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приложение могло использовать представления, нам надо подключить соответствующие сервисы. Для этого изменим код файла </a:t>
            </a:r>
            <a:r>
              <a:rPr lang="ru-RU" sz="2400" b="1" dirty="0" err="1">
                <a:latin typeface="Bookman Old Style" panose="02050604050505020204" pitchFamily="18" charset="0"/>
              </a:rPr>
              <a:t>Program.cs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следующим образом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CreateBuilder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поддержку контроллеров с представлениями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AddControllersWithViews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сопоставление маршрутов с контроллерами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MapControllerRoute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pattern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controller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action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FF00C1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73FF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2" y="247650"/>
            <a:ext cx="11584077" cy="1693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после запуска приложения и обращении к методу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браузер отобразит нам веб-страницу, которая будет сгенерирована на основе представления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884" y="2264910"/>
            <a:ext cx="9442451" cy="412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654357"/>
            <a:ext cx="1158407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Представления в ASP.NET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MVC может содержать не только стандартный код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но и также вставки кода на языке C#. Для обработки кода, который содержит как элементы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так и конструкции языка C#, применяется движок представлений.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действительности при вызове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контроллер не производит рендеринг представления и не генерирует разметку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Контроллер только готовит данные и выбирает, какое представление надо возвратить в качестве объекта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Затем уже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обращается к движку представления для рендеринга представления в выходной ответ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36513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Движок представлений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Razor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75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Синтаксис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Razor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довольно прост - все его конструкции предваряются символом @, после которого происходит переход к коду C#. Например, определим следующее представление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METANIT.COM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&lt;/title&gt;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utf-8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Time: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ToShortTimeString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637" y="2193501"/>
            <a:ext cx="6456363" cy="260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1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Передача данных в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представление</a:t>
            </a:r>
            <a:endParaRPr lang="en-US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Существуют различные способы передачи данных из контроллера в представление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ViewData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ViewBag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Модель представления</a:t>
            </a:r>
          </a:p>
        </p:txBody>
      </p:sp>
    </p:spTree>
    <p:extLst>
      <p:ext uri="{BB962C8B-B14F-4D97-AF65-F5344CB8AC3E}">
        <p14:creationId xmlns:p14="http://schemas.microsoft.com/office/powerpoint/2010/main" val="35843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Модель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представления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Модель представления является во многих случаях более предпочтительным способом для передачи данных в представление. Для передачи данных в представление используется одна из версий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"Sam"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36513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Представления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84073" y="921166"/>
            <a:ext cx="11623854" cy="5015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Обычно при обращении к веб-приложению пользователь ожидает получить веб-страницу с какими-нибудь данными. В MVC для этого, как правило, используются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которые определяют внешний вид приложения и на основе которых потом формируется веб-страница. В ASP.NET MVC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представления - это файлы с расширением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которые содержат код пользовательского интерфейса в основном на языке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также конструкции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Razor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специального движка представлений, который позволяет переходить от кода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 коду на языке C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#.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передается список, поэтому моделью представления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будет тип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List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string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(либо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IEnumerable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string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). И теперь в представлении мы можем написать так:</a:t>
            </a:r>
            <a:endParaRPr lang="en-US" sz="2400" dirty="0" smtClean="0">
              <a:solidFill>
                <a:srgbClr val="AF00DB"/>
              </a:solidFill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Count: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4461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самом начале представления с помощью директивы @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устанавливается модель представления. Тип модели должен совпадать с типом объекта, который передается в 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 в контроллере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Установка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 указывает, что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теперь будет представлять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List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&gt; или список. И мы сможем использовать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качестве списка.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1" y="3657935"/>
            <a:ext cx="7296150" cy="32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40474" y="216207"/>
            <a:ext cx="115840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Работа с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формами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Формы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представляют одну из форм передачи наборов данных на сервер. Обычно для создания форм и их элементов в MVC применяются либо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-хелперы, либо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-хелперы, которые рассматриваются далее. Однако в данном случае мы рассмотрим взаимодействие на примере стандартных тегов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которые создают элементы формы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одной из прошлых тем было рассмотрено, как MVC связывает отправленные значения формы с параметрами метода. Например, у нас есть действие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$"User Name: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22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Одно действие расщеплено на два метода: GET-версию, которая отдает представление с формой ввода, и POST-версию, которая принимает введенные в эту форму данные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Теперь создадим само представление. Пусть в папке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есть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со следующим кодом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User Name Form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post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User Name: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submit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Send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8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инфраструктура MVC могла автоматически связать данные из формы с параметрами метода, значения атрибутов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 полей формы совпадают с именами параметров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$"User Name: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Таким образом, когда форма отправится на сервер, при обработке запроса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фреймворк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MVC автоматически свяжет значения полей формы с параметрами: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1" y="1526487"/>
            <a:ext cx="6743700" cy="533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0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Одним из ключевых компонентов паттерна MVC являются модели. Ключевая задача моделей - описание структуры и логики используемых данных.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Как правило, все используемые сущности в приложении выделяются в отдельные модели, которые и описывают структуру каждой сущности. В зависимости от задач и предметной области мы можем выделить различное количество моделей в приложении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0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Все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 оформляются как обычные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POCO-классы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plain-old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CRL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objects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), то есть обычные классы на языке C#. Например, если мы работаем с данными пользователей, то мы могли бы определить в проекте следующую модель, которая представляет пользователя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определяет ряд свойств: уникальный идентификатор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имя и возраст пользователя. Это классическая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анемичная модель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Анемичная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модель не имеет поведения и хранит только состояние в виде свойств.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8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приложении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MVC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 можно разделить по степени применения на несколько групп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Модели, объекты которых хранятся в специальных хранилищах данных (например, в базах данных, файлах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xml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т.д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.)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Модели, которые используются для передачи данных представление или наоборот, для получения данных из представления. Такие модели еще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называтся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моделями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представления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Вспомогательные модели для промежуточных вычислений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88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47650"/>
            <a:ext cx="74311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Для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хранения представлений в проекте ASP.NET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предназначена папка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Например, если мы возьмем проект по типу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App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Model-View-Controller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то мы увидим, что он содержит ряд представлений: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1" y="-31292"/>
            <a:ext cx="4476750" cy="688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Например, создадим новый проект ASP.NET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 типу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Empty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Добавим в него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которую добавим новый класс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Models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Далее добавим в проект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нее новый класс -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со следующим кодом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37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"Sam"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28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(people);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08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6750" y="216207"/>
            <a:ext cx="11851526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в конце добавим в проект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в нее - каталог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Далее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добавим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которое будет выводить все объекты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&lt;/td&gt;&lt;td&gt;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Model)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3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062" y="1039237"/>
            <a:ext cx="4362451" cy="55038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72"/>
          <a:stretch/>
        </p:blipFill>
        <p:spPr>
          <a:xfrm>
            <a:off x="6667500" y="1630432"/>
            <a:ext cx="4686300" cy="4321489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770062" y="202733"/>
            <a:ext cx="6096000" cy="5836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Структура проекта и результат: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79486"/>
            <a:ext cx="1190792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Подобный проект для хранения представлений в папке </a:t>
            </a:r>
            <a:r>
              <a:rPr lang="ru-RU" sz="2400" b="1" dirty="0" err="1"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latin typeface="Bookman Old Style" panose="02050604050505020204" pitchFamily="18" charset="0"/>
              </a:rPr>
              <a:t> определяет некоторую структуру: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Во-первых, как правило, для каждого контроллера в проекте создается подкаталог в папке </a:t>
            </a:r>
            <a:r>
              <a:rPr lang="ru-RU" sz="2400" dirty="0" err="1"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latin typeface="Bookman Old Style" panose="02050604050505020204" pitchFamily="18" charset="0"/>
              </a:rPr>
              <a:t>, который называется по имени контроллера и который хранит представления, используемые методами данного контроллера</a:t>
            </a:r>
            <a:r>
              <a:rPr lang="ru-RU" sz="2400" dirty="0" smtClean="0">
                <a:latin typeface="Bookman Old Style" panose="02050604050505020204" pitchFamily="18" charset="0"/>
              </a:rPr>
              <a:t>. Так, по умолчанию имеется контроллер </a:t>
            </a:r>
            <a:r>
              <a:rPr lang="ru-RU" sz="2400" dirty="0" err="1" smtClean="0">
                <a:latin typeface="Bookman Old Style" panose="02050604050505020204" pitchFamily="18" charset="0"/>
              </a:rPr>
              <a:t>HomeController</a:t>
            </a:r>
            <a:r>
              <a:rPr lang="ru-RU" sz="2400" dirty="0" smtClean="0">
                <a:latin typeface="Bookman Old Style" panose="02050604050505020204" pitchFamily="18" charset="0"/>
              </a:rPr>
              <a:t> и для него в папке </a:t>
            </a:r>
            <a:r>
              <a:rPr lang="ru-RU" sz="2400" dirty="0" err="1" smtClean="0">
                <a:latin typeface="Bookman Old Style" panose="02050604050505020204" pitchFamily="18" charset="0"/>
              </a:rPr>
              <a:t>Views</a:t>
            </a:r>
            <a:r>
              <a:rPr lang="ru-RU" sz="2400" dirty="0" smtClean="0">
                <a:latin typeface="Bookman Old Style" panose="02050604050505020204" pitchFamily="18" charset="0"/>
              </a:rPr>
              <a:t> есть подкаталог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Home</a:t>
            </a:r>
            <a:r>
              <a:rPr lang="ru-RU" sz="2400" dirty="0" smtClean="0">
                <a:latin typeface="Bookman Old Style" panose="02050604050505020204" pitchFamily="18" charset="0"/>
              </a:rPr>
              <a:t> с представлениями для методов контроллера </a:t>
            </a:r>
            <a:r>
              <a:rPr lang="ru-RU" sz="2400" dirty="0" err="1" smtClean="0">
                <a:latin typeface="Bookman Old Style" panose="02050604050505020204" pitchFamily="18" charset="0"/>
              </a:rPr>
              <a:t>HomeController</a:t>
            </a:r>
            <a:r>
              <a:rPr lang="ru-RU" sz="2400" dirty="0" smtClean="0">
                <a:latin typeface="Bookman Old Style" panose="02050604050505020204" pitchFamily="18" charset="0"/>
              </a:rPr>
              <a:t> - в данном случае это файлы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Index.cshtml</a:t>
            </a:r>
            <a:r>
              <a:rPr lang="ru-RU" sz="2400" dirty="0" smtClean="0">
                <a:latin typeface="Bookman Old Style" panose="02050604050505020204" pitchFamily="18" charset="0"/>
              </a:rPr>
              <a:t> и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Privacy.cshtml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2" t="40346" b="40574"/>
          <a:stretch/>
        </p:blipFill>
        <p:spPr>
          <a:xfrm>
            <a:off x="6505552" y="4724400"/>
            <a:ext cx="5686448" cy="180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2" y="247650"/>
            <a:ext cx="66310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здесь есть папка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Shared</a:t>
            </a:r>
            <a:r>
              <a:rPr lang="ru-RU" sz="2400" dirty="0" smtClean="0">
                <a:latin typeface="Bookman Old Style" panose="02050604050505020204" pitchFamily="18" charset="0"/>
              </a:rPr>
              <a:t>, которая хранит общие представления для всех контроллеров. По умолчанию это файлы </a:t>
            </a:r>
            <a:r>
              <a:rPr lang="ru-RU" sz="2400" b="1" dirty="0" smtClean="0">
                <a:latin typeface="Bookman Old Style" panose="02050604050505020204" pitchFamily="18" charset="0"/>
              </a:rPr>
              <a:t>_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Layout.cshtml</a:t>
            </a:r>
            <a:r>
              <a:rPr lang="ru-RU" sz="2400" dirty="0" smtClean="0">
                <a:latin typeface="Bookman Old Style" panose="02050604050505020204" pitchFamily="18" charset="0"/>
              </a:rPr>
              <a:t> (используется в качестве мастер-страницы),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Error.cshtml</a:t>
            </a:r>
            <a:r>
              <a:rPr lang="ru-RU" sz="2400" dirty="0" smtClean="0">
                <a:latin typeface="Bookman Old Style" panose="02050604050505020204" pitchFamily="18" charset="0"/>
              </a:rPr>
              <a:t> (</a:t>
            </a:r>
            <a:r>
              <a:rPr lang="ru-RU" sz="2400" dirty="0" err="1" smtClean="0">
                <a:latin typeface="Bookman Old Style" panose="02050604050505020204" pitchFamily="18" charset="0"/>
              </a:rPr>
              <a:t>использутся</a:t>
            </a:r>
            <a:r>
              <a:rPr lang="ru-RU" sz="2400" dirty="0" smtClean="0">
                <a:latin typeface="Bookman Old Style" panose="02050604050505020204" pitchFamily="18" charset="0"/>
              </a:rPr>
              <a:t> для отображения ошибок) и </a:t>
            </a:r>
            <a:r>
              <a:rPr lang="ru-RU" sz="2400" b="1" dirty="0" smtClean="0">
                <a:latin typeface="Bookman Old Style" panose="02050604050505020204" pitchFamily="18" charset="0"/>
              </a:rPr>
              <a:t>_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ValidationScripsPartial.cshtml</a:t>
            </a:r>
            <a:r>
              <a:rPr lang="ru-RU" sz="2400" dirty="0" smtClean="0">
                <a:latin typeface="Bookman Old Style" panose="02050604050505020204" pitchFamily="18" charset="0"/>
              </a:rPr>
              <a:t> (частичное представление, которое подключает скрипты </a:t>
            </a:r>
            <a:r>
              <a:rPr lang="ru-RU" sz="2400" dirty="0" err="1" smtClean="0">
                <a:latin typeface="Bookman Old Style" panose="02050604050505020204" pitchFamily="18" charset="0"/>
              </a:rPr>
              <a:t>валидации</a:t>
            </a:r>
            <a:r>
              <a:rPr lang="ru-RU" sz="2400" dirty="0" smtClean="0">
                <a:latin typeface="Bookman Old Style" panose="02050604050505020204" pitchFamily="18" charset="0"/>
              </a:rPr>
              <a:t> формы).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41103" b="13549"/>
          <a:stretch/>
        </p:blipFill>
        <p:spPr>
          <a:xfrm>
            <a:off x="6915150" y="1345397"/>
            <a:ext cx="5276850" cy="37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47650"/>
            <a:ext cx="645962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в корне каталога 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Views</a:t>
            </a:r>
            <a:r>
              <a:rPr lang="ru-RU" sz="2400" dirty="0" smtClean="0">
                <a:latin typeface="Bookman Old Style" panose="02050604050505020204" pitchFamily="18" charset="0"/>
              </a:rPr>
              <a:t> также можно найти два файла </a:t>
            </a:r>
            <a:r>
              <a:rPr lang="ru-RU" sz="2400" b="1" dirty="0" smtClean="0">
                <a:latin typeface="Bookman Old Style" panose="02050604050505020204" pitchFamily="18" charset="0"/>
              </a:rPr>
              <a:t>_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latin typeface="Bookman Old Style" panose="02050604050505020204" pitchFamily="18" charset="0"/>
              </a:rPr>
              <a:t> и </a:t>
            </a:r>
            <a:r>
              <a:rPr lang="ru-RU" sz="2400" b="1" dirty="0" smtClean="0">
                <a:latin typeface="Bookman Old Style" panose="02050604050505020204" pitchFamily="18" charset="0"/>
              </a:rPr>
              <a:t>_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ViewStart.cshtml</a:t>
            </a:r>
            <a:r>
              <a:rPr lang="ru-RU" sz="2400" dirty="0" smtClean="0">
                <a:latin typeface="Bookman Old Style" panose="02050604050505020204" pitchFamily="18" charset="0"/>
              </a:rPr>
              <a:t>. Эти файлы содержат код, который автоматически добавляется ко всем представлениям. </a:t>
            </a:r>
            <a:r>
              <a:rPr lang="ru-RU" sz="2400" i="1" dirty="0" smtClean="0">
                <a:latin typeface="Bookman Old Style" panose="02050604050505020204" pitchFamily="18" charset="0"/>
              </a:rPr>
              <a:t>_</a:t>
            </a:r>
            <a:r>
              <a:rPr lang="ru-RU" sz="2400" i="1" dirty="0" err="1" smtClean="0"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latin typeface="Bookman Old Style" panose="02050604050505020204" pitchFamily="18" charset="0"/>
              </a:rPr>
              <a:t> устанавливает некоторые общие для всех представлений пространства имен, а </a:t>
            </a:r>
            <a:r>
              <a:rPr lang="ru-RU" sz="2400" i="1" dirty="0" smtClean="0">
                <a:latin typeface="Bookman Old Style" panose="02050604050505020204" pitchFamily="18" charset="0"/>
              </a:rPr>
              <a:t>_</a:t>
            </a:r>
            <a:r>
              <a:rPr lang="ru-RU" sz="2400" i="1" dirty="0" err="1" smtClean="0">
                <a:latin typeface="Bookman Old Style" panose="02050604050505020204" pitchFamily="18" charset="0"/>
              </a:rPr>
              <a:t>ViewStart.cshtml</a:t>
            </a:r>
            <a:r>
              <a:rPr lang="ru-RU" sz="2400" dirty="0" smtClean="0">
                <a:latin typeface="Bookman Old Style" panose="02050604050505020204" pitchFamily="18" charset="0"/>
              </a:rPr>
              <a:t> устанавливает общую мастер-страницу.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" t="41103" b="13549"/>
          <a:stretch/>
        </p:blipFill>
        <p:spPr>
          <a:xfrm>
            <a:off x="6915150" y="1345397"/>
            <a:ext cx="5276850" cy="377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0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2" y="247650"/>
            <a:ext cx="1158407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Определение контроллера и вызов представления. </a:t>
            </a:r>
            <a:r>
              <a:rPr lang="ru-RU" sz="2400" dirty="0" err="1" smtClean="0">
                <a:latin typeface="Bookman Old Style" panose="02050604050505020204" pitchFamily="18" charset="0"/>
              </a:rPr>
              <a:t>ViewResult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начала определим в проекте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которую добавим новый контроллер -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со следующим кодом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4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2" y="247650"/>
            <a:ext cx="1158407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За работу с представлениями отвечает объект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Он производит рендеринг представления в веб-страницу и возвращает ее в виде ответа клиенту. Чтобы возвратить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методе контроллера вызывается 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3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2" y="247650"/>
            <a:ext cx="1158407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Вызов метода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возвращает объект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Затем уже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ViewResult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производит рендеринг определенного представления в ответ. По умолчанию контроллер производит поиск представления в проекте по следующим путям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/Views/</a:t>
            </a:r>
            <a:r>
              <a:rPr lang="ru-RU" sz="2400" dirty="0" err="1">
                <a:latin typeface="Bookman Old Style" panose="02050604050505020204" pitchFamily="18" charset="0"/>
              </a:rPr>
              <a:t>Имя_контроллера</a:t>
            </a: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Имя_представления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r>
              <a:rPr lang="en-US" sz="2400" dirty="0" err="1">
                <a:latin typeface="Bookman Old Style" panose="02050604050505020204" pitchFamily="18" charset="0"/>
              </a:rPr>
              <a:t>cshtml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/Views/Shared/</a:t>
            </a:r>
            <a:r>
              <a:rPr lang="ru-RU" sz="2400" dirty="0" err="1">
                <a:latin typeface="Bookman Old Style" panose="02050604050505020204" pitchFamily="18" charset="0"/>
              </a:rPr>
              <a:t>Имя_представления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r>
              <a:rPr lang="en-US" sz="2400" dirty="0" err="1" smtClean="0">
                <a:latin typeface="Bookman Old Style" panose="02050604050505020204" pitchFamily="18" charset="0"/>
              </a:rPr>
              <a:t>cshtml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Согласно настройкам по умолчанию, если название представления не указано явным образом, то в качестве представления будет использоваться то, имя которого совпадает с именем действия контроллера. 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9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16228</TotalTime>
  <Words>959</Words>
  <Application>Microsoft Office PowerPoint</Application>
  <PresentationFormat>Широкоэкранный</PresentationFormat>
  <Paragraphs>222</Paragraphs>
  <Slides>33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-apple-system</vt:lpstr>
      <vt:lpstr>Arial</vt:lpstr>
      <vt:lpstr>Bookman Old Style</vt:lpstr>
      <vt:lpstr>Calibri</vt:lpstr>
      <vt:lpstr>Calibri Light</vt:lpstr>
      <vt:lpstr>Consolas</vt:lpstr>
      <vt:lpstr>Times New Roman</vt:lpstr>
      <vt:lpstr>Тема Office</vt:lpstr>
      <vt:lpstr>4 семестр Лекция 4. ASP NET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982</cp:revision>
  <dcterms:modified xsi:type="dcterms:W3CDTF">2025-01-29T10:32:16Z</dcterms:modified>
</cp:coreProperties>
</file>