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62"/>
  </p:notesMasterIdLst>
  <p:sldIdLst>
    <p:sldId id="273" r:id="rId2"/>
    <p:sldId id="1147" r:id="rId3"/>
    <p:sldId id="1148" r:id="rId4"/>
    <p:sldId id="1149" r:id="rId5"/>
    <p:sldId id="1150" r:id="rId6"/>
    <p:sldId id="1151" r:id="rId7"/>
    <p:sldId id="1152" r:id="rId8"/>
    <p:sldId id="1153" r:id="rId9"/>
    <p:sldId id="1154" r:id="rId10"/>
    <p:sldId id="1155" r:id="rId11"/>
    <p:sldId id="1156" r:id="rId12"/>
    <p:sldId id="1157" r:id="rId13"/>
    <p:sldId id="1158" r:id="rId14"/>
    <p:sldId id="1159" r:id="rId15"/>
    <p:sldId id="1160" r:id="rId16"/>
    <p:sldId id="1161" r:id="rId17"/>
    <p:sldId id="1162" r:id="rId18"/>
    <p:sldId id="1163" r:id="rId19"/>
    <p:sldId id="1164" r:id="rId20"/>
    <p:sldId id="1165" r:id="rId21"/>
    <p:sldId id="1166" r:id="rId22"/>
    <p:sldId id="1167" r:id="rId23"/>
    <p:sldId id="1168" r:id="rId24"/>
    <p:sldId id="1169" r:id="rId25"/>
    <p:sldId id="1170" r:id="rId26"/>
    <p:sldId id="1171" r:id="rId27"/>
    <p:sldId id="1172" r:id="rId28"/>
    <p:sldId id="1173" r:id="rId29"/>
    <p:sldId id="1174" r:id="rId30"/>
    <p:sldId id="1175" r:id="rId31"/>
    <p:sldId id="1176" r:id="rId32"/>
    <p:sldId id="1177" r:id="rId33"/>
    <p:sldId id="1178" r:id="rId34"/>
    <p:sldId id="1179" r:id="rId35"/>
    <p:sldId id="1180" r:id="rId36"/>
    <p:sldId id="1181" r:id="rId37"/>
    <p:sldId id="1182" r:id="rId38"/>
    <p:sldId id="1185" r:id="rId39"/>
    <p:sldId id="1183" r:id="rId40"/>
    <p:sldId id="1186" r:id="rId41"/>
    <p:sldId id="1187" r:id="rId42"/>
    <p:sldId id="1188" r:id="rId43"/>
    <p:sldId id="1189" r:id="rId44"/>
    <p:sldId id="1190" r:id="rId45"/>
    <p:sldId id="1191" r:id="rId46"/>
    <p:sldId id="1192" r:id="rId47"/>
    <p:sldId id="1193" r:id="rId48"/>
    <p:sldId id="1194" r:id="rId49"/>
    <p:sldId id="1195" r:id="rId50"/>
    <p:sldId id="1196" r:id="rId51"/>
    <p:sldId id="1197" r:id="rId52"/>
    <p:sldId id="1198" r:id="rId53"/>
    <p:sldId id="1199" r:id="rId54"/>
    <p:sldId id="1200" r:id="rId55"/>
    <p:sldId id="1201" r:id="rId56"/>
    <p:sldId id="1202" r:id="rId57"/>
    <p:sldId id="1203" r:id="rId58"/>
    <p:sldId id="1204" r:id="rId59"/>
    <p:sldId id="1205" r:id="rId60"/>
    <p:sldId id="1206" r:id="rId6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3" autoAdjust="0"/>
    <p:restoredTop sz="82509" autoAdjust="0"/>
  </p:normalViewPr>
  <p:slideViewPr>
    <p:cSldViewPr snapToGrid="0">
      <p:cViewPr>
        <p:scale>
          <a:sx n="75" d="100"/>
          <a:sy n="75" d="100"/>
        </p:scale>
        <p:origin x="1782" y="450"/>
      </p:cViewPr>
      <p:guideLst>
        <p:guide orient="horz" pos="2160"/>
        <p:guide pos="386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654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86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85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632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32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842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018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211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196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946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60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063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286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800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218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332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463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363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827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873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09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71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54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532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0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972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352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022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298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317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688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076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88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500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621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383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9171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5988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7849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5614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4180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3708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0269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70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9958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814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5113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145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5604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065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9445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7975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7466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1638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33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596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33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55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0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21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0156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 smtClean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Объектно-ориентированное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xmlns="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31" y="2428899"/>
            <a:ext cx="10670534" cy="1381102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4 семестр</a:t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5.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ASP NET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лекции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sz="1800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</a:t>
            </a:r>
            <a:r>
              <a:rPr lang="ru-RU" sz="1800" b="1" dirty="0" smtClean="0">
                <a:solidFill>
                  <a:srgbClr val="292929"/>
                </a:solidFill>
                <a:latin typeface="Bookman Old Style" pitchFamily="18" charset="0"/>
              </a:rPr>
              <a:t>ст. преподаватель каф</a:t>
            </a:r>
            <a:r>
              <a:rPr lang="ru-RU" sz="1800" b="1" dirty="0">
                <a:solidFill>
                  <a:srgbClr val="292929"/>
                </a:solidFill>
                <a:latin typeface="Bookman Old Style" pitchFamily="18" charset="0"/>
              </a:rPr>
              <a:t>. </a:t>
            </a:r>
            <a:r>
              <a:rPr lang="ru-RU" sz="1800" b="1" dirty="0" err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sz="1800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7B00361-5492-4290-B470-295172C16526}"/>
              </a:ext>
            </a:extLst>
          </p:cNvPr>
          <p:cNvSpPr txBox="1"/>
          <p:nvPr/>
        </p:nvSpPr>
        <p:spPr>
          <a:xfrm>
            <a:off x="877031" y="3867682"/>
            <a:ext cx="110413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Tag-</a:t>
            </a: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хелперы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err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Валидация</a:t>
            </a: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модели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Entity Framework</a:t>
            </a:r>
            <a:endParaRPr lang="ru-RU" sz="28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1158" y="284205"/>
            <a:ext cx="1154190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 допустим в контроллере определено действие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Create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для создания нового объекта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Product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[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HttpPost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Create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Product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product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Company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company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companies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FirstOrDefault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							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product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CompanyId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Добавлен новый элемент: 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product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 </a:t>
            </a:r>
            <a:endParaRPr lang="en-US" sz="2400" dirty="0" smtClean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																({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company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?.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})"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55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1158" y="284205"/>
            <a:ext cx="1154190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 допустим в контроллере определено действие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Create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для создания нового объекта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Product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@model 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MvcApp.Models.Product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Добавление телефона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h2&gt;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&lt;form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asp-action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"Create"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endParaRPr lang="en-US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E50000"/>
                </a:solidFill>
                <a:latin typeface="Consolas" panose="020B0609020204030204" pitchFamily="49" charset="0"/>
              </a:rPr>
              <a:t>asp-controller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"Home"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 </a:t>
            </a:r>
            <a:endParaRPr lang="en-US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E50000"/>
                </a:solidFill>
                <a:latin typeface="Consolas" panose="020B0609020204030204" pitchFamily="49" charset="0"/>
              </a:rPr>
              <a:t>asp-</a:t>
            </a:r>
            <a:r>
              <a:rPr lang="en-US" sz="2400" dirty="0" err="1" smtClean="0">
                <a:solidFill>
                  <a:srgbClr val="E50000"/>
                </a:solidFill>
                <a:latin typeface="Consolas" panose="020B0609020204030204" pitchFamily="49" charset="0"/>
              </a:rPr>
              <a:t>antiforgery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"true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sz="24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B050"/>
                </a:solidFill>
                <a:latin typeface="Bookman Old Style" panose="02050604050505020204" pitchFamily="18" charset="0"/>
              </a:rPr>
              <a:t>На след. слайде</a:t>
            </a:r>
          </a:p>
          <a:p>
            <a:endParaRPr lang="en-US" sz="24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form&gt;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95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57655" y="117693"/>
            <a:ext cx="1154190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"Name"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&gt;&lt;/label&gt;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"Name"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"Price"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&gt;&lt;/label&gt;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"Price"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CompanyId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Company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&lt;select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CompanyId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					 </a:t>
            </a:r>
            <a:r>
              <a:rPr lang="en-US" sz="2400" dirty="0" smtClean="0">
                <a:solidFill>
                  <a:srgbClr val="E50000"/>
                </a:solidFill>
                <a:latin typeface="Consolas" panose="020B0609020204030204" pitchFamily="49" charset="0"/>
              </a:rPr>
              <a:t>asp-items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ViewBag.Companies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&gt;&lt;/select&gt;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"submit"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"Save"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37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338" y="568411"/>
            <a:ext cx="9824308" cy="543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78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Валидация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модели на стороне сервера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5049" y="654357"/>
            <a:ext cx="1154190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Важную роль в ASP.NET </a:t>
            </a:r>
            <a:r>
              <a:rPr lang="ru-RU" sz="2400" dirty="0" err="1"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latin typeface="Bookman Old Style" panose="02050604050505020204" pitchFamily="18" charset="0"/>
              </a:rPr>
              <a:t> MVC играет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валидация</a:t>
            </a:r>
            <a:r>
              <a:rPr lang="ru-RU" sz="2400" dirty="0">
                <a:latin typeface="Bookman Old Style" panose="02050604050505020204" pitchFamily="18" charset="0"/>
              </a:rPr>
              <a:t> входных данных.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Валидация</a:t>
            </a:r>
            <a:r>
              <a:rPr lang="ru-RU" sz="2400" dirty="0">
                <a:latin typeface="Bookman Old Style" panose="02050604050505020204" pitchFamily="18" charset="0"/>
              </a:rPr>
              <a:t> позволяет проверить входные данные на наличие неправильных, корректных значений и должным образом обработать эти значения.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Валидация</a:t>
            </a:r>
            <a:r>
              <a:rPr lang="ru-RU" sz="2400" dirty="0">
                <a:latin typeface="Bookman Old Style" panose="02050604050505020204" pitchFamily="18" charset="0"/>
              </a:rPr>
              <a:t> модели в ASP.NET </a:t>
            </a:r>
            <a:r>
              <a:rPr lang="ru-RU" sz="2400" dirty="0" err="1"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latin typeface="Bookman Old Style" panose="02050604050505020204" pitchFamily="18" charset="0"/>
              </a:rPr>
              <a:t> MVC базируется на общем механизме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валидации</a:t>
            </a:r>
            <a:r>
              <a:rPr lang="ru-RU" sz="2400" dirty="0">
                <a:latin typeface="Bookman Old Style" panose="02050604050505020204" pitchFamily="18" charset="0"/>
              </a:rPr>
              <a:t>, который имеется в .NET, однако ASP.NET </a:t>
            </a:r>
            <a:r>
              <a:rPr lang="ru-RU" sz="2400" dirty="0" err="1"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latin typeface="Bookman Old Style" panose="02050604050505020204" pitchFamily="18" charset="0"/>
              </a:rPr>
              <a:t> MVC добавляет некоторую дополнительную инфраструктуру, которая облегчает процесс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валидации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Для рассмотрения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валидации</a:t>
            </a:r>
            <a:r>
              <a:rPr lang="ru-RU" sz="2400" dirty="0">
                <a:latin typeface="Bookman Old Style" panose="02050604050505020204" pitchFamily="18" charset="0"/>
              </a:rPr>
              <a:t> возьмем самый простейший проект ASP.NET </a:t>
            </a:r>
            <a:r>
              <a:rPr lang="ru-RU" sz="2400" dirty="0" err="1"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latin typeface="Bookman Old Style" panose="02050604050505020204" pitchFamily="18" charset="0"/>
              </a:rPr>
              <a:t> по типу по типу </a:t>
            </a:r>
            <a:r>
              <a:rPr lang="ru-RU" sz="2400" b="1" dirty="0">
                <a:latin typeface="Bookman Old Style" panose="02050604050505020204" pitchFamily="18" charset="0"/>
              </a:rPr>
              <a:t>ASP.NET </a:t>
            </a:r>
            <a:r>
              <a:rPr lang="ru-RU" sz="2400" b="1" dirty="0" err="1">
                <a:latin typeface="Bookman Old Style" panose="02050604050505020204" pitchFamily="18" charset="0"/>
              </a:rPr>
              <a:t>Core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Empty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  <a:endParaRPr lang="en-US" sz="24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4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5049" y="0"/>
            <a:ext cx="11541901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Вначале добавим в проект новую папку </a:t>
            </a:r>
            <a:r>
              <a:rPr lang="ru-RU" sz="2400" dirty="0" err="1">
                <a:latin typeface="Bookman Old Style" panose="02050604050505020204" pitchFamily="18" charset="0"/>
              </a:rPr>
              <a:t>Models</a:t>
            </a:r>
            <a:r>
              <a:rPr lang="ru-RU" sz="2400" dirty="0">
                <a:latin typeface="Bookman Old Style" panose="02050604050505020204" pitchFamily="18" charset="0"/>
              </a:rPr>
              <a:t> для моделей и определим в ней одну единственную модель - класс </a:t>
            </a:r>
            <a:r>
              <a:rPr lang="ru-RU" sz="2400" dirty="0" err="1">
                <a:latin typeface="Bookman Old Style" panose="02050604050505020204" pitchFamily="18" charset="0"/>
              </a:rPr>
              <a:t>Person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b="0" dirty="0">
              <a:effectLst/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Required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Required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Здесь каждое свойство модели помечено атрибутом </a:t>
            </a:r>
            <a:r>
              <a:rPr lang="ru-RU" sz="2400" b="1" dirty="0" err="1">
                <a:latin typeface="Bookman Old Style" panose="02050604050505020204" pitchFamily="18" charset="0"/>
              </a:rPr>
              <a:t>Required</a:t>
            </a:r>
            <a:r>
              <a:rPr lang="ru-RU" sz="2400" dirty="0">
                <a:latin typeface="Bookman Old Style" panose="02050604050505020204" pitchFamily="18" charset="0"/>
              </a:rPr>
              <a:t>, который находится в пространстве имен </a:t>
            </a:r>
            <a:r>
              <a:rPr lang="ru-RU" sz="2400" b="1" dirty="0" err="1">
                <a:latin typeface="Bookman Old Style" panose="02050604050505020204" pitchFamily="18" charset="0"/>
              </a:rPr>
              <a:t>System.ComponentModel.DataAnnotations</a:t>
            </a:r>
            <a:r>
              <a:rPr lang="ru-RU" sz="2400" dirty="0">
                <a:latin typeface="Bookman Old Style" panose="02050604050505020204" pitchFamily="18" charset="0"/>
              </a:rPr>
              <a:t>. </a:t>
            </a:r>
            <a:r>
              <a:rPr lang="ru-RU" sz="2400" dirty="0" smtClean="0">
                <a:latin typeface="Bookman Old Style" panose="02050604050505020204" pitchFamily="18" charset="0"/>
              </a:rPr>
              <a:t>Данный </a:t>
            </a:r>
            <a:r>
              <a:rPr lang="ru-RU" sz="2400" dirty="0">
                <a:latin typeface="Bookman Old Style" panose="02050604050505020204" pitchFamily="18" charset="0"/>
              </a:rPr>
              <a:t>атрибут указывает, что этим свойствам необходимо обязательно передать некоторые значения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b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86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5049" y="0"/>
            <a:ext cx="1154190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Затем определим в проекте папку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Controllers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для контроллеров приложения и в нее добавим контроллер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HomeController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В контроллере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HomeController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действие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Create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через которое мы будем добавлять на сервер объект модели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b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HomeController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Controller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IActionResult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Create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View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[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HttpPost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Create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ModelState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IsValid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 - 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Данные не прошли </a:t>
            </a:r>
            <a:r>
              <a:rPr lang="ru-RU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валидацию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30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5049" y="0"/>
            <a:ext cx="1154190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Первый метод </a:t>
            </a:r>
            <a:r>
              <a:rPr lang="ru-RU" sz="2400" dirty="0" err="1">
                <a:latin typeface="Bookman Old Style" panose="02050604050505020204" pitchFamily="18" charset="0"/>
              </a:rPr>
              <a:t>Create</a:t>
            </a:r>
            <a:r>
              <a:rPr lang="ru-RU" sz="2400" dirty="0">
                <a:latin typeface="Bookman Old Style" panose="02050604050505020204" pitchFamily="18" charset="0"/>
              </a:rPr>
              <a:t> будет обрабатывать </a:t>
            </a:r>
            <a:r>
              <a:rPr lang="ru-RU" sz="2400" dirty="0" err="1">
                <a:latin typeface="Bookman Old Style" panose="02050604050505020204" pitchFamily="18" charset="0"/>
              </a:rPr>
              <a:t>Get</a:t>
            </a:r>
            <a:r>
              <a:rPr lang="ru-RU" sz="2400" dirty="0">
                <a:latin typeface="Bookman Old Style" panose="02050604050505020204" pitchFamily="18" charset="0"/>
              </a:rPr>
              <a:t>-запросы и будет отдавать пользователю представление с формой для добавления данных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err="1">
                <a:latin typeface="Bookman Old Style" panose="02050604050505020204" pitchFamily="18" charset="0"/>
              </a:rPr>
              <a:t>Post</a:t>
            </a:r>
            <a:r>
              <a:rPr lang="ru-RU" sz="2400" dirty="0">
                <a:latin typeface="Bookman Old Style" panose="02050604050505020204" pitchFamily="18" charset="0"/>
              </a:rPr>
              <a:t>-метод </a:t>
            </a:r>
            <a:r>
              <a:rPr lang="ru-RU" sz="2400" dirty="0" err="1">
                <a:latin typeface="Bookman Old Style" panose="02050604050505020204" pitchFamily="18" charset="0"/>
              </a:rPr>
              <a:t>Create</a:t>
            </a:r>
            <a:r>
              <a:rPr lang="ru-RU" sz="2400" dirty="0">
                <a:latin typeface="Bookman Old Style" panose="02050604050505020204" pitchFamily="18" charset="0"/>
              </a:rPr>
              <a:t> получает введенные данные в виде модели </a:t>
            </a:r>
            <a:r>
              <a:rPr lang="ru-RU" sz="2400" dirty="0" err="1"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</a:rPr>
              <a:t> и проверяет их корректность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Валидация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на стороне сервера, то есть в контроллере, осуществляется посредством помощью проверки свойства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ModelState.IsValid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Объект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ModelState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сохраняет все значения, которые пользователь ввел для свойств модели, а также все ошибки, связанные с каждым свойством и с моделью в целом. Если в объекте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ModelState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имеются какие-нибудь ошибки, то свойство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ModelState.IsValid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возвратит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false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6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5049" y="0"/>
            <a:ext cx="11541901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Теперь для метода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Create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в проекте в папке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/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Create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определим представление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Create.cshtml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которое будет содержать форму для ввода данных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&lt;form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method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"post"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"name"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"name"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"name"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"age"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"age"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"age"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"submit"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"Send"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 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&lt;/div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72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5049" y="0"/>
            <a:ext cx="11541901" cy="1140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Теперь запустим приложение и обратимся к методу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Create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И ничего не вводя в поля ввода, нажмем на кнопку отправки: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230" y="1140312"/>
            <a:ext cx="6967537" cy="545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40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Tag-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хелперы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20586" y="654357"/>
            <a:ext cx="11623854" cy="3353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Tag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-хелперы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представляют собой функциональность, предназначенную для генерации HTML-разметки.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Tag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-хелперы применяются в представлениях и выглядят как обычные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html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-элементы или атрибуты, однако при работе приложения они обрабатываются движком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Razor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на стороне сервера и в конечном счете преобразуются в стандартные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html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-элементы.</a:t>
            </a:r>
          </a:p>
        </p:txBody>
      </p:sp>
    </p:spTree>
    <p:extLst>
      <p:ext uri="{BB962C8B-B14F-4D97-AF65-F5344CB8AC3E}">
        <p14:creationId xmlns:p14="http://schemas.microsoft.com/office/powerpoint/2010/main" val="145869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Валидация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на стороне клиента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5049" y="654357"/>
            <a:ext cx="11541901" cy="2799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Кроме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валидации</a:t>
            </a:r>
            <a:r>
              <a:rPr lang="ru-RU" sz="2400" dirty="0">
                <a:latin typeface="Bookman Old Style" panose="02050604050505020204" pitchFamily="18" charset="0"/>
              </a:rPr>
              <a:t> на стороне сервера с помощью свойства </a:t>
            </a:r>
            <a:r>
              <a:rPr lang="ru-RU" sz="2400" dirty="0" err="1">
                <a:latin typeface="Bookman Old Style" panose="02050604050505020204" pitchFamily="18" charset="0"/>
              </a:rPr>
              <a:t>ModelState</a:t>
            </a:r>
            <a:r>
              <a:rPr lang="ru-RU" sz="2400" dirty="0">
                <a:latin typeface="Bookman Old Style" panose="02050604050505020204" pitchFamily="18" charset="0"/>
              </a:rPr>
              <a:t> в ASP.NET </a:t>
            </a:r>
            <a:r>
              <a:rPr lang="ru-RU" sz="2400" dirty="0" err="1"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latin typeface="Bookman Old Style" panose="02050604050505020204" pitchFamily="18" charset="0"/>
              </a:rPr>
              <a:t> MVC можно применять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валидацию</a:t>
            </a:r>
            <a:r>
              <a:rPr lang="ru-RU" sz="2400" dirty="0">
                <a:latin typeface="Bookman Old Style" panose="02050604050505020204" pitchFamily="18" charset="0"/>
              </a:rPr>
              <a:t> на стороне клиента, то есть на веб-странице.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Валидация</a:t>
            </a:r>
            <a:r>
              <a:rPr lang="ru-RU" sz="2400" dirty="0">
                <a:latin typeface="Bookman Old Style" panose="02050604050505020204" pitchFamily="18" charset="0"/>
              </a:rPr>
              <a:t> на стороне клиента позволяет уменьшить количество обращений к серверу и произвести все действия по проверке значений непосредственно при вводе данных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44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37406" y="0"/>
            <a:ext cx="1154190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Для определения полей для вывода ошибок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валидации</a:t>
            </a:r>
            <a:r>
              <a:rPr lang="ru-RU" sz="2400" dirty="0">
                <a:latin typeface="Bookman Old Style" panose="02050604050505020204" pitchFamily="18" charset="0"/>
              </a:rPr>
              <a:t> применяются специальные хелперы. Рассмотрим их применение на примере следующей модели </a:t>
            </a:r>
            <a:r>
              <a:rPr lang="ru-RU" sz="2400" dirty="0" err="1">
                <a:latin typeface="Bookman Old Style" panose="02050604050505020204" pitchFamily="18" charset="0"/>
              </a:rPr>
              <a:t>Person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Required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ErrorMessage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Не указано имя"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Required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ErrorMessage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Не указан электронный адрес"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Email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Required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ErrorMessage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Не указан возраст"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Range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73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37406" y="0"/>
            <a:ext cx="11541901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Для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валидации</a:t>
            </a:r>
            <a:r>
              <a:rPr lang="ru-RU" sz="2400" dirty="0">
                <a:latin typeface="Bookman Old Style" panose="02050604050505020204" pitchFamily="18" charset="0"/>
              </a:rPr>
              <a:t> на стороне клиента применяется класс </a:t>
            </a:r>
            <a:r>
              <a:rPr lang="ru-RU" sz="2400" b="1" dirty="0" err="1">
                <a:latin typeface="Bookman Old Style" panose="02050604050505020204" pitchFamily="18" charset="0"/>
              </a:rPr>
              <a:t>ValidationMessageTagHelper</a:t>
            </a:r>
            <a:r>
              <a:rPr lang="ru-RU" sz="2400" dirty="0">
                <a:latin typeface="Bookman Old Style" panose="02050604050505020204" pitchFamily="18" charset="0"/>
              </a:rPr>
              <a:t>. Данный </a:t>
            </a:r>
            <a:r>
              <a:rPr lang="ru-RU" sz="2400" dirty="0" err="1">
                <a:latin typeface="Bookman Old Style" panose="02050604050505020204" pitchFamily="18" charset="0"/>
              </a:rPr>
              <a:t>tag</a:t>
            </a:r>
            <a:r>
              <a:rPr lang="ru-RU" sz="2400" dirty="0">
                <a:latin typeface="Bookman Old Style" panose="02050604050505020204" pitchFamily="18" charset="0"/>
              </a:rPr>
              <a:t>-хелпер определяется с помощью применения к элементу </a:t>
            </a:r>
            <a:r>
              <a:rPr lang="ru-RU" sz="2400" b="1" dirty="0">
                <a:latin typeface="Bookman Old Style" panose="02050604050505020204" pitchFamily="18" charset="0"/>
              </a:rPr>
              <a:t>&lt;</a:t>
            </a:r>
            <a:r>
              <a:rPr lang="ru-RU" sz="2400" b="1" dirty="0" err="1">
                <a:latin typeface="Bookman Old Style" panose="02050604050505020204" pitchFamily="18" charset="0"/>
              </a:rPr>
              <a:t>span</a:t>
            </a:r>
            <a:r>
              <a:rPr lang="ru-RU" sz="2400" b="1" dirty="0">
                <a:latin typeface="Bookman Old Style" panose="02050604050505020204" pitchFamily="18" charset="0"/>
              </a:rPr>
              <a:t> &gt; </a:t>
            </a:r>
            <a:r>
              <a:rPr lang="ru-RU" sz="2400" dirty="0">
                <a:latin typeface="Bookman Old Style" panose="02050604050505020204" pitchFamily="18" charset="0"/>
              </a:rPr>
              <a:t>атрибута </a:t>
            </a:r>
            <a:r>
              <a:rPr lang="ru-RU" sz="2400" b="1" dirty="0" err="1">
                <a:latin typeface="Bookman Old Style" panose="02050604050505020204" pitchFamily="18" charset="0"/>
              </a:rPr>
              <a:t>asp-validation-for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&lt;span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asp-validation-for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имя_свойства_модели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span&gt;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Атрибут </a:t>
            </a:r>
            <a:r>
              <a:rPr lang="ru-RU" sz="2400" dirty="0" err="1">
                <a:latin typeface="Bookman Old Style" panose="02050604050505020204" pitchFamily="18" charset="0"/>
              </a:rPr>
              <a:t>asp-validation-for</a:t>
            </a:r>
            <a:r>
              <a:rPr lang="ru-RU" sz="2400" dirty="0">
                <a:latin typeface="Bookman Old Style" panose="02050604050505020204" pitchFamily="18" charset="0"/>
              </a:rPr>
              <a:t> в качестве значения принимает название свойства модели, для которого будет выводиться сообщение об ошибке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валидации</a:t>
            </a:r>
            <a:r>
              <a:rPr lang="ru-RU" sz="2400" dirty="0">
                <a:latin typeface="Bookman Old Style" panose="02050604050505020204" pitchFamily="18" charset="0"/>
              </a:rPr>
              <a:t>. Соответственно для каждого поля ввода мы можем предусмотреть подобный хелпер для вывода ошибок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валидации</a:t>
            </a:r>
            <a:r>
              <a:rPr lang="ru-RU" sz="2400" dirty="0">
                <a:latin typeface="Bookman Old Style" panose="02050604050505020204" pitchFamily="18" charset="0"/>
              </a:rPr>
              <a:t>. 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41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37406" y="0"/>
            <a:ext cx="11541901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Bookman Old Style" panose="02050604050505020204" pitchFamily="18" charset="0"/>
              </a:rPr>
              <a:t>Например, форма для ввода значений для выше определенной модели </a:t>
            </a:r>
            <a:r>
              <a:rPr lang="ru-RU" sz="2400" b="1" dirty="0" err="1">
                <a:latin typeface="Bookman Old Style" panose="02050604050505020204" pitchFamily="18" charset="0"/>
              </a:rPr>
              <a:t>Person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model 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MvcApp.Models.Person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addTagHelper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*, 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Microsoft.AspNetCore.Mvc.TagHelpers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&lt;form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method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"post"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"Name"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"Name"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&lt;span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asp-validation-for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"Name"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 </a:t>
            </a:r>
            <a:r>
              <a:rPr lang="en-US" sz="2400" dirty="0">
                <a:solidFill>
                  <a:srgbClr val="CD3131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"Email"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Email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"Email"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&lt;span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asp-validation-for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"Email"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 </a:t>
            </a:r>
            <a:r>
              <a:rPr lang="en-US" sz="2400" dirty="0">
                <a:solidFill>
                  <a:srgbClr val="CD3131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78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36260" y="308919"/>
            <a:ext cx="1154190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"Age"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"Age"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&lt;span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asp-validation-for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"Age"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D3131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"submit"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"Send"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 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&lt;/form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32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37406" y="0"/>
            <a:ext cx="1154190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Чтобы </a:t>
            </a:r>
            <a:r>
              <a:rPr lang="ru-RU" sz="2400" dirty="0" err="1" smtClean="0">
                <a:latin typeface="Bookman Old Style" panose="02050604050505020204" pitchFamily="18" charset="0"/>
              </a:rPr>
              <a:t>валидация</a:t>
            </a:r>
            <a:r>
              <a:rPr lang="ru-RU" sz="2400" dirty="0" smtClean="0">
                <a:latin typeface="Bookman Old Style" panose="02050604050505020204" pitchFamily="18" charset="0"/>
              </a:rPr>
              <a:t> работала нужно подключить скрипты внизу представления.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en-US" sz="24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E50000"/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"https://ajax.aspnetcdn.com/ajax/jQuery/jquery-3.5.1.min.js"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&gt;&lt;/script&gt;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&lt;script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E50000"/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"https://ajax.aspnetcdn.com/ajax/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jquery.validate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/1.17.0/jquery.validate.min.js"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&gt;&lt;/script&gt;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&lt;script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E50000"/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"https://ajax.aspnetcdn.com/ajax/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jquery.validation.unobtrusive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/3.2.10/jquery.validate.unobtrusive.min.js"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&gt;&lt;/script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46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86"/>
          <a:stretch/>
        </p:blipFill>
        <p:spPr>
          <a:xfrm>
            <a:off x="1896842" y="1841157"/>
            <a:ext cx="9473354" cy="3777692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2071816" y="1111248"/>
            <a:ext cx="91234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Результат работы программы при пустом вводе: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2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0638" y="0"/>
            <a:ext cx="1177598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Стилизация сообщений об ошибках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Когда происходит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валидация</a:t>
            </a:r>
            <a:r>
              <a:rPr lang="ru-RU" sz="2400" dirty="0">
                <a:latin typeface="Bookman Old Style" panose="02050604050505020204" pitchFamily="18" charset="0"/>
              </a:rPr>
              <a:t>, то при отображении ошибок соответствующим полям присваиваются определенные классы </a:t>
            </a:r>
            <a:r>
              <a:rPr lang="ru-RU" sz="2400" dirty="0" err="1">
                <a:latin typeface="Bookman Old Style" panose="02050604050505020204" pitchFamily="18" charset="0"/>
              </a:rPr>
              <a:t>css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для блока ошибок, который генерируется хелпером </a:t>
            </a:r>
            <a:r>
              <a:rPr lang="ru-RU" sz="2400" dirty="0" err="1">
                <a:latin typeface="Bookman Old Style" panose="02050604050505020204" pitchFamily="18" charset="0"/>
              </a:rPr>
              <a:t>ValidationSummaryTagHelper</a:t>
            </a:r>
            <a:r>
              <a:rPr lang="ru-RU" sz="2400" dirty="0">
                <a:latin typeface="Bookman Old Style" panose="02050604050505020204" pitchFamily="18" charset="0"/>
              </a:rPr>
              <a:t>, при наличии ошибок устанавливается класс </a:t>
            </a:r>
            <a:r>
              <a:rPr lang="ru-RU" sz="2400" b="1" dirty="0" err="1">
                <a:latin typeface="Bookman Old Style" panose="02050604050505020204" pitchFamily="18" charset="0"/>
              </a:rPr>
              <a:t>validation-summary-errors</a:t>
            </a:r>
            <a:r>
              <a:rPr lang="ru-RU" sz="2400" dirty="0">
                <a:latin typeface="Bookman Old Style" panose="02050604050505020204" pitchFamily="18" charset="0"/>
              </a:rPr>
              <a:t>.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для элемента </a:t>
            </a:r>
            <a:r>
              <a:rPr lang="ru-RU" sz="2400" b="1" dirty="0">
                <a:latin typeface="Bookman Old Style" panose="02050604050505020204" pitchFamily="18" charset="0"/>
              </a:rPr>
              <a:t>&lt;</a:t>
            </a:r>
            <a:r>
              <a:rPr lang="ru-RU" sz="2400" b="1" dirty="0" err="1">
                <a:latin typeface="Bookman Old Style" panose="02050604050505020204" pitchFamily="18" charset="0"/>
              </a:rPr>
              <a:t>span</a:t>
            </a:r>
            <a:r>
              <a:rPr lang="ru-RU" sz="2400" b="1" dirty="0">
                <a:latin typeface="Bookman Old Style" panose="02050604050505020204" pitchFamily="18" charset="0"/>
              </a:rPr>
              <a:t>&gt;</a:t>
            </a:r>
            <a:r>
              <a:rPr lang="ru-RU" sz="2400" dirty="0">
                <a:latin typeface="Bookman Old Style" panose="02050604050505020204" pitchFamily="18" charset="0"/>
              </a:rPr>
              <a:t>, который отображает ошибку для каждого отдельного </a:t>
            </a:r>
            <a:r>
              <a:rPr lang="ru-RU" sz="2400" dirty="0" smtClean="0">
                <a:latin typeface="Bookman Old Style" panose="02050604050505020204" pitchFamily="18" charset="0"/>
              </a:rPr>
              <a:t>поля, </a:t>
            </a:r>
            <a:r>
              <a:rPr lang="ru-RU" sz="2400" dirty="0">
                <a:latin typeface="Bookman Old Style" panose="02050604050505020204" pitchFamily="18" charset="0"/>
              </a:rPr>
              <a:t>при наличии ошибок устанавливается класс </a:t>
            </a:r>
            <a:r>
              <a:rPr lang="ru-RU" sz="2400" b="1" dirty="0" err="1">
                <a:latin typeface="Bookman Old Style" panose="02050604050505020204" pitchFamily="18" charset="0"/>
              </a:rPr>
              <a:t>field-validation-error</a:t>
            </a:r>
            <a:r>
              <a:rPr lang="ru-RU" sz="2400" dirty="0">
                <a:latin typeface="Bookman Old Style" panose="02050604050505020204" pitchFamily="18" charset="0"/>
              </a:rPr>
              <a:t>. Если ошибок нет, то данный элемент имеет класс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field-validation-valid</a:t>
            </a:r>
            <a:r>
              <a:rPr lang="en-US" sz="2400" b="1" dirty="0" smtClean="0">
                <a:latin typeface="Bookman Old Style" panose="02050604050505020204" pitchFamily="18" charset="0"/>
              </a:rPr>
              <a:t>.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для поля ввода при наличии ошибок устанавливается класс </a:t>
            </a:r>
            <a:r>
              <a:rPr lang="ru-RU" sz="2400" b="1" dirty="0" err="1">
                <a:latin typeface="Bookman Old Style" panose="02050604050505020204" pitchFamily="18" charset="0"/>
              </a:rPr>
              <a:t>input-validation-error</a:t>
            </a:r>
            <a:r>
              <a:rPr lang="ru-RU" sz="2400" dirty="0">
                <a:latin typeface="Bookman Old Style" panose="02050604050505020204" pitchFamily="18" charset="0"/>
              </a:rPr>
              <a:t>. Если ошибок нет, то устанавливается класс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valid</a:t>
            </a:r>
            <a:r>
              <a:rPr lang="en-US" sz="2400" b="1" dirty="0">
                <a:latin typeface="Bookman Old Style" panose="02050604050505020204" pitchFamily="18" charset="0"/>
              </a:rPr>
              <a:t>.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13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0638" y="0"/>
            <a:ext cx="11775989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Используя эти классы, мы можем настроить отображение сообщений. Например, изменим представление следующим образом:</a:t>
            </a:r>
          </a:p>
          <a:p>
            <a:r>
              <a:rPr lang="en-US" sz="2350" dirty="0">
                <a:solidFill>
                  <a:srgbClr val="3B3B3B"/>
                </a:solidFill>
                <a:latin typeface="Consolas" panose="020B0609020204030204" pitchFamily="49" charset="0"/>
              </a:rPr>
              <a:t>@model </a:t>
            </a:r>
            <a:r>
              <a:rPr lang="en-US" sz="2350" dirty="0" err="1">
                <a:solidFill>
                  <a:srgbClr val="3B3B3B"/>
                </a:solidFill>
                <a:latin typeface="Consolas" panose="020B0609020204030204" pitchFamily="49" charset="0"/>
              </a:rPr>
              <a:t>MvcApp.Models.Person</a:t>
            </a:r>
            <a:endParaRPr lang="en-US" sz="235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350" dirty="0">
                <a:solidFill>
                  <a:srgbClr val="3B3B3B"/>
                </a:solidFill>
                <a:latin typeface="Consolas" panose="020B0609020204030204" pitchFamily="49" charset="0"/>
              </a:rPr>
              <a:t>@</a:t>
            </a:r>
            <a:r>
              <a:rPr lang="en-US" sz="2350" dirty="0" err="1">
                <a:solidFill>
                  <a:srgbClr val="3B3B3B"/>
                </a:solidFill>
                <a:latin typeface="Consolas" panose="020B0609020204030204" pitchFamily="49" charset="0"/>
              </a:rPr>
              <a:t>addTagHelper</a:t>
            </a:r>
            <a:r>
              <a:rPr lang="en-US" sz="2350" dirty="0">
                <a:solidFill>
                  <a:srgbClr val="3B3B3B"/>
                </a:solidFill>
                <a:latin typeface="Consolas" panose="020B0609020204030204" pitchFamily="49" charset="0"/>
              </a:rPr>
              <a:t> *, </a:t>
            </a:r>
            <a:r>
              <a:rPr lang="en-US" sz="235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Microsoft.AspNetCore.Mvc.TagHelpers</a:t>
            </a:r>
            <a:endParaRPr lang="en-US" sz="235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350" dirty="0">
                <a:solidFill>
                  <a:srgbClr val="800000"/>
                </a:solidFill>
                <a:latin typeface="Consolas" panose="020B0609020204030204" pitchFamily="49" charset="0"/>
              </a:rPr>
              <a:t>&lt;style&gt;</a:t>
            </a:r>
            <a:endParaRPr lang="en-US" sz="235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350" dirty="0">
                <a:solidFill>
                  <a:srgbClr val="800000"/>
                </a:solidFill>
                <a:latin typeface="Consolas" panose="020B0609020204030204" pitchFamily="49" charset="0"/>
              </a:rPr>
              <a:t>.field-validation-error</a:t>
            </a:r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sz="235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350" dirty="0">
                <a:solidFill>
                  <a:srgbClr val="E50000"/>
                </a:solidFill>
                <a:latin typeface="Consolas" panose="020B0609020204030204" pitchFamily="49" charset="0"/>
              </a:rPr>
              <a:t>color</a:t>
            </a:r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350" dirty="0">
                <a:solidFill>
                  <a:srgbClr val="0451A5"/>
                </a:solidFill>
                <a:latin typeface="Consolas" panose="020B0609020204030204" pitchFamily="49" charset="0"/>
              </a:rPr>
              <a:t>#b94a48</a:t>
            </a:r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35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3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35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350" dirty="0" err="1">
                <a:solidFill>
                  <a:srgbClr val="800000"/>
                </a:solidFill>
                <a:latin typeface="Consolas" panose="020B0609020204030204" pitchFamily="49" charset="0"/>
              </a:rPr>
              <a:t>input.input</a:t>
            </a:r>
            <a:r>
              <a:rPr lang="en-US" sz="2350" dirty="0">
                <a:solidFill>
                  <a:srgbClr val="800000"/>
                </a:solidFill>
                <a:latin typeface="Consolas" panose="020B0609020204030204" pitchFamily="49" charset="0"/>
              </a:rPr>
              <a:t>-validation-error</a:t>
            </a:r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sz="235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350" dirty="0">
                <a:solidFill>
                  <a:srgbClr val="E50000"/>
                </a:solidFill>
                <a:latin typeface="Consolas" panose="020B0609020204030204" pitchFamily="49" charset="0"/>
              </a:rPr>
              <a:t>border</a:t>
            </a:r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350" dirty="0">
                <a:solidFill>
                  <a:srgbClr val="098658"/>
                </a:solidFill>
                <a:latin typeface="Consolas" panose="020B0609020204030204" pitchFamily="49" charset="0"/>
              </a:rPr>
              <a:t>1px</a:t>
            </a:r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50" dirty="0">
                <a:solidFill>
                  <a:srgbClr val="0451A5"/>
                </a:solidFill>
                <a:latin typeface="Consolas" panose="020B0609020204030204" pitchFamily="49" charset="0"/>
              </a:rPr>
              <a:t>solid</a:t>
            </a:r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50" dirty="0">
                <a:solidFill>
                  <a:srgbClr val="0451A5"/>
                </a:solidFill>
                <a:latin typeface="Consolas" panose="020B0609020204030204" pitchFamily="49" charset="0"/>
              </a:rPr>
              <a:t>#b94a48</a:t>
            </a:r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35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35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350" dirty="0" err="1">
                <a:solidFill>
                  <a:srgbClr val="800000"/>
                </a:solidFill>
                <a:latin typeface="Consolas" panose="020B0609020204030204" pitchFamily="49" charset="0"/>
              </a:rPr>
              <a:t>input.valid</a:t>
            </a:r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sz="235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350" dirty="0">
                <a:solidFill>
                  <a:srgbClr val="E50000"/>
                </a:solidFill>
                <a:latin typeface="Consolas" panose="020B0609020204030204" pitchFamily="49" charset="0"/>
              </a:rPr>
              <a:t>border</a:t>
            </a:r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350" dirty="0">
                <a:solidFill>
                  <a:srgbClr val="098658"/>
                </a:solidFill>
                <a:latin typeface="Consolas" panose="020B0609020204030204" pitchFamily="49" charset="0"/>
              </a:rPr>
              <a:t>1px</a:t>
            </a:r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50" dirty="0">
                <a:solidFill>
                  <a:srgbClr val="0451A5"/>
                </a:solidFill>
                <a:latin typeface="Consolas" panose="020B0609020204030204" pitchFamily="49" charset="0"/>
              </a:rPr>
              <a:t>solid</a:t>
            </a:r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50" dirty="0">
                <a:solidFill>
                  <a:srgbClr val="0451A5"/>
                </a:solidFill>
                <a:latin typeface="Consolas" panose="020B0609020204030204" pitchFamily="49" charset="0"/>
              </a:rPr>
              <a:t>#16a085</a:t>
            </a:r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35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3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35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350" dirty="0">
                <a:solidFill>
                  <a:srgbClr val="800000"/>
                </a:solidFill>
                <a:latin typeface="Consolas" panose="020B0609020204030204" pitchFamily="49" charset="0"/>
              </a:rPr>
              <a:t>.validation-summary-errors</a:t>
            </a:r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sz="235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350" dirty="0">
                <a:solidFill>
                  <a:srgbClr val="E50000"/>
                </a:solidFill>
                <a:latin typeface="Consolas" panose="020B0609020204030204" pitchFamily="49" charset="0"/>
              </a:rPr>
              <a:t>color</a:t>
            </a:r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350" dirty="0">
                <a:solidFill>
                  <a:srgbClr val="0451A5"/>
                </a:solidFill>
                <a:latin typeface="Consolas" panose="020B0609020204030204" pitchFamily="49" charset="0"/>
              </a:rPr>
              <a:t>#b94a48</a:t>
            </a:r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35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35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350" dirty="0">
                <a:solidFill>
                  <a:srgbClr val="800000"/>
                </a:solidFill>
                <a:latin typeface="Consolas" panose="020B0609020204030204" pitchFamily="49" charset="0"/>
              </a:rPr>
              <a:t>&lt;/style</a:t>
            </a:r>
            <a:r>
              <a:rPr lang="en-US" sz="235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35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38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85351" y="247135"/>
            <a:ext cx="11775989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err="1" smtClean="0">
                <a:latin typeface="Bookman Old Style" panose="02050604050505020204" pitchFamily="18" charset="0"/>
              </a:rPr>
              <a:t>tag</a:t>
            </a:r>
            <a:r>
              <a:rPr lang="ru-RU" sz="2400" dirty="0" smtClean="0">
                <a:latin typeface="Bookman Old Style" panose="02050604050505020204" pitchFamily="18" charset="0"/>
              </a:rPr>
              <a:t>-хелпер </a:t>
            </a:r>
            <a:r>
              <a:rPr lang="ru-RU" sz="2400" dirty="0">
                <a:latin typeface="Bookman Old Style" panose="02050604050505020204" pitchFamily="18" charset="0"/>
              </a:rPr>
              <a:t>- </a:t>
            </a:r>
            <a:r>
              <a:rPr lang="ru-RU" sz="2400" dirty="0" err="1">
                <a:latin typeface="Bookman Old Style" panose="02050604050505020204" pitchFamily="18" charset="0"/>
              </a:rPr>
              <a:t>ValidationSummaryTagHelper</a:t>
            </a:r>
            <a:r>
              <a:rPr lang="ru-RU" sz="2400" dirty="0">
                <a:latin typeface="Bookman Old Style" panose="02050604050505020204" pitchFamily="18" charset="0"/>
              </a:rPr>
              <a:t> применяется для отображения сводки ошибок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валидации</a:t>
            </a:r>
            <a:r>
              <a:rPr lang="ru-RU" sz="2400" dirty="0">
                <a:latin typeface="Bookman Old Style" panose="02050604050505020204" pitchFamily="18" charset="0"/>
              </a:rPr>
              <a:t>. Он применяется к элементу </a:t>
            </a:r>
            <a:r>
              <a:rPr lang="ru-RU" sz="2400" b="1" dirty="0">
                <a:latin typeface="Bookman Old Style" panose="02050604050505020204" pitchFamily="18" charset="0"/>
              </a:rPr>
              <a:t>&lt;</a:t>
            </a:r>
            <a:r>
              <a:rPr lang="ru-RU" sz="2400" b="1" dirty="0" err="1">
                <a:latin typeface="Bookman Old Style" panose="02050604050505020204" pitchFamily="18" charset="0"/>
              </a:rPr>
              <a:t>div</a:t>
            </a:r>
            <a:r>
              <a:rPr lang="ru-RU" sz="2400" b="1" dirty="0">
                <a:latin typeface="Bookman Old Style" panose="02050604050505020204" pitchFamily="18" charset="0"/>
              </a:rPr>
              <a:t>&gt;</a:t>
            </a:r>
            <a:r>
              <a:rPr lang="ru-RU" sz="2400" dirty="0">
                <a:latin typeface="Bookman Old Style" panose="02050604050505020204" pitchFamily="18" charset="0"/>
              </a:rPr>
              <a:t> в виде атрибута </a:t>
            </a:r>
            <a:r>
              <a:rPr lang="ru-RU" sz="2400" b="1" dirty="0" err="1">
                <a:latin typeface="Bookman Old Style" panose="02050604050505020204" pitchFamily="18" charset="0"/>
              </a:rPr>
              <a:t>asp-validation-summary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endParaRPr lang="ru-RU" sz="24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method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"post"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asp-validation-summary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ModelOnly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&gt;&lt;/div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ru-RU" sz="2400" dirty="0" smtClean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ru-RU" sz="2400" dirty="0" smtClean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endParaRPr lang="ru-RU" sz="2400" b="0" dirty="0">
              <a:solidFill>
                <a:srgbClr val="800000"/>
              </a:solidFill>
              <a:effectLst/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None</a:t>
            </a:r>
            <a:r>
              <a:rPr lang="ru-RU" sz="2400" dirty="0">
                <a:latin typeface="Bookman Old Style" panose="02050604050505020204" pitchFamily="18" charset="0"/>
              </a:rPr>
              <a:t>: ошибки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валидации</a:t>
            </a:r>
            <a:r>
              <a:rPr lang="ru-RU" sz="2400" dirty="0">
                <a:latin typeface="Bookman Old Style" panose="02050604050505020204" pitchFamily="18" charset="0"/>
              </a:rPr>
              <a:t> не </a:t>
            </a:r>
            <a:r>
              <a:rPr lang="ru-RU" sz="2400" dirty="0" smtClean="0">
                <a:latin typeface="Bookman Old Style" panose="02050604050505020204" pitchFamily="18" charset="0"/>
              </a:rPr>
              <a:t>отображаются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ModelOnly</a:t>
            </a:r>
            <a:r>
              <a:rPr lang="ru-RU" sz="2400" dirty="0">
                <a:latin typeface="Bookman Old Style" panose="02050604050505020204" pitchFamily="18" charset="0"/>
              </a:rPr>
              <a:t>: отображаются только ошибка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валидации</a:t>
            </a:r>
            <a:r>
              <a:rPr lang="ru-RU" sz="2400" dirty="0">
                <a:latin typeface="Bookman Old Style" panose="02050604050505020204" pitchFamily="18" charset="0"/>
              </a:rPr>
              <a:t> уровня модели, ошибки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валидации</a:t>
            </a:r>
            <a:r>
              <a:rPr lang="ru-RU" sz="2400" dirty="0">
                <a:latin typeface="Bookman Old Style" panose="02050604050505020204" pitchFamily="18" charset="0"/>
              </a:rPr>
              <a:t> для отдельных свойств не </a:t>
            </a:r>
            <a:r>
              <a:rPr lang="ru-RU" sz="2400" dirty="0" smtClean="0">
                <a:latin typeface="Bookman Old Style" panose="02050604050505020204" pitchFamily="18" charset="0"/>
              </a:rPr>
              <a:t>отображаются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All</a:t>
            </a:r>
            <a:r>
              <a:rPr lang="ru-RU" sz="2400" dirty="0">
                <a:latin typeface="Bookman Old Style" panose="02050604050505020204" pitchFamily="18" charset="0"/>
              </a:rPr>
              <a:t>: отображаются все ошибки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валидации</a:t>
            </a:r>
            <a:endParaRPr lang="en-US" sz="2400" b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6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58802" y="0"/>
            <a:ext cx="11623854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примера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проекте определим папку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Controllers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а в нее поместим следующий контроллер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HomeController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HomeController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Controller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IActionResult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View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Contacts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"Contacts page"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представлений этого контроллера создадим в проекте папку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а в ней - каталог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Затем в папку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Views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/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поместим новое представление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Index.cshtml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@</a:t>
            </a:r>
            <a:r>
              <a:rPr lang="en-US" sz="2400" dirty="0" err="1">
                <a:latin typeface="Consolas" panose="020B0609020204030204" pitchFamily="49" charset="0"/>
              </a:rPr>
              <a:t>addTagHelper</a:t>
            </a:r>
            <a:r>
              <a:rPr lang="en-US" sz="2400" dirty="0">
                <a:latin typeface="Consolas" panose="020B0609020204030204" pitchFamily="49" charset="0"/>
              </a:rPr>
              <a:t> *, </a:t>
            </a:r>
            <a:r>
              <a:rPr lang="en-US" sz="2400" dirty="0" err="1">
                <a:latin typeface="Consolas" panose="020B0609020204030204" pitchFamily="49" charset="0"/>
              </a:rPr>
              <a:t>Microsoft.AspNetCore.Mvc.TagHelpers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"Home"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asp-action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"Contacts"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Контакты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90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0638" y="0"/>
            <a:ext cx="1177598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"Name"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"Name"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&lt;span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asp-validation-for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"Name"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 </a:t>
            </a:r>
            <a:r>
              <a:rPr lang="en-US" sz="2400" dirty="0">
                <a:solidFill>
                  <a:srgbClr val="CD3131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"Email"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Email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"Email"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&lt;span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asp-validation-for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"Email"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 </a:t>
            </a:r>
            <a:r>
              <a:rPr lang="en-US" sz="2400" dirty="0">
                <a:solidFill>
                  <a:srgbClr val="CD3131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"Age"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"Age"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&lt;span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asp-validation-for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"Age"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D3131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"submit"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"Send"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 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70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69308" y="518984"/>
            <a:ext cx="117759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Bookman Old Style" panose="02050604050505020204" pitchFamily="18" charset="0"/>
              </a:rPr>
              <a:t>Результат работы </a:t>
            </a:r>
            <a:r>
              <a:rPr lang="ru-RU" sz="2400" dirty="0" smtClean="0">
                <a:latin typeface="Bookman Old Style" panose="02050604050505020204" pitchFamily="18" charset="0"/>
              </a:rPr>
              <a:t>программы: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308" y="980649"/>
            <a:ext cx="9025439" cy="509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Работа с данными в </a:t>
            </a:r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Entity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Framework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25049" y="654357"/>
            <a:ext cx="1154190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Entity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Framework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представляет прекрасное ORM-решение, которое позволяет автоматически связать обычные классы языка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C#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с таблицами в базе данных.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Entity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Framework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поддерживает различные СУБД, но в данном случае мы будем работать с базами данных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MS SQL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Server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работы с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Entity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Framework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вначале создадим новый проект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ASP.NET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по шаблону 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ASP.NET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Empty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взаимодействия с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MS SQL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Server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через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Entity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Framework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необходим пакет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Microsoft.EntityFrameworkCore.SqlServer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95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12692" y="110660"/>
            <a:ext cx="11541901" cy="1137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По умолчанию он отсутствует в проекте, поэтому его надо добавить, например, через пакетный менеджер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Nuget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29" y="1561713"/>
            <a:ext cx="1010602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8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12692" y="110660"/>
            <a:ext cx="11541901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Далее создадим в проекте папку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Models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и в нее добавим новый класс, который назовем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User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User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}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имя пользователя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}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возраст пользователя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Эта модель представляет те объекты, которые будут храниться в базе данных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13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12692" y="110660"/>
            <a:ext cx="1154190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Чтобы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взаимодействовать с базой данных через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Entity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Framework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нам нужен контекст данных - класс, унаследованный от класса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Microsoft.EntityFrameworkCore.DbContext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 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ApplicationContext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DbContext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DbSet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}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ApplicationContext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			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DbContextOptions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ApplicationContext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options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: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options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Database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EnsureCreated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						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создаем базу данных при первом обращении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96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12692" y="110660"/>
            <a:ext cx="1154190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DbSet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}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Свойство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DbSet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представляет собой коллекцию объектов, которая сопоставляется с определенной таблицей в базе данных. При этом по умолчанию название свойства должно соответствовать множественному числу названию модели в соответствии с правилами английского языка. То есть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User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- название класса модели представляет единственное число, а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Users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- множественное число.</a:t>
            </a:r>
            <a:endParaRPr lang="ru-RU" sz="3200" dirty="0">
              <a:solidFill>
                <a:srgbClr val="3B3B3B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77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12692" y="110660"/>
            <a:ext cx="1154190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Чтобы подключаться к базе данных, нам надо задать параметры подключения. Для этого изменим файл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appsettings.json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добавив в него определение строки подключения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0451A5"/>
                </a:solidFill>
                <a:latin typeface="Consolas" panose="020B0609020204030204" pitchFamily="49" charset="0"/>
              </a:rPr>
              <a:t>ConnectionStrings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0451A5"/>
                </a:solidFill>
                <a:latin typeface="Consolas" panose="020B0609020204030204" pitchFamily="49" charset="0"/>
              </a:rPr>
              <a:t>DefaultConnection</a:t>
            </a:r>
            <a:r>
              <a:rPr lang="en-US" sz="2400" dirty="0" smtClean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			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Server=(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localdb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EE0000"/>
                </a:solidFill>
                <a:latin typeface="Consolas" panose="020B0609020204030204" pitchFamily="49" charset="0"/>
              </a:rPr>
              <a:t>\\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mssqllocaldb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					Database=</a:t>
            </a:r>
            <a:r>
              <a:rPr lang="en-US" sz="24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usersdb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					</a:t>
            </a:r>
            <a:r>
              <a:rPr lang="en-US" sz="24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Trusted_Connection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=True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;"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},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остальное содержимое файла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52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12692" y="110660"/>
            <a:ext cx="1154190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данном случае мы будем использовать упрощенный движок базы данных </a:t>
            </a:r>
            <a:r>
              <a:rPr lang="ru-RU" sz="2400" b="1" dirty="0" err="1">
                <a:latin typeface="Bookman Old Style" panose="02050604050505020204" pitchFamily="18" charset="0"/>
              </a:rPr>
              <a:t>LocalDB</a:t>
            </a:r>
            <a:r>
              <a:rPr lang="ru-RU" sz="2400" dirty="0">
                <a:latin typeface="Bookman Old Style" panose="02050604050505020204" pitchFamily="18" charset="0"/>
              </a:rPr>
              <a:t>, который представляет легковесную версию </a:t>
            </a:r>
            <a:r>
              <a:rPr lang="ru-RU" sz="2400" b="1" dirty="0">
                <a:latin typeface="Bookman Old Style" panose="02050604050505020204" pitchFamily="18" charset="0"/>
              </a:rPr>
              <a:t>SQL </a:t>
            </a:r>
            <a:r>
              <a:rPr lang="ru-RU" sz="2400" b="1" dirty="0" err="1">
                <a:latin typeface="Bookman Old Style" panose="02050604050505020204" pitchFamily="18" charset="0"/>
              </a:rPr>
              <a:t>Server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Express</a:t>
            </a:r>
            <a:r>
              <a:rPr lang="ru-RU" sz="2400" dirty="0">
                <a:latin typeface="Bookman Old Style" panose="02050604050505020204" pitchFamily="18" charset="0"/>
              </a:rPr>
              <a:t>, предназначенную специально для разработки приложений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И последним шагом в настройке проекта является изменение файла </a:t>
            </a:r>
            <a:r>
              <a:rPr lang="ru-RU" sz="2400" b="1" dirty="0" err="1">
                <a:latin typeface="Bookman Old Style" panose="02050604050505020204" pitchFamily="18" charset="0"/>
              </a:rPr>
              <a:t>Program.cs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3B3B3B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Microsoft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EntityFrameworkCore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MvcApp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Models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пространство имен класса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ApplicationContext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builder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WebApplication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CreateBuilder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args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5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12692" y="390060"/>
            <a:ext cx="1154190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получаем строку подключения из файла конфигурации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connection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endParaRPr lang="en-US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builder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Configuration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GetConnectionString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DefaultConnection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добавляем контекст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ApplicationContext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в качестве сервиса в приложение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builder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Services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AddDbContext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ApplicationContext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options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options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UseSqlServer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connection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builder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Services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AddControllersWithViews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app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builder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Build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app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MapDefaultControllerRoute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app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Run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8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1158" y="284205"/>
            <a:ext cx="1162385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addTagHelper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*, </a:t>
            </a:r>
            <a:r>
              <a:rPr lang="en-US" sz="24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Microsoft.AspNetCore.Mvc.TagHelpers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Первый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параметр директивы указывает на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tag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-хелперы, которые будут доступны в представлении, а второй параметр определяет библиотеку хелперов. В данном случае директива использует синтаксис подстановок - знак звездочки ("*") означает, что подключаются все хелперы из библиотеки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Microsoft.AspNetCore.Mvc.TagHelpers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"Home"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asp-action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"Contacts"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Контакты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a&gt;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Внешне данный хелпер напоминает обычную ссылку - стандартный элемент </a:t>
            </a:r>
            <a:r>
              <a:rPr lang="ru-RU" sz="2400" dirty="0" err="1">
                <a:latin typeface="Bookman Old Style" panose="02050604050505020204" pitchFamily="18" charset="0"/>
              </a:rPr>
              <a:t>html</a:t>
            </a:r>
            <a:r>
              <a:rPr lang="ru-RU" sz="2400" dirty="0">
                <a:latin typeface="Bookman Old Style" panose="02050604050505020204" pitchFamily="18" charset="0"/>
              </a:rPr>
              <a:t>, однако это не элемент </a:t>
            </a:r>
            <a:r>
              <a:rPr lang="ru-RU" sz="2400" dirty="0" err="1">
                <a:latin typeface="Bookman Old Style" panose="02050604050505020204" pitchFamily="18" charset="0"/>
              </a:rPr>
              <a:t>html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47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61892" y="0"/>
            <a:ext cx="11541901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Получение контекста данных в контроллере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Поскольку выше в приложении контекст данных добавляется в виде сервиса, то в конструкторе контроллера мы можем получить переданный контекст данных. Например, пусть для хранения контроллеров в проекте определена папка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Controllers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в которой есть класс контроллера -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HomeController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HomeController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Controller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ApplicationContext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HomeController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ApplicationContext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context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context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04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49192" y="215900"/>
            <a:ext cx="115419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взаимодействия с базой данных в контроллере определяется переменная контекст данных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ApplicationContext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db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Причем поскольку в приложении контекст данных добавляется в виде сервиса, то в конструкторе контроллера мы можем получить переданный контекст данных.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84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49192" y="215900"/>
            <a:ext cx="11541901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Вывод данных</a:t>
            </a:r>
            <a:endParaRPr lang="en-US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Определим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контроллере три метода, которые будут добавлять новый объект в базу данных и выводить из нее все объекты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IActionResult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View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ToListAsync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методе </a:t>
            </a:r>
            <a:r>
              <a:rPr lang="ru-RU" sz="2400" dirty="0" err="1">
                <a:latin typeface="Bookman Old Style" panose="02050604050505020204" pitchFamily="18" charset="0"/>
              </a:rPr>
              <a:t>Index</a:t>
            </a:r>
            <a:r>
              <a:rPr lang="ru-RU" sz="2400" dirty="0">
                <a:latin typeface="Bookman Old Style" panose="02050604050505020204" pitchFamily="18" charset="0"/>
              </a:rPr>
              <a:t>() с помощью вызова </a:t>
            </a:r>
            <a:r>
              <a:rPr lang="ru-RU" sz="2400" dirty="0" err="1">
                <a:latin typeface="Bookman Old Style" panose="02050604050505020204" pitchFamily="18" charset="0"/>
              </a:rPr>
              <a:t>db.Users.ToListAsnc</a:t>
            </a:r>
            <a:r>
              <a:rPr lang="ru-RU" sz="2400" dirty="0">
                <a:latin typeface="Bookman Old Style" panose="02050604050505020204" pitchFamily="18" charset="0"/>
              </a:rPr>
              <a:t>() мы будем получать объекты из </a:t>
            </a:r>
            <a:r>
              <a:rPr lang="ru-RU" sz="2400" dirty="0" err="1">
                <a:latin typeface="Bookman Old Style" panose="02050604050505020204" pitchFamily="18" charset="0"/>
              </a:rPr>
              <a:t>бд</a:t>
            </a:r>
            <a:r>
              <a:rPr lang="ru-RU" sz="2400" dirty="0">
                <a:latin typeface="Bookman Old Style" panose="02050604050505020204" pitchFamily="18" charset="0"/>
              </a:rPr>
              <a:t>, создавать из них список и передавать в представление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76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49192" y="0"/>
            <a:ext cx="11541901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Добавление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данных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IActionResult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Create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View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HttpPost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IActionResult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Create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Add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SaveChangesAsync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RedirectToAction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"Index"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sz="2400" i="0" dirty="0" smtClean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А в </a:t>
            </a:r>
            <a:r>
              <a:rPr lang="ru-RU" sz="2400" dirty="0" err="1">
                <a:latin typeface="Bookman Old Style" panose="02050604050505020204" pitchFamily="18" charset="0"/>
              </a:rPr>
              <a:t>post</a:t>
            </a:r>
            <a:r>
              <a:rPr lang="ru-RU" sz="2400" dirty="0">
                <a:latin typeface="Bookman Old Style" panose="02050604050505020204" pitchFamily="18" charset="0"/>
              </a:rPr>
              <a:t>-методе </a:t>
            </a:r>
            <a:r>
              <a:rPr lang="ru-RU" sz="2400" b="1" dirty="0" err="1">
                <a:latin typeface="Bookman Old Style" panose="02050604050505020204" pitchFamily="18" charset="0"/>
              </a:rPr>
              <a:t>Create</a:t>
            </a:r>
            <a:r>
              <a:rPr lang="ru-RU" sz="2400" b="1" dirty="0">
                <a:latin typeface="Bookman Old Style" panose="02050604050505020204" pitchFamily="18" charset="0"/>
              </a:rPr>
              <a:t>() </a:t>
            </a:r>
            <a:r>
              <a:rPr lang="ru-RU" sz="2400" dirty="0">
                <a:latin typeface="Bookman Old Style" panose="02050604050505020204" pitchFamily="18" charset="0"/>
              </a:rPr>
              <a:t>при помощи вызова </a:t>
            </a:r>
            <a:r>
              <a:rPr lang="ru-RU" sz="2400" b="1" dirty="0" err="1">
                <a:latin typeface="Bookman Old Style" panose="02050604050505020204" pitchFamily="18" charset="0"/>
              </a:rPr>
              <a:t>db.Users.Add</a:t>
            </a:r>
            <a:r>
              <a:rPr lang="ru-RU" sz="2400" b="1" dirty="0">
                <a:latin typeface="Bookman Old Style" panose="02050604050505020204" pitchFamily="18" charset="0"/>
              </a:rPr>
              <a:t>()</a:t>
            </a:r>
            <a:r>
              <a:rPr lang="ru-RU" sz="2400" dirty="0">
                <a:latin typeface="Bookman Old Style" panose="02050604050505020204" pitchFamily="18" charset="0"/>
              </a:rPr>
              <a:t> для данных из объекта </a:t>
            </a:r>
            <a:r>
              <a:rPr lang="ru-RU" sz="2400" dirty="0" err="1">
                <a:latin typeface="Bookman Old Style" panose="02050604050505020204" pitchFamily="18" charset="0"/>
              </a:rPr>
              <a:t>user</a:t>
            </a:r>
            <a:r>
              <a:rPr lang="ru-RU" sz="2400" dirty="0">
                <a:latin typeface="Bookman Old Style" panose="02050604050505020204" pitchFamily="18" charset="0"/>
              </a:rPr>
              <a:t> формируется </a:t>
            </a:r>
            <a:r>
              <a:rPr lang="ru-RU" sz="2400" dirty="0" err="1">
                <a:latin typeface="Bookman Old Style" panose="02050604050505020204" pitchFamily="18" charset="0"/>
              </a:rPr>
              <a:t>sql</a:t>
            </a:r>
            <a:r>
              <a:rPr lang="ru-RU" sz="2400" dirty="0">
                <a:latin typeface="Bookman Old Style" panose="02050604050505020204" pitchFamily="18" charset="0"/>
              </a:rPr>
              <a:t>-выражение </a:t>
            </a:r>
            <a:r>
              <a:rPr lang="ru-RU" sz="2400" b="1" dirty="0">
                <a:latin typeface="Bookman Old Style" panose="02050604050505020204" pitchFamily="18" charset="0"/>
              </a:rPr>
              <a:t>INSERT</a:t>
            </a:r>
            <a:r>
              <a:rPr lang="ru-RU" sz="2400" dirty="0">
                <a:latin typeface="Bookman Old Style" panose="02050604050505020204" pitchFamily="18" charset="0"/>
              </a:rPr>
              <a:t>, а вызов </a:t>
            </a:r>
            <a:r>
              <a:rPr lang="ru-RU" sz="2400" b="1" dirty="0" err="1">
                <a:latin typeface="Bookman Old Style" panose="02050604050505020204" pitchFamily="18" charset="0"/>
              </a:rPr>
              <a:t>db.SaveChangesAsync</a:t>
            </a:r>
            <a:r>
              <a:rPr lang="ru-RU" sz="2400" b="1" dirty="0">
                <a:latin typeface="Bookman Old Style" panose="02050604050505020204" pitchFamily="18" charset="0"/>
              </a:rPr>
              <a:t>()</a:t>
            </a:r>
            <a:r>
              <a:rPr lang="ru-RU" sz="2400" dirty="0">
                <a:latin typeface="Bookman Old Style" panose="02050604050505020204" pitchFamily="18" charset="0"/>
              </a:rPr>
              <a:t> выполняет это выражение, тем самым добавляя данные в базу данных.</a:t>
            </a:r>
            <a:endParaRPr lang="ru-RU" sz="2400" i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16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49192" y="0"/>
            <a:ext cx="11541901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Далее для хранения представлений добавим в проект папку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в нее - папку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Затем в папку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Views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/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добавим новое представление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Create.cshtml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@model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MvcApp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Models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Добавление пользователя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h2&gt;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form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asp-action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asp-controller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home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label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Имя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label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label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Возраст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label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submit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Отправить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&gt;&lt;/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form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38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49192" y="0"/>
            <a:ext cx="11541901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Добавим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папку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Views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/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представление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Index.cshtml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которое будет отвечать за вывод объектов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@model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IEnumerable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MvcApp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Models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Список пользователей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h2&gt;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&lt;p&gt;&lt;a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asp-action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"Create"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Добавить пользователя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a&gt;&lt;/p&gt;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&lt;table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"table"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Имя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Возраст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&gt;&lt;/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item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Model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item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item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&lt;/table&gt;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endParaRPr lang="en-US" sz="2400" b="0" dirty="0">
              <a:solidFill>
                <a:srgbClr val="3B3B3B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23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49192" y="0"/>
            <a:ext cx="1154190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 также добавим в папку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Views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/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новое представление 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_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ViewImports.cshtml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32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endParaRPr lang="en-US" sz="3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3200" dirty="0" err="1">
                <a:solidFill>
                  <a:srgbClr val="AF00DB"/>
                </a:solidFill>
                <a:latin typeface="Consolas" panose="020B0609020204030204" pitchFamily="49" charset="0"/>
              </a:rPr>
              <a:t>addTagHelper</a:t>
            </a:r>
            <a:r>
              <a:rPr lang="en-US" sz="3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*, </a:t>
            </a:r>
            <a:r>
              <a:rPr lang="en-US" sz="32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Microsoft.AspNetCore.Mvc.TagHelpers</a:t>
            </a:r>
            <a:endParaRPr lang="en-US" sz="32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13"/>
          <a:stretch/>
        </p:blipFill>
        <p:spPr>
          <a:xfrm>
            <a:off x="8339329" y="843195"/>
            <a:ext cx="3706368" cy="601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07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95263" y="361507"/>
            <a:ext cx="11541901" cy="5850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Запустим приложение и обратимся к методу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Create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3200" dirty="0">
              <a:solidFill>
                <a:srgbClr val="3B3B3B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92" y="1222745"/>
            <a:ext cx="11834045" cy="363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08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650099" y="723014"/>
            <a:ext cx="11541901" cy="582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Введем в форму какие-либо данные и нажмем на копку:</a:t>
            </a:r>
            <a:endParaRPr lang="en-US" sz="3200" dirty="0">
              <a:solidFill>
                <a:srgbClr val="3B3B3B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793" y="1305546"/>
            <a:ext cx="8152512" cy="423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26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35429" y="0"/>
            <a:ext cx="11541901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Редактирование и удаление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данных</a:t>
            </a:r>
            <a:endParaRPr lang="en-US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добавим в него возможность редактирования и удаления данных. </a:t>
            </a:r>
            <a:r>
              <a:rPr lang="ru-RU" sz="2400" dirty="0" smtClean="0">
                <a:latin typeface="Bookman Old Style" panose="02050604050505020204" pitchFamily="18" charset="0"/>
              </a:rPr>
              <a:t>Изменим </a:t>
            </a:r>
            <a:r>
              <a:rPr lang="ru-RU" sz="2400" dirty="0">
                <a:latin typeface="Bookman Old Style" panose="02050604050505020204" pitchFamily="18" charset="0"/>
              </a:rPr>
              <a:t>представление </a:t>
            </a:r>
            <a:r>
              <a:rPr lang="ru-RU" sz="2400" b="1" dirty="0" err="1">
                <a:latin typeface="Bookman Old Style" panose="02050604050505020204" pitchFamily="18" charset="0"/>
              </a:rPr>
              <a:t>Index.cshtml</a:t>
            </a:r>
            <a:r>
              <a:rPr lang="ru-RU" sz="2400" dirty="0">
                <a:latin typeface="Bookman Old Style" panose="02050604050505020204" pitchFamily="18" charset="0"/>
              </a:rPr>
              <a:t>, добавив в него ссылки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@model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IEnumerable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MvcApp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Models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Список пользователей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h2&gt;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asp-action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Добавить пользователя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&lt;table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Имя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Возраст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&gt;&lt;/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&gt;&lt;/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&gt;&lt;/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item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Model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ru-RU" sz="2400" dirty="0" smtClean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			</a:t>
            </a:r>
            <a:r>
              <a:rPr lang="en-US" sz="2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@//</a:t>
            </a:r>
            <a:r>
              <a:rPr lang="ru-RU" sz="2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Следующий слайд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&lt;/table&gt;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endParaRPr lang="ru-RU" sz="2400" b="1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96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1158" y="284205"/>
            <a:ext cx="1162385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"Home"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asp-action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"Contacts"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Контакты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Данный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хелпер создает ссылку, для которой в качестве контроллера используется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а в качестве метода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Contact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итоге при запуске проекта </a:t>
            </a:r>
            <a:r>
              <a:rPr lang="ru-RU" sz="2400" dirty="0" err="1">
                <a:latin typeface="Bookman Old Style" panose="02050604050505020204" pitchFamily="18" charset="0"/>
              </a:rPr>
              <a:t>вместа</a:t>
            </a:r>
            <a:r>
              <a:rPr lang="ru-RU" sz="2400" dirty="0">
                <a:latin typeface="Bookman Old Style" panose="02050604050505020204" pitchFamily="18" charset="0"/>
              </a:rPr>
              <a:t> данного </a:t>
            </a:r>
            <a:r>
              <a:rPr lang="ru-RU" sz="2400" dirty="0" err="1">
                <a:latin typeface="Bookman Old Style" panose="02050604050505020204" pitchFamily="18" charset="0"/>
              </a:rPr>
              <a:t>tag</a:t>
            </a:r>
            <a:r>
              <a:rPr lang="ru-RU" sz="2400" dirty="0">
                <a:latin typeface="Bookman Old Style" panose="02050604050505020204" pitchFamily="18" charset="0"/>
              </a:rPr>
              <a:t>-хелпера будет сформирована гиперссылка, по нажатию на которую запрос будет обрабатываться методом </a:t>
            </a:r>
            <a:r>
              <a:rPr lang="ru-RU" sz="2400" dirty="0" err="1">
                <a:latin typeface="Bookman Old Style" panose="02050604050505020204" pitchFamily="18" charset="0"/>
              </a:rPr>
              <a:t>Contacts</a:t>
            </a:r>
            <a:r>
              <a:rPr lang="ru-RU" sz="2400" dirty="0">
                <a:latin typeface="Bookman Old Style" panose="02050604050505020204" pitchFamily="18" charset="0"/>
              </a:rPr>
              <a:t> контроллера </a:t>
            </a:r>
            <a:r>
              <a:rPr lang="ru-RU" sz="2400" dirty="0" err="1">
                <a:latin typeface="Bookman Old Style" panose="02050604050505020204" pitchFamily="18" charset="0"/>
              </a:rPr>
              <a:t>Home</a:t>
            </a:r>
            <a:r>
              <a:rPr lang="ru-RU" sz="2400" dirty="0">
                <a:latin typeface="Bookman Old Style" panose="02050604050505020204" pitchFamily="18" charset="0"/>
              </a:rPr>
              <a:t>: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539"/>
          <a:stretch/>
        </p:blipFill>
        <p:spPr>
          <a:xfrm>
            <a:off x="1712799" y="4783806"/>
            <a:ext cx="8740571" cy="204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74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35429" y="0"/>
            <a:ext cx="11708921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Редактирование и удаление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данных</a:t>
            </a:r>
            <a:endParaRPr lang="en-US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item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item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asp-action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Edit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asp-controller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Home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asp-route-id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item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Изменить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form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smtClean="0">
                <a:solidFill>
                  <a:srgbClr val="267F99"/>
                </a:solidFill>
                <a:latin typeface="Consolas" panose="020B0609020204030204" pitchFamily="49" charset="0"/>
              </a:rPr>
              <a:t>asp-controller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Home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smtClean="0">
                <a:solidFill>
                  <a:srgbClr val="267F99"/>
                </a:solidFill>
                <a:latin typeface="Consolas" panose="020B0609020204030204" pitchFamily="49" charset="0"/>
              </a:rPr>
              <a:t>asp-action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smtClean="0">
                <a:solidFill>
                  <a:srgbClr val="E50000"/>
                </a:solidFill>
                <a:latin typeface="Consolas" panose="020B0609020204030204" pitchFamily="49" charset="0"/>
              </a:rPr>
              <a:t>method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post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“</a:t>
            </a: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smtClean="0">
                <a:solidFill>
                  <a:srgbClr val="267F99"/>
                </a:solidFill>
                <a:latin typeface="Consolas" panose="020B0609020204030204" pitchFamily="49" charset="0"/>
              </a:rPr>
              <a:t>asp-route-id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item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"&gt;</a:t>
            </a:r>
          </a:p>
          <a:p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submit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Удалить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form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&lt;/td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50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35429" y="0"/>
            <a:ext cx="11708921" cy="2245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таблице кроме вывода имени и возраста каждого пользователя также предусмотрена ссылка на редактирование данных, а также форма с кнопкой на удаление данных. Теперь создадим для каждого действия методы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051" y="2245679"/>
            <a:ext cx="8067675" cy="429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86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35429" y="0"/>
            <a:ext cx="11708921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Удаление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создания инфраструктуры удаления добавим в контроллер следующий метод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HttpPost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IActionResult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Delete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FirstOrDefaultAsync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													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Remove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SaveChangesAsync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RedirectToAction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"Index"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NotFound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52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78052" y="705177"/>
            <a:ext cx="11708921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Метод принимает параметр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id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с помощью которого получаем удаляемый объект из БД и, если он существует, удаляем его с помощью метода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db.Users.Remove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(). Данный метод генерирует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sql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-выражение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DELETE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которое выполняется вызовом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db.SaveChangesAsync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().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Стоит отметить, что данный метод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Delete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обрабатывает только запросы типа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POST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Почему? Дело в том, что использование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get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-методов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не безопасно. Например, нам могут прислать письмо с картинкой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E50000"/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http://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адрес_нашего_сайта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Home/Delete/1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60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35429" y="0"/>
            <a:ext cx="11708921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E50000"/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http://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адрес_нашего_сайта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Home/Delete/1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И </a:t>
            </a:r>
            <a:r>
              <a:rPr lang="ru-RU" sz="2400" dirty="0">
                <a:latin typeface="Bookman Old Style" panose="02050604050505020204" pitchFamily="18" charset="0"/>
              </a:rPr>
              <a:t>при открытии письма на сервер будет отправлен </a:t>
            </a:r>
            <a:r>
              <a:rPr lang="ru-RU" sz="2400" b="1" dirty="0" err="1">
                <a:latin typeface="Bookman Old Style" panose="02050604050505020204" pitchFamily="18" charset="0"/>
              </a:rPr>
              <a:t>get</a:t>
            </a:r>
            <a:r>
              <a:rPr lang="ru-RU" sz="2400" b="1" dirty="0">
                <a:latin typeface="Bookman Old Style" panose="02050604050505020204" pitchFamily="18" charset="0"/>
              </a:rPr>
              <a:t>-запрос</a:t>
            </a:r>
            <a:r>
              <a:rPr lang="ru-RU" sz="2400" dirty="0">
                <a:latin typeface="Bookman Old Style" panose="02050604050505020204" pitchFamily="18" charset="0"/>
              </a:rPr>
              <a:t>. И если бы 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Delete</a:t>
            </a:r>
            <a:r>
              <a:rPr lang="ru-RU" sz="2400" dirty="0">
                <a:latin typeface="Bookman Old Style" panose="02050604050505020204" pitchFamily="18" charset="0"/>
              </a:rPr>
              <a:t> обрабатывал бы </a:t>
            </a:r>
            <a:r>
              <a:rPr lang="ru-RU" sz="2400" b="1" dirty="0" err="1">
                <a:latin typeface="Bookman Old Style" panose="02050604050505020204" pitchFamily="18" charset="0"/>
              </a:rPr>
              <a:t>get</a:t>
            </a:r>
            <a:r>
              <a:rPr lang="ru-RU" sz="2400" b="1" dirty="0">
                <a:latin typeface="Bookman Old Style" panose="02050604050505020204" pitchFamily="18" charset="0"/>
              </a:rPr>
              <a:t>-запросы</a:t>
            </a:r>
            <a:r>
              <a:rPr lang="ru-RU" sz="2400" dirty="0">
                <a:latin typeface="Bookman Old Style" panose="02050604050505020204" pitchFamily="18" charset="0"/>
              </a:rPr>
              <a:t>, то объект с </a:t>
            </a:r>
            <a:r>
              <a:rPr lang="ru-RU" sz="2400" dirty="0" err="1">
                <a:latin typeface="Bookman Old Style" panose="02050604050505020204" pitchFamily="18" charset="0"/>
              </a:rPr>
              <a:t>id</a:t>
            </a:r>
            <a:r>
              <a:rPr lang="ru-RU" sz="2400" dirty="0">
                <a:latin typeface="Bookman Old Style" panose="02050604050505020204" pitchFamily="18" charset="0"/>
              </a:rPr>
              <a:t>=1 был бы удален из базы данных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Именно поэтому данный метод обрабатывает запросы </a:t>
            </a:r>
            <a:r>
              <a:rPr lang="ru-RU" sz="2400" b="1" dirty="0">
                <a:latin typeface="Bookman Old Style" panose="02050604050505020204" pitchFamily="18" charset="0"/>
              </a:rPr>
              <a:t>POST</a:t>
            </a:r>
            <a:r>
              <a:rPr lang="ru-RU" sz="2400" dirty="0">
                <a:latin typeface="Bookman Old Style" panose="02050604050505020204" pitchFamily="18" charset="0"/>
              </a:rPr>
              <a:t>, а для обращения к этому методу в представлении определена не просто ссылка, а форма с кнопкой, по нажатию на которую выполняется </a:t>
            </a:r>
            <a:r>
              <a:rPr lang="ru-RU" sz="2400" b="1" dirty="0" err="1">
                <a:latin typeface="Bookman Old Style" panose="02050604050505020204" pitchFamily="18" charset="0"/>
              </a:rPr>
              <a:t>post</a:t>
            </a:r>
            <a:r>
              <a:rPr lang="ru-RU" sz="2400" b="1" dirty="0">
                <a:latin typeface="Bookman Old Style" panose="02050604050505020204" pitchFamily="18" charset="0"/>
              </a:rPr>
              <a:t>-запрос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  <a:endParaRPr lang="ru-RU" sz="2400" b="0" i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15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35429" y="0"/>
            <a:ext cx="11708921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И еще надо отметить, что в </a:t>
            </a:r>
            <a:r>
              <a:rPr lang="ru-RU" sz="2400" dirty="0" err="1">
                <a:latin typeface="Bookman Old Style" panose="02050604050505020204" pitchFamily="18" charset="0"/>
              </a:rPr>
              <a:t>post</a:t>
            </a:r>
            <a:r>
              <a:rPr lang="ru-RU" sz="2400" dirty="0">
                <a:latin typeface="Bookman Old Style" panose="02050604050505020204" pitchFamily="18" charset="0"/>
              </a:rPr>
              <a:t>-методе </a:t>
            </a:r>
            <a:r>
              <a:rPr lang="ru-RU" sz="2400" b="1" dirty="0" err="1">
                <a:latin typeface="Bookman Old Style" panose="02050604050505020204" pitchFamily="18" charset="0"/>
              </a:rPr>
              <a:t>Delete</a:t>
            </a:r>
            <a:r>
              <a:rPr lang="ru-RU" sz="2400" dirty="0">
                <a:latin typeface="Bookman Old Style" panose="02050604050505020204" pitchFamily="18" charset="0"/>
              </a:rPr>
              <a:t> мы можем произвести небольшую оптимизацию. Иногда бывает важно узнать перед удалением, а есть ли такой объект в БД. Однако в данном случае мы получаем два запроса к </a:t>
            </a:r>
            <a:r>
              <a:rPr lang="ru-RU" sz="2400" dirty="0" err="1">
                <a:latin typeface="Bookman Old Style" panose="02050604050505020204" pitchFamily="18" charset="0"/>
              </a:rPr>
              <a:t>бд</a:t>
            </a:r>
            <a:r>
              <a:rPr lang="ru-RU" sz="2400" dirty="0">
                <a:latin typeface="Bookman Old Style" panose="02050604050505020204" pitchFamily="18" charset="0"/>
              </a:rPr>
              <a:t> - один на получение объекта и второй на его удаление. И мы можем оптимизировать метод следующим образом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ru-RU" sz="2400" b="0" i="0" dirty="0">
              <a:effectLst/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HttpPost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IActionResult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Delete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){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Entry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State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EntityState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Deleted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SaveChangesAsync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RedirectToAction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"Index"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NotFound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65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35429" y="0"/>
            <a:ext cx="1170892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HttpPost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IActionResult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Delete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Entry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State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EntityState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Deleted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SaveChangesAsync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RedirectToAction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"Index"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NotFound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</a:t>
            </a:r>
            <a:r>
              <a:rPr lang="ru-RU" sz="2400" dirty="0">
                <a:latin typeface="Bookman Old Style" panose="02050604050505020204" pitchFamily="18" charset="0"/>
              </a:rPr>
              <a:t>данном случае нам важен только </a:t>
            </a:r>
            <a:r>
              <a:rPr lang="ru-RU" sz="2400" dirty="0" err="1">
                <a:latin typeface="Bookman Old Style" panose="02050604050505020204" pitchFamily="18" charset="0"/>
              </a:rPr>
              <a:t>id</a:t>
            </a:r>
            <a:r>
              <a:rPr lang="ru-RU" sz="2400" dirty="0">
                <a:latin typeface="Bookman Old Style" panose="02050604050505020204" pitchFamily="18" charset="0"/>
              </a:rPr>
              <a:t> объекта. Поэтому создаем новый объект </a:t>
            </a:r>
            <a:r>
              <a:rPr lang="ru-RU" sz="2400" dirty="0" err="1">
                <a:latin typeface="Bookman Old Style" panose="02050604050505020204" pitchFamily="18" charset="0"/>
              </a:rPr>
              <a:t>user</a:t>
            </a:r>
            <a:r>
              <a:rPr lang="ru-RU" sz="2400" dirty="0">
                <a:latin typeface="Bookman Old Style" panose="02050604050505020204" pitchFamily="18" charset="0"/>
              </a:rPr>
              <a:t> и устанавливаем у него состояние </a:t>
            </a:r>
            <a:r>
              <a:rPr lang="ru-RU" sz="2400" dirty="0" err="1">
                <a:latin typeface="Bookman Old Style" panose="02050604050505020204" pitchFamily="18" charset="0"/>
              </a:rPr>
              <a:t>Deleted</a:t>
            </a:r>
            <a:r>
              <a:rPr lang="ru-RU" sz="2400" dirty="0">
                <a:latin typeface="Bookman Old Style" panose="02050604050505020204" pitchFamily="18" charset="0"/>
              </a:rPr>
              <a:t>: </a:t>
            </a:r>
            <a:r>
              <a:rPr lang="ru-RU" sz="2400" dirty="0" err="1">
                <a:latin typeface="Bookman Old Style" panose="02050604050505020204" pitchFamily="18" charset="0"/>
              </a:rPr>
              <a:t>db.Entry</a:t>
            </a:r>
            <a:r>
              <a:rPr lang="ru-RU" sz="2400" dirty="0">
                <a:latin typeface="Bookman Old Style" panose="02050604050505020204" pitchFamily="18" charset="0"/>
              </a:rPr>
              <a:t>(</a:t>
            </a:r>
            <a:r>
              <a:rPr lang="ru-RU" sz="2400" dirty="0" err="1">
                <a:latin typeface="Bookman Old Style" panose="02050604050505020204" pitchFamily="18" charset="0"/>
              </a:rPr>
              <a:t>user</a:t>
            </a:r>
            <a:r>
              <a:rPr lang="ru-RU" sz="2400" dirty="0">
                <a:latin typeface="Bookman Old Style" panose="02050604050505020204" pitchFamily="18" charset="0"/>
              </a:rPr>
              <a:t>).</a:t>
            </a:r>
            <a:r>
              <a:rPr lang="ru-RU" sz="2400" dirty="0" err="1">
                <a:latin typeface="Bookman Old Style" panose="02050604050505020204" pitchFamily="18" charset="0"/>
              </a:rPr>
              <a:t>State</a:t>
            </a:r>
            <a:r>
              <a:rPr lang="ru-RU" sz="2400" dirty="0">
                <a:latin typeface="Bookman Old Style" panose="02050604050505020204" pitchFamily="18" charset="0"/>
              </a:rPr>
              <a:t> = </a:t>
            </a:r>
            <a:r>
              <a:rPr lang="ru-RU" sz="2400" dirty="0" err="1">
                <a:latin typeface="Bookman Old Style" panose="02050604050505020204" pitchFamily="18" charset="0"/>
              </a:rPr>
              <a:t>EntityState.Deleted</a:t>
            </a:r>
            <a:r>
              <a:rPr lang="ru-RU" sz="2400" dirty="0">
                <a:latin typeface="Bookman Old Style" panose="02050604050505020204" pitchFamily="18" charset="0"/>
              </a:rPr>
              <a:t>;. Это выражение опять же сгенерирует </a:t>
            </a:r>
            <a:r>
              <a:rPr lang="ru-RU" sz="2400" dirty="0" err="1">
                <a:latin typeface="Bookman Old Style" panose="02050604050505020204" pitchFamily="18" charset="0"/>
              </a:rPr>
              <a:t>sql</a:t>
            </a:r>
            <a:r>
              <a:rPr lang="ru-RU" sz="2400" dirty="0">
                <a:latin typeface="Bookman Old Style" panose="02050604050505020204" pitchFamily="18" charset="0"/>
              </a:rPr>
              <a:t>-выражение DELETE.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74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35429" y="0"/>
            <a:ext cx="11708921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3B3B3B"/>
                </a:solidFill>
                <a:latin typeface="Bookman Old Style" panose="02050604050505020204" pitchFamily="18" charset="0"/>
              </a:rPr>
              <a:t>Редактирование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Для редактирования объекта добавим в контроллер следующую пару </a:t>
            </a:r>
            <a:r>
              <a:rPr lang="ru-RU" sz="2400" dirty="0" smtClean="0">
                <a:latin typeface="Bookman Old Style" panose="02050604050505020204" pitchFamily="18" charset="0"/>
              </a:rPr>
              <a:t>методов: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latin typeface="-apple-system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IActionResult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Edit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endParaRPr lang="ru-RU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					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FirstOrDefaultAsync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ru-RU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ru-RU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		</a:t>
            </a:r>
            <a:r>
              <a:rPr lang="en-US" sz="2400" dirty="0" smtClean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View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NotFound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79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35429" y="0"/>
            <a:ext cx="11708921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3B3B3B"/>
                </a:solidFill>
                <a:latin typeface="Bookman Old Style" panose="02050604050505020204" pitchFamily="18" charset="0"/>
              </a:rPr>
              <a:t>Редактирование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HttpPost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IActionResult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Edit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Update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SaveChangesAsync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RedirectToAction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"Index"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sz="2400" b="0" dirty="0">
              <a:solidFill>
                <a:srgbClr val="3B3B3B"/>
              </a:solidFill>
              <a:effectLst/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GET-версия</a:t>
            </a:r>
            <a:r>
              <a:rPr lang="ru-RU" sz="2400" dirty="0">
                <a:latin typeface="Bookman Old Style" panose="02050604050505020204" pitchFamily="18" charset="0"/>
              </a:rPr>
              <a:t> метода </a:t>
            </a:r>
            <a:r>
              <a:rPr lang="ru-RU" sz="2400" b="1" dirty="0" err="1">
                <a:latin typeface="Bookman Old Style" panose="02050604050505020204" pitchFamily="18" charset="0"/>
              </a:rPr>
              <a:t>Edit</a:t>
            </a:r>
            <a:r>
              <a:rPr lang="ru-RU" sz="2400" dirty="0">
                <a:latin typeface="Bookman Old Style" panose="02050604050505020204" pitchFamily="18" charset="0"/>
              </a:rPr>
              <a:t> возвращает форму с данными объекта, которые пользователь может отредактировать. А </a:t>
            </a:r>
            <a:r>
              <a:rPr lang="ru-RU" sz="2400" b="1" dirty="0" err="1">
                <a:latin typeface="Bookman Old Style" panose="02050604050505020204" pitchFamily="18" charset="0"/>
              </a:rPr>
              <a:t>post</a:t>
            </a:r>
            <a:r>
              <a:rPr lang="ru-RU" sz="2400" b="1" dirty="0">
                <a:latin typeface="Bookman Old Style" panose="02050604050505020204" pitchFamily="18" charset="0"/>
              </a:rPr>
              <a:t>-версия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Edit</a:t>
            </a:r>
            <a:r>
              <a:rPr lang="ru-RU" sz="2400" dirty="0">
                <a:latin typeface="Bookman Old Style" panose="02050604050505020204" pitchFamily="18" charset="0"/>
              </a:rPr>
              <a:t> получает отредактированные данные в виде объекта </a:t>
            </a:r>
            <a:r>
              <a:rPr lang="ru-RU" sz="2400" b="1" dirty="0" err="1">
                <a:latin typeface="Bookman Old Style" panose="02050604050505020204" pitchFamily="18" charset="0"/>
              </a:rPr>
              <a:t>user</a:t>
            </a:r>
            <a:r>
              <a:rPr lang="ru-RU" sz="2400" dirty="0">
                <a:latin typeface="Bookman Old Style" panose="02050604050505020204" pitchFamily="18" charset="0"/>
              </a:rPr>
              <a:t> и с помощью метода </a:t>
            </a:r>
            <a:r>
              <a:rPr lang="ru-RU" sz="2400" b="1" dirty="0" err="1">
                <a:latin typeface="Bookman Old Style" panose="02050604050505020204" pitchFamily="18" charset="0"/>
              </a:rPr>
              <a:t>db.Users.Update</a:t>
            </a:r>
            <a:r>
              <a:rPr lang="ru-RU" sz="2400" b="1" dirty="0">
                <a:latin typeface="Bookman Old Style" panose="02050604050505020204" pitchFamily="18" charset="0"/>
              </a:rPr>
              <a:t>(</a:t>
            </a:r>
            <a:r>
              <a:rPr lang="ru-RU" sz="2400" b="1" dirty="0" err="1">
                <a:latin typeface="Bookman Old Style" panose="02050604050505020204" pitchFamily="18" charset="0"/>
              </a:rPr>
              <a:t>user</a:t>
            </a:r>
            <a:r>
              <a:rPr lang="ru-RU" sz="2400" dirty="0">
                <a:latin typeface="Bookman Old Style" panose="02050604050505020204" pitchFamily="18" charset="0"/>
              </a:rPr>
              <a:t>) для этих данных будет генерироваться </a:t>
            </a:r>
            <a:r>
              <a:rPr lang="ru-RU" sz="2400" b="1" dirty="0" err="1">
                <a:latin typeface="Bookman Old Style" panose="02050604050505020204" pitchFamily="18" charset="0"/>
              </a:rPr>
              <a:t>sql</a:t>
            </a:r>
            <a:r>
              <a:rPr lang="ru-RU" sz="2400" b="1" dirty="0">
                <a:latin typeface="Bookman Old Style" panose="02050604050505020204" pitchFamily="18" charset="0"/>
              </a:rPr>
              <a:t>-выражение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UPDATE</a:t>
            </a:r>
            <a:r>
              <a:rPr lang="ru-RU" sz="2400" dirty="0">
                <a:latin typeface="Bookman Old Style" panose="02050604050505020204" pitchFamily="18" charset="0"/>
              </a:rPr>
              <a:t>, которое будет выполнено вызовом </a:t>
            </a:r>
            <a:r>
              <a:rPr lang="ru-RU" sz="2400" b="1" dirty="0" err="1">
                <a:latin typeface="Bookman Old Style" panose="02050604050505020204" pitchFamily="18" charset="0"/>
              </a:rPr>
              <a:t>db.SaveChangesAsync</a:t>
            </a:r>
            <a:r>
              <a:rPr lang="ru-RU" sz="2400" dirty="0">
                <a:latin typeface="Bookman Old Style" panose="02050604050505020204" pitchFamily="18" charset="0"/>
              </a:rPr>
              <a:t>()</a:t>
            </a:r>
            <a:endParaRPr lang="en-US" sz="2400" b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18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35429" y="0"/>
            <a:ext cx="11708921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 также добавим для этих методов в папку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Views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/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представление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Edit.cshtml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b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@model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MvcApp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Models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Редактирование пользователя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h2&gt;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smtClean="0">
                <a:solidFill>
                  <a:srgbClr val="267F99"/>
                </a:solidFill>
                <a:latin typeface="Consolas" panose="020B0609020204030204" pitchFamily="49" charset="0"/>
              </a:rPr>
              <a:t>form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267F99"/>
                </a:solidFill>
                <a:latin typeface="Consolas" panose="020B0609020204030204" pitchFamily="49" charset="0"/>
              </a:rPr>
              <a:t>asp-action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edit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267F99"/>
                </a:solidFill>
                <a:latin typeface="Consolas" panose="020B0609020204030204" pitchFamily="49" charset="0"/>
              </a:rPr>
              <a:t>asp-controller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home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267F99"/>
                </a:solidFill>
                <a:latin typeface="Consolas" panose="020B0609020204030204" pitchFamily="49" charset="0"/>
              </a:rPr>
              <a:t>asp-route-id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Model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sz="2400" dirty="0" smtClean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@</a:t>
            </a:r>
            <a:r>
              <a:rPr lang="ru-RU" sz="2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//След. слайд</a:t>
            </a:r>
          </a:p>
          <a:p>
            <a:endParaRPr lang="ru-RU" sz="2400" dirty="0" smtClean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form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4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1158" y="284205"/>
            <a:ext cx="1162385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_</a:t>
            </a:r>
            <a:r>
              <a:rPr lang="en-US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ViewImports.cshtml</a:t>
            </a:r>
            <a:r>
              <a:rPr lang="en-US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и @</a:t>
            </a:r>
            <a:r>
              <a:rPr lang="en-US" sz="2400" b="1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addTagHelper</a:t>
            </a:r>
            <a:endParaRPr lang="ru-RU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Выше в представление были подключены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tag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-хелперы. Но что, если нам надо подключить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tag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-хелперы в кучу представлений? Вместо того, чтобы прописывать директиву 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@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addTagHelper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в каждом отдельном представлении, мы можем подключить все хелперы разом. Для этого применяется файл 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_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ViewImports.cshtml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02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97329" y="0"/>
            <a:ext cx="1170892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label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Имя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label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label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Возраст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label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submit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Сохранить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ru-RU" sz="2400" dirty="0" smtClean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Установка атрибута </a:t>
            </a:r>
            <a:r>
              <a:rPr lang="ru-RU" sz="2400" dirty="0" err="1">
                <a:latin typeface="Bookman Old Style" panose="02050604050505020204" pitchFamily="18" charset="0"/>
              </a:rPr>
              <a:t>asp-route-id</a:t>
            </a:r>
            <a:r>
              <a:rPr lang="ru-RU" sz="2400" dirty="0">
                <a:latin typeface="Bookman Old Style" panose="02050604050505020204" pitchFamily="18" charset="0"/>
              </a:rPr>
              <a:t>="@</a:t>
            </a:r>
            <a:r>
              <a:rPr lang="ru-RU" sz="2400" dirty="0" err="1">
                <a:latin typeface="Bookman Old Style" panose="02050604050505020204" pitchFamily="18" charset="0"/>
              </a:rPr>
              <a:t>Model.Id</a:t>
            </a:r>
            <a:r>
              <a:rPr lang="ru-RU" sz="2400" dirty="0" smtClean="0">
                <a:latin typeface="Bookman Old Style" panose="02050604050505020204" pitchFamily="18" charset="0"/>
              </a:rPr>
              <a:t>" </a:t>
            </a:r>
            <a:r>
              <a:rPr lang="ru-RU" sz="2400" dirty="0">
                <a:latin typeface="Bookman Old Style" panose="02050604050505020204" pitchFamily="18" charset="0"/>
              </a:rPr>
              <a:t>позволяет при отправке данных вместе с ними также отправить и значение </a:t>
            </a:r>
            <a:r>
              <a:rPr lang="ru-RU" sz="2400" dirty="0" err="1">
                <a:latin typeface="Bookman Old Style" panose="02050604050505020204" pitchFamily="18" charset="0"/>
              </a:rPr>
              <a:t>Model.Id</a:t>
            </a:r>
            <a:r>
              <a:rPr lang="ru-RU" sz="2400" dirty="0">
                <a:latin typeface="Bookman Old Style" panose="02050604050505020204" pitchFamily="18" charset="0"/>
              </a:rPr>
              <a:t>. Без этого значения </a:t>
            </a:r>
            <a:r>
              <a:rPr lang="ru-RU" sz="2400" dirty="0" err="1">
                <a:latin typeface="Bookman Old Style" panose="02050604050505020204" pitchFamily="18" charset="0"/>
              </a:rPr>
              <a:t>Entity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Framework</a:t>
            </a:r>
            <a:r>
              <a:rPr lang="ru-RU" sz="2400" dirty="0">
                <a:latin typeface="Bookman Old Style" panose="02050604050505020204" pitchFamily="18" charset="0"/>
              </a:rPr>
              <a:t> не сможет обновить соответствующую модель в базе данных.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95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1158" y="284205"/>
            <a:ext cx="735296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Итак, добавим в проект в папку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новый файл 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_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ViewImports.cshtml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файле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_</a:t>
            </a:r>
            <a:r>
              <a:rPr lang="en-US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ViewImports.cshtml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определим подключение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tag-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хелперов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@</a:t>
            </a:r>
            <a:r>
              <a:rPr lang="en-US" sz="2400" dirty="0" err="1">
                <a:latin typeface="Consolas" panose="020B0609020204030204" pitchFamily="49" charset="0"/>
              </a:rPr>
              <a:t>addTagHelper</a:t>
            </a:r>
            <a:r>
              <a:rPr lang="en-US" sz="2400" dirty="0">
                <a:latin typeface="Consolas" panose="020B0609020204030204" pitchFamily="49" charset="0"/>
              </a:rPr>
              <a:t> *, </a:t>
            </a:r>
            <a:r>
              <a:rPr lang="en-US" sz="2400" dirty="0" err="1" smtClean="0">
                <a:latin typeface="Consolas" panose="020B0609020204030204" pitchFamily="49" charset="0"/>
              </a:rPr>
              <a:t>Microsoft.AspNetCore.Mvc.TagHelpers</a:t>
            </a:r>
            <a:endParaRPr lang="ru-RU" sz="2400" dirty="0">
              <a:latin typeface="Consolas" panose="020B0609020204030204" pitchFamily="49" charset="0"/>
            </a:endParaRPr>
          </a:p>
          <a:p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После этого из представления </a:t>
            </a:r>
            <a:r>
              <a:rPr lang="ru-RU" sz="2400" dirty="0" err="1">
                <a:latin typeface="Bookman Old Style" panose="02050604050505020204" pitchFamily="18" charset="0"/>
              </a:rPr>
              <a:t>Index.cshtml</a:t>
            </a:r>
            <a:r>
              <a:rPr lang="ru-RU" sz="2400" dirty="0">
                <a:latin typeface="Bookman Old Style" panose="02050604050505020204" pitchFamily="18" charset="0"/>
              </a:rPr>
              <a:t> можно удалить подключение </a:t>
            </a:r>
            <a:r>
              <a:rPr lang="ru-RU" sz="2400" dirty="0" err="1">
                <a:latin typeface="Bookman Old Style" panose="02050604050505020204" pitchFamily="18" charset="0"/>
              </a:rPr>
              <a:t>tag</a:t>
            </a:r>
            <a:r>
              <a:rPr lang="ru-RU" sz="2400" dirty="0">
                <a:latin typeface="Bookman Old Style" panose="02050604050505020204" pitchFamily="18" charset="0"/>
              </a:rPr>
              <a:t>-хелперов и оставить только создание ссылки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119" y="1054679"/>
            <a:ext cx="4567881" cy="580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08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1158" y="284205"/>
            <a:ext cx="115419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Tag-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хелперы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форм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Рассмотрим применение хелперов на примере следующих моделей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record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Product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Price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CompanyId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record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Company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77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1158" y="98854"/>
            <a:ext cx="11541901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 допустим в контроллере определено действие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Create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для создания нового объекта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Product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HomeController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Controller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IEnumerable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Company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companies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Company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Company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"Apple"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Company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"Samsung"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Company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"Google"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IActionResult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Create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ViewBag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Companies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SelectList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companies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																	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"Id"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"Name"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View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76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16375</TotalTime>
  <Words>1591</Words>
  <Application>Microsoft Office PowerPoint</Application>
  <PresentationFormat>Широкоэкранный</PresentationFormat>
  <Paragraphs>575</Paragraphs>
  <Slides>60</Slides>
  <Notes>60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60</vt:i4>
      </vt:variant>
    </vt:vector>
  </HeadingPairs>
  <TitlesOfParts>
    <vt:vector size="68" baseType="lpstr">
      <vt:lpstr>-apple-system</vt:lpstr>
      <vt:lpstr>Arial</vt:lpstr>
      <vt:lpstr>Bookman Old Style</vt:lpstr>
      <vt:lpstr>Calibri</vt:lpstr>
      <vt:lpstr>Calibri Light</vt:lpstr>
      <vt:lpstr>Consolas</vt:lpstr>
      <vt:lpstr>Times New Roman</vt:lpstr>
      <vt:lpstr>Тема Office</vt:lpstr>
      <vt:lpstr>4 семестр Лекция 5. ASP NET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m10</cp:lastModifiedBy>
  <cp:revision>1001</cp:revision>
  <dcterms:modified xsi:type="dcterms:W3CDTF">2025-01-30T08:57:48Z</dcterms:modified>
</cp:coreProperties>
</file>