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0"/>
  </p:notesMasterIdLst>
  <p:sldIdLst>
    <p:sldId id="273" r:id="rId2"/>
    <p:sldId id="969" r:id="rId3"/>
    <p:sldId id="1068" r:id="rId4"/>
    <p:sldId id="1069" r:id="rId5"/>
    <p:sldId id="1052" r:id="rId6"/>
    <p:sldId id="995" r:id="rId7"/>
    <p:sldId id="1053" r:id="rId8"/>
    <p:sldId id="1054" r:id="rId9"/>
    <p:sldId id="997" r:id="rId10"/>
    <p:sldId id="1071" r:id="rId11"/>
    <p:sldId id="1079" r:id="rId12"/>
    <p:sldId id="1072" r:id="rId13"/>
    <p:sldId id="1073" r:id="rId14"/>
    <p:sldId id="1082" r:id="rId15"/>
    <p:sldId id="1075" r:id="rId16"/>
    <p:sldId id="1084" r:id="rId17"/>
    <p:sldId id="1085" r:id="rId18"/>
    <p:sldId id="1087" r:id="rId19"/>
    <p:sldId id="1088" r:id="rId20"/>
    <p:sldId id="1089" r:id="rId21"/>
    <p:sldId id="1090" r:id="rId22"/>
    <p:sldId id="1091" r:id="rId23"/>
    <p:sldId id="1092" r:id="rId24"/>
    <p:sldId id="1093" r:id="rId25"/>
    <p:sldId id="1094" r:id="rId26"/>
    <p:sldId id="1095" r:id="rId27"/>
    <p:sldId id="999" r:id="rId28"/>
    <p:sldId id="1096" r:id="rId29"/>
    <p:sldId id="1097" r:id="rId30"/>
    <p:sldId id="1062" r:id="rId31"/>
    <p:sldId id="1004" r:id="rId32"/>
    <p:sldId id="1007" r:id="rId33"/>
    <p:sldId id="1063" r:id="rId34"/>
    <p:sldId id="1008" r:id="rId35"/>
    <p:sldId id="1064" r:id="rId36"/>
    <p:sldId id="1009" r:id="rId37"/>
    <p:sldId id="1010" r:id="rId38"/>
    <p:sldId id="1011" r:id="rId39"/>
    <p:sldId id="1012" r:id="rId40"/>
    <p:sldId id="1065" r:id="rId41"/>
    <p:sldId id="1066" r:id="rId42"/>
    <p:sldId id="1013" r:id="rId43"/>
    <p:sldId id="1014" r:id="rId44"/>
    <p:sldId id="1067" r:id="rId45"/>
    <p:sldId id="1015" r:id="rId46"/>
    <p:sldId id="1016" r:id="rId47"/>
    <p:sldId id="1017" r:id="rId48"/>
    <p:sldId id="1098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5343" autoAdjust="0"/>
  </p:normalViewPr>
  <p:slideViewPr>
    <p:cSldViewPr snapToGrid="0">
      <p:cViewPr varScale="1">
        <p:scale>
          <a:sx n="159" d="100"/>
          <a:sy n="159" d="100"/>
        </p:scale>
        <p:origin x="174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71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476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05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73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369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14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1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66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86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1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75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813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539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226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29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65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82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75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841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41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678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163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165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0872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824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067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726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648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1644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951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34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397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7029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161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3544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1434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17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281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830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06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3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184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750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02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05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ithub/gitignore/blob/main/VisualStudio.gitignore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sktop.github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www.youtube.com/watch?v=zZBiln_2Fh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gitbranching.js.org/?locale=ru_RU" TargetMode="External"/><Relationship Id="rId5" Type="http://schemas.openxmlformats.org/officeDocument/2006/relationships/hyperlink" Target="https://githowto.com/ru/setup" TargetMode="External"/><Relationship Id="rId4" Type="http://schemas.openxmlformats.org/officeDocument/2006/relationships/hyperlink" Target="https://ru.hexlet.io/courses/intro_to_g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3105858"/>
            <a:ext cx="9638568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в 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Конфликт слияния веток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GitHub</a:t>
            </a:r>
            <a:endParaRPr lang="ru-RU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Введем команду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status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43" y="583686"/>
            <a:ext cx="11789316" cy="627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1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On branch master </a:t>
            </a:r>
            <a:r>
              <a:rPr lang="ru-RU" sz="2400" dirty="0" smtClean="0">
                <a:latin typeface="Bookman Old Style" panose="02050604050505020204" pitchFamily="18" charset="0"/>
              </a:rPr>
              <a:t>говорит о том на какой ветке мы находимся (</a:t>
            </a:r>
            <a:r>
              <a:rPr lang="en-US" sz="2400" dirty="0" smtClean="0">
                <a:latin typeface="Bookman Old Style" panose="02050604050505020204" pitchFamily="18" charset="0"/>
              </a:rPr>
              <a:t>master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No commits yet </a:t>
            </a:r>
            <a:r>
              <a:rPr lang="ru-RU" sz="2400" dirty="0" smtClean="0">
                <a:latin typeface="Bookman Old Style" panose="02050604050505020204" pitchFamily="18" charset="0"/>
              </a:rPr>
              <a:t>означает, что мы ещё не фиксировали изменения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Untracked files </a:t>
            </a:r>
            <a:r>
              <a:rPr lang="ru-RU" sz="2400" dirty="0" smtClean="0">
                <a:latin typeface="Bookman Old Style" panose="02050604050505020204" pitchFamily="18" charset="0"/>
              </a:rPr>
              <a:t>содержит список файлов, которые были изменены или добавлены, но эти действия ещё не добавлены в список для фиксации.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случае это файл </a:t>
            </a:r>
            <a:r>
              <a:rPr lang="en-US" sz="2400" b="1" dirty="0" smtClean="0">
                <a:latin typeface="Bookman Old Style" panose="02050604050505020204" pitchFamily="18" charset="0"/>
              </a:rPr>
              <a:t>file 1.txt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Nothing added to commit </a:t>
            </a:r>
            <a:r>
              <a:rPr lang="ru-RU" sz="2400" dirty="0" smtClean="0">
                <a:latin typeface="Bookman Old Style" panose="02050604050505020204" pitchFamily="18" charset="0"/>
              </a:rPr>
              <a:t>говорит о том, что мы ничего не добавили для фиксации изменений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303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</a:t>
            </a:r>
            <a:r>
              <a:rPr lang="ru-RU" sz="2400" dirty="0">
                <a:latin typeface="Bookman Old Style" panose="02050604050505020204" pitchFamily="18" charset="0"/>
              </a:rPr>
              <a:t>изменения командой </a:t>
            </a:r>
            <a:r>
              <a:rPr lang="en-US" sz="2400" b="1" dirty="0" err="1">
                <a:latin typeface="Bookman Old Style" panose="02050604050505020204" pitchFamily="18" charset="0"/>
              </a:rPr>
              <a:t>git</a:t>
            </a:r>
            <a:r>
              <a:rPr lang="en-US" sz="2400" b="1" dirty="0">
                <a:latin typeface="Bookman Old Style" panose="02050604050505020204" pitchFamily="18" charset="0"/>
              </a:rPr>
              <a:t> add</a:t>
            </a:r>
            <a:r>
              <a:rPr lang="ru-RU" sz="2400" b="1" dirty="0">
                <a:latin typeface="Bookman Old Style" panose="02050604050505020204" pitchFamily="18" charset="0"/>
              </a:rPr>
              <a:t> «название файла или папки»</a:t>
            </a:r>
            <a:r>
              <a:rPr lang="ru-RU" sz="2400" dirty="0">
                <a:latin typeface="Bookman Old Style" panose="02050604050505020204" pitchFamily="18" charset="0"/>
              </a:rPr>
              <a:t>, чтобы добавить все изменения необходимо ввести </a:t>
            </a:r>
            <a:r>
              <a:rPr lang="ru-RU" sz="2400" b="1" dirty="0">
                <a:latin typeface="Bookman Old Style" panose="02050604050505020204" pitchFamily="18" charset="0"/>
              </a:rPr>
              <a:t>«</a:t>
            </a:r>
            <a:r>
              <a:rPr lang="en-US" sz="2400" b="1" dirty="0" err="1">
                <a:latin typeface="Bookman Old Style" panose="02050604050505020204" pitchFamily="18" charset="0"/>
              </a:rPr>
              <a:t>git</a:t>
            </a:r>
            <a:r>
              <a:rPr lang="en-US" sz="2400" b="1" dirty="0">
                <a:latin typeface="Bookman Old Style" panose="02050604050505020204" pitchFamily="18" charset="0"/>
              </a:rPr>
              <a:t> add .</a:t>
            </a:r>
            <a:r>
              <a:rPr lang="ru-RU" sz="2400" b="1" dirty="0" smtClean="0">
                <a:latin typeface="Bookman Old Style" panose="02050604050505020204" pitchFamily="18" charset="0"/>
              </a:rPr>
              <a:t>»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</a:t>
            </a:r>
            <a:r>
              <a:rPr lang="ru-RU" sz="2400" dirty="0">
                <a:latin typeface="Bookman Old Style" panose="02050604050505020204" pitchFamily="18" charset="0"/>
              </a:rPr>
              <a:t>ввести </a:t>
            </a:r>
            <a:r>
              <a:rPr lang="en-US" sz="2400" b="1" dirty="0" err="1">
                <a:latin typeface="Bookman Old Style" panose="02050604050505020204" pitchFamily="18" charset="0"/>
              </a:rPr>
              <a:t>git</a:t>
            </a:r>
            <a:r>
              <a:rPr lang="en-US" sz="2400" b="1" dirty="0">
                <a:latin typeface="Bookman Old Style" panose="02050604050505020204" pitchFamily="18" charset="0"/>
              </a:rPr>
              <a:t> status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то можно увидеть какие файлы ожидают фиксации (сейчас они ещё не сохранены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51837" b="26192"/>
          <a:stretch/>
        </p:blipFill>
        <p:spPr>
          <a:xfrm>
            <a:off x="0" y="1272336"/>
            <a:ext cx="12192000" cy="142564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t="16567" b="33441"/>
          <a:stretch/>
        </p:blipFill>
        <p:spPr>
          <a:xfrm>
            <a:off x="0" y="3867150"/>
            <a:ext cx="11241069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Зафиксируем изменения (сохраним) с помощью команды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commit –m </a:t>
            </a:r>
            <a:r>
              <a:rPr lang="ru-RU" sz="2400" b="1" dirty="0" smtClean="0">
                <a:latin typeface="Bookman Old Style" panose="02050604050505020204" pitchFamily="18" charset="0"/>
              </a:rPr>
              <a:t>«Любой текст, описание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комита</a:t>
            </a:r>
            <a:r>
              <a:rPr lang="ru-RU" sz="2400" b="1" dirty="0" smtClean="0">
                <a:latin typeface="Bookman Old Style" panose="02050604050505020204" pitchFamily="18" charset="0"/>
              </a:rPr>
              <a:t>»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Фиксация изменений выполнена успешно, 1 файл изменен.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Можно делать множество изменений, удалять, добавлять, изменять файлы.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34387" b="26128"/>
          <a:stretch/>
        </p:blipFill>
        <p:spPr>
          <a:xfrm>
            <a:off x="0" y="1200328"/>
            <a:ext cx="12192000" cy="256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8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7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не отслеживать изменения некоторых файлов, необходимо создать специальный файл с расширением 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gitignore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файле перечисляются шаблоны (или конкретные названия) файлов, которые не будут отслеживаться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такой файл со следующим содержимым: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не попадет файл с именем </a:t>
            </a:r>
            <a:r>
              <a:rPr lang="en-US" sz="2400" dirty="0" smtClean="0">
                <a:latin typeface="Bookman Old Style" panose="02050604050505020204" pitchFamily="18" charset="0"/>
              </a:rPr>
              <a:t>file 2.txt</a:t>
            </a:r>
            <a:r>
              <a:rPr lang="ru-RU" sz="2400" dirty="0" smtClean="0">
                <a:latin typeface="Bookman Old Style" panose="02050604050505020204" pitchFamily="18" charset="0"/>
              </a:rPr>
              <a:t>, а также файлы с расширением </a:t>
            </a:r>
            <a:r>
              <a:rPr lang="en-US" sz="2400" dirty="0" smtClean="0">
                <a:latin typeface="Bookman Old Style" panose="02050604050505020204" pitchFamily="18" charset="0"/>
              </a:rPr>
              <a:t>.csv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ОБЯЗАТЕЛЬНО</a:t>
            </a:r>
            <a:r>
              <a:rPr lang="ru-RU" sz="2400" dirty="0" smtClean="0">
                <a:latin typeface="Bookman Old Style" panose="02050604050505020204" pitchFamily="18" charset="0"/>
              </a:rPr>
              <a:t> нужно зафиксировать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gitignore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файл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отдельным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комитом</a:t>
            </a:r>
            <a:r>
              <a:rPr lang="ru-RU" sz="2400" dirty="0" smtClean="0">
                <a:latin typeface="Bookman Old Style" panose="02050604050505020204" pitchFamily="18" charset="0"/>
              </a:rPr>
              <a:t> ДО добавления файлов,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которые нужно игнорировать.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Игнорирование файлов, файл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gitignore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2950" y="4019550"/>
            <a:ext cx="3620950" cy="26479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90653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Зафиксируем изменения с помощью команд </a:t>
            </a:r>
            <a:r>
              <a:rPr lang="en-US" sz="2400" dirty="0" smtClean="0">
                <a:latin typeface="Bookman Old Style" panose="02050604050505020204" pitchFamily="18" charset="0"/>
              </a:rPr>
              <a:t>add</a:t>
            </a:r>
            <a:r>
              <a:rPr lang="ru-RU" sz="2400" dirty="0" smtClean="0">
                <a:latin typeface="Bookman Old Style" panose="02050604050505020204" pitchFamily="18" charset="0"/>
              </a:rPr>
              <a:t> и</a:t>
            </a:r>
            <a:r>
              <a:rPr lang="en-US" sz="2400" dirty="0" smtClean="0">
                <a:latin typeface="Bookman Old Style" panose="02050604050505020204" pitchFamily="18" charset="0"/>
              </a:rPr>
              <a:t> commit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эти команды можно совмещать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 помощью одной команды: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commit </a:t>
            </a:r>
            <a:r>
              <a:rPr lang="en-US" sz="2400" b="1" dirty="0" smtClean="0">
                <a:latin typeface="Bookman Old Style" panose="02050604050505020204" pitchFamily="18" charset="0"/>
              </a:rPr>
              <a:t>-am </a:t>
            </a:r>
            <a:r>
              <a:rPr lang="ru-RU" sz="2400" b="1" dirty="0" smtClean="0">
                <a:latin typeface="Bookman Old Style" panose="02050604050505020204" pitchFamily="18" charset="0"/>
              </a:rPr>
              <a:t>«</a:t>
            </a:r>
            <a:r>
              <a:rPr lang="en-US" sz="2400" b="1" dirty="0" smtClean="0">
                <a:latin typeface="Bookman Old Style" panose="02050604050505020204" pitchFamily="18" charset="0"/>
              </a:rPr>
              <a:t>add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gitignore</a:t>
            </a:r>
            <a:r>
              <a:rPr lang="ru-RU" sz="2400" b="1" dirty="0" smtClean="0">
                <a:latin typeface="Bookman Old Style" panose="02050604050505020204" pitchFamily="18" charset="0"/>
              </a:rPr>
              <a:t>»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33867" b="26967"/>
          <a:stretch/>
        </p:blipFill>
        <p:spPr>
          <a:xfrm>
            <a:off x="0" y="813583"/>
            <a:ext cx="12192000" cy="254136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l="10859" t="11064" b="9151"/>
          <a:stretch/>
        </p:blipFill>
        <p:spPr>
          <a:xfrm>
            <a:off x="8724900" y="2607224"/>
            <a:ext cx="3467100" cy="244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попробуем добавить файлы, которые должны </a:t>
            </a:r>
            <a:r>
              <a:rPr lang="ru-RU" sz="2400" dirty="0" smtClean="0">
                <a:latin typeface="Bookman Old Style" panose="02050604050505020204" pitchFamily="18" charset="0"/>
              </a:rPr>
              <a:t>игнорироваться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Видим, что изменения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репозитория</a:t>
            </a:r>
            <a:r>
              <a:rPr lang="ru-RU" sz="2400" dirty="0" smtClean="0">
                <a:latin typeface="Bookman Old Style" panose="02050604050505020204" pitchFamily="18" charset="0"/>
              </a:rPr>
              <a:t> не найдены. </a:t>
            </a:r>
            <a:r>
              <a:rPr lang="en-US" sz="2400" dirty="0" smtClean="0">
                <a:latin typeface="Bookman Old Style" panose="02050604050505020204" pitchFamily="18" charset="0"/>
              </a:rPr>
              <a:t>file 2.txt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file 3.csv </a:t>
            </a:r>
            <a:r>
              <a:rPr lang="ru-RU" sz="2400" dirty="0" smtClean="0">
                <a:latin typeface="Bookman Old Style" panose="02050604050505020204" pitchFamily="18" charset="0"/>
              </a:rPr>
              <a:t>не обнаруживаются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ru-RU" sz="2400" dirty="0" smtClean="0">
                <a:latin typeface="Bookman Old Style" panose="02050604050505020204" pitchFamily="18" charset="0"/>
              </a:rPr>
              <a:t>-ом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83686"/>
            <a:ext cx="3443354" cy="424332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t="39492" r="30928" b="27391"/>
          <a:stretch/>
        </p:blipFill>
        <p:spPr>
          <a:xfrm>
            <a:off x="3443356" y="2607840"/>
            <a:ext cx="8748645" cy="221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7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Ветка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собой независимое направление </a:t>
            </a:r>
            <a:r>
              <a:rPr lang="ru-RU" sz="2400" dirty="0" smtClean="0">
                <a:latin typeface="Bookman Old Style" panose="02050604050505020204" pitchFamily="18" charset="0"/>
              </a:rPr>
              <a:t>разработки.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 </a:t>
            </a:r>
            <a:r>
              <a:rPr lang="ru-RU" sz="2400" dirty="0">
                <a:latin typeface="Bookman Old Style" panose="02050604050505020204" pitchFamily="18" charset="0"/>
              </a:rPr>
              <a:t>мы хотим добавить новый функционал в </a:t>
            </a:r>
            <a:r>
              <a:rPr lang="ru-RU" sz="2400" dirty="0" smtClean="0">
                <a:latin typeface="Bookman Old Style" panose="02050604050505020204" pitchFamily="18" charset="0"/>
              </a:rPr>
              <a:t>наш проект (программу), </a:t>
            </a:r>
            <a:r>
              <a:rPr lang="ru-RU" sz="2400" dirty="0">
                <a:latin typeface="Bookman Old Style" panose="02050604050505020204" pitchFamily="18" charset="0"/>
              </a:rPr>
              <a:t>но не уверены, понравится ли он заказчику, поэтому в случае чего хотим отменить изменения</a:t>
            </a:r>
            <a:r>
              <a:rPr lang="ru-RU" sz="2400" dirty="0" smtClean="0">
                <a:latin typeface="Bookman Old Style" panose="02050604050505020204" pitchFamily="18" charset="0"/>
              </a:rPr>
              <a:t>. Для этого существуют ветки, обычно основная версия программа хранится в ветке </a:t>
            </a:r>
            <a:r>
              <a:rPr lang="en-US" sz="2400" dirty="0" smtClean="0">
                <a:latin typeface="Bookman Old Style" panose="02050604050505020204" pitchFamily="18" charset="0"/>
              </a:rPr>
              <a:t>main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dirty="0" smtClean="0">
                <a:latin typeface="Bookman Old Style" panose="02050604050505020204" pitchFamily="18" charset="0"/>
              </a:rPr>
              <a:t>master, </a:t>
            </a:r>
            <a:r>
              <a:rPr lang="ru-RU" sz="2400" dirty="0" smtClean="0">
                <a:latin typeface="Bookman Old Style" panose="02050604050505020204" pitchFamily="18" charset="0"/>
              </a:rPr>
              <a:t>а разработчики создают отдельные ветки, в которых работают над программой, добавляют функционал, изменяют программу, что-то тестируют.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Ветки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7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создать ветку напишем команду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branch test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перейдем на данную ветку командой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checkout test</a:t>
            </a:r>
          </a:p>
          <a:p>
            <a:pPr algn="just">
              <a:lnSpc>
                <a:spcPct val="150000"/>
              </a:lnSpc>
            </a:pP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Заметим, что теперь в скобках отображается </a:t>
            </a:r>
            <a:r>
              <a:rPr lang="en-US" sz="2400" b="1" dirty="0" smtClean="0">
                <a:latin typeface="Bookman Old Style" panose="02050604050505020204" pitchFamily="18" charset="0"/>
              </a:rPr>
              <a:t>test </a:t>
            </a:r>
            <a:r>
              <a:rPr lang="en-US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latin typeface="Bookman Old Style" panose="02050604050505020204" pitchFamily="18" charset="0"/>
              </a:rPr>
              <a:t>текущая ветка.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45231"/>
          <a:stretch/>
        </p:blipFill>
        <p:spPr>
          <a:xfrm>
            <a:off x="0" y="1137043"/>
            <a:ext cx="1130775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09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Изменим наш файл </a:t>
            </a:r>
            <a:r>
              <a:rPr lang="en-US" sz="2400" dirty="0" smtClean="0">
                <a:latin typeface="Bookman Old Style" panose="02050604050505020204" pitchFamily="18" charset="0"/>
              </a:rPr>
              <a:t>file 1.txt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Фиксируем изменения </a:t>
            </a:r>
            <a:r>
              <a:rPr lang="en-US" sz="2400" b="1" dirty="0" err="1">
                <a:latin typeface="Bookman Old Style" panose="02050604050505020204" pitchFamily="18" charset="0"/>
              </a:rPr>
              <a:t>git</a:t>
            </a:r>
            <a:r>
              <a:rPr lang="en-US" sz="2400" b="1" dirty="0">
                <a:latin typeface="Bookman Old Style" panose="02050604050505020204" pitchFamily="18" charset="0"/>
              </a:rPr>
              <a:t> commit -am </a:t>
            </a:r>
            <a:r>
              <a:rPr lang="ru-RU" sz="2400" b="1" dirty="0" smtClean="0">
                <a:latin typeface="Bookman Old Style" panose="02050604050505020204" pitchFamily="18" charset="0"/>
              </a:rPr>
              <a:t>«</a:t>
            </a:r>
            <a:r>
              <a:rPr lang="en-US" sz="2400" b="1" dirty="0" smtClean="0">
                <a:latin typeface="Bookman Old Style" panose="02050604050505020204" pitchFamily="18" charset="0"/>
              </a:rPr>
              <a:t>edit file2</a:t>
            </a:r>
            <a:r>
              <a:rPr lang="ru-RU" sz="2400" b="1" dirty="0" smtClean="0">
                <a:latin typeface="Bookman Old Style" panose="02050604050505020204" pitchFamily="18" charset="0"/>
              </a:rPr>
              <a:t>»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975"/>
            <a:ext cx="7067550" cy="200837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t="40333" b="4140"/>
          <a:stretch/>
        </p:blipFill>
        <p:spPr>
          <a:xfrm>
            <a:off x="0" y="3536095"/>
            <a:ext cx="11307753" cy="332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0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" y="654355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Git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это бесплатная распределенная система контроля версий с открытым исходным кодом, предназначенная для быстрой и эффективной работы со всеми проектами, от небольших до очень крупных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Применение: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Командная разработка отдельных модулей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Возможность отката к любой из предыдущих версий программы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При этом важно знать, что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хранит только изменения файлов, а не сами версии файлов, что существенно экономит ресурсы ПК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1028" name="Picture 4" descr="upload.wikimedia.org/wikipedia/commons/thumb/e/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7" y="35077"/>
            <a:ext cx="1397712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наши изменения перешли в ветку </a:t>
            </a:r>
            <a:r>
              <a:rPr lang="en-US" sz="2400" dirty="0" smtClean="0">
                <a:latin typeface="Bookman Old Style" panose="02050604050505020204" pitchFamily="18" charset="0"/>
              </a:rPr>
              <a:t>master </a:t>
            </a:r>
            <a:r>
              <a:rPr lang="ru-RU" sz="2400" dirty="0" smtClean="0">
                <a:latin typeface="Bookman Old Style" panose="02050604050505020204" pitchFamily="18" charset="0"/>
              </a:rPr>
              <a:t>необходимо перейти в </a:t>
            </a:r>
            <a:r>
              <a:rPr lang="en-US" sz="2400" dirty="0" smtClean="0">
                <a:latin typeface="Bookman Old Style" panose="02050604050505020204" pitchFamily="18" charset="0"/>
              </a:rPr>
              <a:t>master </a:t>
            </a:r>
            <a:r>
              <a:rPr lang="ru-RU" sz="2400" dirty="0" smtClean="0">
                <a:latin typeface="Bookman Old Style" panose="02050604050505020204" pitchFamily="18" charset="0"/>
              </a:rPr>
              <a:t>и выполнить слияние с веткой </a:t>
            </a:r>
            <a:r>
              <a:rPr lang="en-US" sz="2400" dirty="0" smtClean="0">
                <a:latin typeface="Bookman Old Style" panose="02050604050505020204" pitchFamily="18" charset="0"/>
              </a:rPr>
              <a:t>test: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latin typeface="Bookman Old Style" panose="02050604050505020204" pitchFamily="18" charset="0"/>
              </a:rPr>
              <a:t>git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checkout master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merge test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Теперь ветка </a:t>
            </a:r>
            <a:r>
              <a:rPr lang="en-US" sz="2400" dirty="0" smtClean="0">
                <a:latin typeface="Bookman Old Style" panose="02050604050505020204" pitchFamily="18" charset="0"/>
              </a:rPr>
              <a:t>master </a:t>
            </a:r>
            <a:r>
              <a:rPr lang="ru-RU" sz="2400" dirty="0" smtClean="0">
                <a:latin typeface="Bookman Old Style" panose="02050604050505020204" pitchFamily="18" charset="0"/>
              </a:rPr>
              <a:t>содержит изменения из </a:t>
            </a:r>
            <a:r>
              <a:rPr lang="en-US" sz="2400" dirty="0" smtClean="0">
                <a:latin typeface="Bookman Old Style" panose="02050604050505020204" pitchFamily="18" charset="0"/>
              </a:rPr>
              <a:t>test. </a:t>
            </a:r>
            <a:r>
              <a:rPr lang="ru-RU" sz="2400" dirty="0" smtClean="0">
                <a:latin typeface="Bookman Old Style" panose="02050604050505020204" pitchFamily="18" charset="0"/>
              </a:rPr>
              <a:t>Если бы мы решили, что изменения из </a:t>
            </a:r>
            <a:r>
              <a:rPr lang="en-US" sz="2400" dirty="0" smtClean="0">
                <a:latin typeface="Bookman Old Style" panose="02050604050505020204" pitchFamily="18" charset="0"/>
              </a:rPr>
              <a:t>test </a:t>
            </a:r>
            <a:r>
              <a:rPr lang="ru-RU" sz="2400" dirty="0" smtClean="0">
                <a:latin typeface="Bookman Old Style" panose="02050604050505020204" pitchFamily="18" charset="0"/>
              </a:rPr>
              <a:t>нам не нужны (неудачная версия проекта), то мы бы не делали слияние.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28028" b="26755"/>
          <a:stretch/>
        </p:blipFill>
        <p:spPr>
          <a:xfrm>
            <a:off x="0" y="2308324"/>
            <a:ext cx="11307753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5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Конфликт слияния веток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7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Конфликт слияния веток возникает только тогда, когда был изменен </a:t>
            </a:r>
            <a:r>
              <a:rPr lang="ru-RU" sz="2400" dirty="0">
                <a:latin typeface="Bookman Old Style" panose="02050604050505020204" pitchFamily="18" charset="0"/>
              </a:rPr>
              <a:t>разным способом</a:t>
            </a:r>
            <a:r>
              <a:rPr lang="ru-RU" sz="2400" dirty="0" smtClean="0">
                <a:latin typeface="Bookman Old Style" panose="02050604050505020204" pitchFamily="18" charset="0"/>
              </a:rPr>
              <a:t> один и тот же файл в одной и той же ветке, либо когда производится слияние веток с разными изменениями одного и того же файла.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Смоделируем конфликт слияния: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ветке </a:t>
            </a:r>
            <a:r>
              <a:rPr lang="en-US" sz="2400" dirty="0" smtClean="0">
                <a:latin typeface="Bookman Old Style" panose="02050604050505020204" pitchFamily="18" charset="0"/>
              </a:rPr>
              <a:t>master </a:t>
            </a:r>
            <a:r>
              <a:rPr lang="ru-RU" sz="2400" dirty="0" smtClean="0">
                <a:latin typeface="Bookman Old Style" panose="02050604050505020204" pitchFamily="18" charset="0"/>
              </a:rPr>
              <a:t>изменим </a:t>
            </a:r>
            <a:r>
              <a:rPr lang="en-US" sz="2400" dirty="0" smtClean="0">
                <a:latin typeface="Bookman Old Style" panose="02050604050505020204" pitchFamily="18" charset="0"/>
              </a:rPr>
              <a:t>file 1.txt </a:t>
            </a:r>
            <a:r>
              <a:rPr lang="ru-RU" sz="2400" dirty="0" smtClean="0">
                <a:latin typeface="Bookman Old Style" panose="02050604050505020204" pitchFamily="18" charset="0"/>
              </a:rPr>
              <a:t>и зафиксируем изменения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0677"/>
            <a:ext cx="6496957" cy="245779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t="52111" r="50647" b="13499"/>
          <a:stretch/>
        </p:blipFill>
        <p:spPr>
          <a:xfrm>
            <a:off x="6496957" y="4070677"/>
            <a:ext cx="5695043" cy="20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3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ветке </a:t>
            </a:r>
            <a:r>
              <a:rPr lang="en-US" sz="2400" dirty="0" smtClean="0">
                <a:latin typeface="Bookman Old Style" panose="02050604050505020204" pitchFamily="18" charset="0"/>
              </a:rPr>
              <a:t>test </a:t>
            </a:r>
            <a:r>
              <a:rPr lang="ru-RU" sz="2400" dirty="0" smtClean="0">
                <a:latin typeface="Bookman Old Style" panose="02050604050505020204" pitchFamily="18" charset="0"/>
              </a:rPr>
              <a:t>изменим </a:t>
            </a:r>
            <a:r>
              <a:rPr lang="en-US" sz="2400" dirty="0" smtClean="0">
                <a:latin typeface="Bookman Old Style" panose="02050604050505020204" pitchFamily="18" charset="0"/>
              </a:rPr>
              <a:t>file 1.txt </a:t>
            </a:r>
            <a:r>
              <a:rPr lang="ru-RU" sz="2400" dirty="0" smtClean="0">
                <a:latin typeface="Bookman Old Style" panose="02050604050505020204" pitchFamily="18" charset="0"/>
              </a:rPr>
              <a:t>другим образом и зафиксируем изменения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3686"/>
            <a:ext cx="6706536" cy="259116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-2" t="38326" r="-743" b="25692"/>
          <a:stretch/>
        </p:blipFill>
        <p:spPr>
          <a:xfrm>
            <a:off x="0" y="3174848"/>
            <a:ext cx="113919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37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Теперь перенесем изменения из </a:t>
            </a:r>
            <a:r>
              <a:rPr lang="en-US" sz="2400" dirty="0" smtClean="0">
                <a:latin typeface="Bookman Old Style" panose="02050604050505020204" pitchFamily="18" charset="0"/>
              </a:rPr>
              <a:t>test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</a:rPr>
              <a:t>master. </a:t>
            </a:r>
            <a:r>
              <a:rPr lang="ru-RU" sz="2400" dirty="0" smtClean="0">
                <a:latin typeface="Bookman Old Style" panose="02050604050505020204" pitchFamily="18" charset="0"/>
              </a:rPr>
              <a:t>Для этого переходим в ветку </a:t>
            </a:r>
            <a:r>
              <a:rPr lang="en-US" sz="2400" dirty="0" smtClean="0">
                <a:latin typeface="Bookman Old Style" panose="02050604050505020204" pitchFamily="18" charset="0"/>
              </a:rPr>
              <a:t>master </a:t>
            </a:r>
            <a:r>
              <a:rPr lang="ru-RU" sz="2400" dirty="0" smtClean="0">
                <a:latin typeface="Bookman Old Style" panose="02050604050505020204" pitchFamily="18" charset="0"/>
              </a:rPr>
              <a:t>и делаем слияние: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checkout master       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merge test</a:t>
            </a:r>
          </a:p>
          <a:p>
            <a:pPr algn="just">
              <a:lnSpc>
                <a:spcPct val="150000"/>
              </a:lnSpc>
            </a:pP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Сейчас мы находимся в процессе слияния, нужно вручную выполнить слияние веток. Из текста видно, что конфликтует файл </a:t>
            </a:r>
            <a:r>
              <a:rPr lang="en-US" sz="2400" dirty="0" smtClean="0">
                <a:latin typeface="Bookman Old Style" panose="02050604050505020204" pitchFamily="18" charset="0"/>
              </a:rPr>
              <a:t>file 1.txt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27710" b="9560"/>
          <a:stretch/>
        </p:blipFill>
        <p:spPr>
          <a:xfrm>
            <a:off x="0" y="1200329"/>
            <a:ext cx="11307753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5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Заходим в конфликтующий файл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Видим, что в файле отображаются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изменения из обеих веток,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нам исправить файл так как мы считаем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нужным. Конфликт считается решенным,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в файле нет спец. строк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&lt;&lt;&lt;&lt;&lt;&lt;&lt; HEAD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=======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&gt;&gt;&gt;&gt;&gt;&gt;&gt; </a:t>
            </a:r>
            <a:r>
              <a:rPr lang="ru-RU" sz="2400" dirty="0" err="1" smtClean="0">
                <a:latin typeface="Bookman Old Style" panose="02050604050505020204" pitchFamily="18" charset="0"/>
              </a:rPr>
              <a:t>test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Допустим, что мы хотим оставить и те и другие изменения, просто сотрем эти спец. строки.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2024"/>
          <a:stretch/>
        </p:blipFill>
        <p:spPr>
          <a:xfrm>
            <a:off x="6657187" y="0"/>
            <a:ext cx="5534813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6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После редактирования файла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получили следующее: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сохраняем файл и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завершаем слияние командой </a:t>
            </a:r>
            <a:r>
              <a:rPr lang="en-US" sz="2400" dirty="0" err="1" smtClean="0">
                <a:latin typeface="Bookman Old Style" panose="02050604050505020204" pitchFamily="18" charset="0"/>
              </a:rPr>
              <a:t>add+commit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latin typeface="Bookman Old Style" panose="02050604050505020204" pitchFamily="18" charset="0"/>
              </a:rPr>
              <a:t>git</a:t>
            </a:r>
            <a:r>
              <a:rPr lang="en-US" sz="2400" b="1" dirty="0">
                <a:latin typeface="Bookman Old Style" panose="02050604050505020204" pitchFamily="18" charset="0"/>
              </a:rPr>
              <a:t> commit -am "merged"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516" y="0"/>
            <a:ext cx="7049484" cy="33246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21979" b="51592"/>
          <a:stretch/>
        </p:blipFill>
        <p:spPr>
          <a:xfrm>
            <a:off x="0" y="4524314"/>
            <a:ext cx="12192000" cy="170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Программирование и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0" y="654357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этапы работы с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при написании программ.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Ещё раз отметим, что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это обычная папка, в которой может храниться все что угодно.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Однако при написании программ, например, на </a:t>
            </a:r>
            <a:r>
              <a:rPr lang="en-US" sz="2400" dirty="0" smtClean="0">
                <a:latin typeface="Bookman Old Style" panose="02050604050505020204" pitchFamily="18" charset="0"/>
              </a:rPr>
              <a:t>C#</a:t>
            </a:r>
            <a:r>
              <a:rPr lang="ru-RU" sz="2400" dirty="0" smtClean="0">
                <a:latin typeface="Bookman Old Style" panose="02050604050505020204" pitchFamily="18" charset="0"/>
              </a:rPr>
              <a:t> в папке с проектом создается огромное количество вспомогательных файлов, которые пересоздаются при компиляции и которые не нужно сохранять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Поэтому</a:t>
            </a:r>
            <a:r>
              <a:rPr lang="ru-RU" sz="2400" b="1" dirty="0" smtClean="0">
                <a:latin typeface="Bookman Old Style" panose="02050604050505020204" pitchFamily="18" charset="0"/>
              </a:rPr>
              <a:t> важнейшим этапом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является добавление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gitignore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файла с правильным содержимым. Добавить его нужно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</a:t>
            </a:r>
            <a:r>
              <a:rPr lang="ru-RU" sz="2400" dirty="0" smtClean="0">
                <a:latin typeface="Bookman Old Style" panose="02050604050505020204" pitchFamily="18" charset="0"/>
              </a:rPr>
              <a:t> создания программы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Данный файл для </a:t>
            </a:r>
            <a:r>
              <a:rPr lang="en-US" sz="2400" dirty="0">
                <a:latin typeface="Bookman Old Style" panose="02050604050505020204" pitchFamily="18" charset="0"/>
              </a:rPr>
              <a:t>C# </a:t>
            </a:r>
            <a:r>
              <a:rPr lang="ru-RU" sz="2400" dirty="0">
                <a:latin typeface="Bookman Old Style" panose="02050604050505020204" pitchFamily="18" charset="0"/>
              </a:rPr>
              <a:t>можно скачать по ссылке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github.com/github/gitignore/blob/main/VisualStudio.gitignore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9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Очистим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добавим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gitignore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файл и зафиксируем изменения.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создадим проект, в качестве местоположения проекта выберем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Зеленая полоска слева означает, что этой строки не было и она добавлена.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27818" b="26329"/>
          <a:stretch/>
        </p:blipFill>
        <p:spPr>
          <a:xfrm>
            <a:off x="0" y="583686"/>
            <a:ext cx="11307753" cy="27432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316" y="4524315"/>
            <a:ext cx="9269119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latin typeface="Bookman Old Style" panose="02050604050505020204" pitchFamily="18" charset="0"/>
              </a:rPr>
              <a:t>есть интерфейс для работы с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правой нижней части экрана отображается: номер фиксации, количество изменений, текущая ветка, имя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репозитория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есть вкладка Изменения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</a:rPr>
              <a:t>находится в панели «Вид»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54326"/>
            <a:ext cx="12245814" cy="133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9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Откроем вкладку Изменения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Здесь с помощью графического интерфейса можно сменить ветку и зафиксировать изменения.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рассмотрим другие способы работы с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583686"/>
            <a:ext cx="12192000" cy="38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24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71691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Ядро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 </a:t>
            </a:r>
            <a:r>
              <a:rPr lang="en-US" sz="2400" dirty="0" smtClean="0">
                <a:latin typeface="Bookman Old Style" panose="02050604050505020204" pitchFamily="18" charset="0"/>
              </a:rPr>
              <a:t>-</a:t>
            </a:r>
            <a:r>
              <a:rPr lang="ru-RU" sz="2400" dirty="0">
                <a:latin typeface="Bookman Old Style" panose="02050604050505020204" pitchFamily="18" charset="0"/>
              </a:rPr>
              <a:t> это достаточно большой проект с открытым исходным кодом. Большую часть времени разработки ядра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(1991–2002 гг.) изменения передавались между разработчиками в виде </a:t>
            </a:r>
            <a:r>
              <a:rPr lang="ru-RU" sz="2400" dirty="0" err="1">
                <a:latin typeface="Bookman Old Style" panose="02050604050505020204" pitchFamily="18" charset="0"/>
              </a:rPr>
              <a:t>патчей</a:t>
            </a:r>
            <a:r>
              <a:rPr lang="ru-RU" sz="2400" dirty="0">
                <a:latin typeface="Bookman Old Style" panose="02050604050505020204" pitchFamily="18" charset="0"/>
              </a:rPr>
              <a:t> и архивов. В 2002 году проект ядра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начал использовать </a:t>
            </a:r>
            <a:r>
              <a:rPr lang="ru-RU" sz="2400" dirty="0" err="1">
                <a:latin typeface="Bookman Old Style" panose="02050604050505020204" pitchFamily="18" charset="0"/>
              </a:rPr>
              <a:t>проприетарную</a:t>
            </a:r>
            <a:r>
              <a:rPr lang="ru-RU" sz="2400" dirty="0">
                <a:latin typeface="Bookman Old Style" panose="02050604050505020204" pitchFamily="18" charset="0"/>
              </a:rPr>
              <a:t> децентрализованную систему контроля версий </a:t>
            </a:r>
            <a:r>
              <a:rPr lang="ru-RU" sz="2400" dirty="0" err="1">
                <a:latin typeface="Bookman Old Style" panose="02050604050505020204" pitchFamily="18" charset="0"/>
              </a:rPr>
              <a:t>BitKeeper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2005 году отношения между сообществом разработчиков ядра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и коммерческой компанией, которая разрабатывала </a:t>
            </a:r>
            <a:r>
              <a:rPr lang="ru-RU" sz="2400" dirty="0" err="1">
                <a:latin typeface="Bookman Old Style" panose="02050604050505020204" pitchFamily="18" charset="0"/>
              </a:rPr>
              <a:t>BitKeeper</a:t>
            </a:r>
            <a:r>
              <a:rPr lang="ru-RU" sz="2400" dirty="0">
                <a:latin typeface="Bookman Old Style" panose="02050604050505020204" pitchFamily="18" charset="0"/>
              </a:rPr>
              <a:t>, прекратились, и бесплатное использование утилиты стало невозможным. Это </a:t>
            </a:r>
            <a:r>
              <a:rPr lang="ru-RU" sz="2400" dirty="0" err="1">
                <a:latin typeface="Bookman Old Style" panose="02050604050505020204" pitchFamily="18" charset="0"/>
              </a:rPr>
              <a:t>сподвигло</a:t>
            </a:r>
            <a:r>
              <a:rPr lang="ru-RU" sz="2400" dirty="0">
                <a:latin typeface="Bookman Old Style" panose="02050604050505020204" pitchFamily="18" charset="0"/>
              </a:rPr>
              <a:t> сообщество разработчиков ядра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(а в частности </a:t>
            </a:r>
            <a:r>
              <a:rPr lang="ru-RU" sz="2400" dirty="0" err="1">
                <a:latin typeface="Bookman Old Style" panose="02050604050505020204" pitchFamily="18" charset="0"/>
              </a:rPr>
              <a:t>Линуса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Торвальдса</a:t>
            </a:r>
            <a:r>
              <a:rPr lang="ru-RU" sz="2400" dirty="0">
                <a:latin typeface="Bookman Old Style" panose="02050604050505020204" pitchFamily="18" charset="0"/>
              </a:rPr>
              <a:t> — создателя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) разработать свою собственную утилиту, учитывая уроки, полученные при работе с </a:t>
            </a:r>
            <a:r>
              <a:rPr lang="ru-RU" sz="2400" dirty="0" err="1">
                <a:latin typeface="Bookman Old Style" panose="02050604050505020204" pitchFamily="18" charset="0"/>
              </a:rPr>
              <a:t>BitKeeper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85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существует графический интерфейс, который можно вызвать выбрав пункт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</a:rPr>
              <a:t>при нажатии ПКМ, см. пункты ранее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существует отдельное приложение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GitHub</a:t>
            </a:r>
            <a:r>
              <a:rPr lang="ru-RU" sz="2400" dirty="0" smtClean="0">
                <a:latin typeface="Bookman Old Style" panose="02050604050505020204" pitchFamily="18" charset="0"/>
              </a:rPr>
              <a:t>, которое позволяет сохранять проекты в удаленном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 (облачно), отображать статистику вашей работы, делиться проектами с другими людьми, оно позволяет работать в команде удаленно (каждый загружает свои изменения в удаленный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и загружает в свой локальный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чужие изменения).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t="13246"/>
          <a:stretch/>
        </p:blipFill>
        <p:spPr>
          <a:xfrm>
            <a:off x="5254051" y="1859038"/>
            <a:ext cx="5907434" cy="1305415"/>
          </a:xfrm>
          <a:prstGeom prst="rect">
            <a:avLst/>
          </a:prstGeom>
        </p:spPr>
      </p:pic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GUI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GitHub</a:t>
            </a:r>
            <a:r>
              <a:rPr lang="ru-RU" sz="2400" dirty="0">
                <a:latin typeface="Bookman Old Style" panose="02050604050505020204" pitchFamily="18" charset="0"/>
              </a:rPr>
              <a:t> — крупнейший веб-сервис для хостинга IT-проектов и их совместной разработки. Веб-сервис основан на системе контроля версий </a:t>
            </a:r>
            <a:r>
              <a:rPr lang="ru-RU" sz="2400" dirty="0" err="1">
                <a:latin typeface="Bookman Old Style" panose="02050604050505020204" pitchFamily="18" charset="0"/>
              </a:rPr>
              <a:t>Git</a:t>
            </a:r>
            <a:r>
              <a:rPr lang="ru-RU" sz="2400" dirty="0">
                <a:latin typeface="Bookman Old Style" panose="02050604050505020204" pitchFamily="18" charset="0"/>
              </a:rPr>
              <a:t> и разработан на </a:t>
            </a:r>
            <a:r>
              <a:rPr lang="ru-RU" sz="2400" dirty="0" err="1">
                <a:latin typeface="Bookman Old Style" panose="02050604050505020204" pitchFamily="18" charset="0"/>
              </a:rPr>
              <a:t>Ruby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Rails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Erlang</a:t>
            </a:r>
            <a:r>
              <a:rPr lang="ru-RU" sz="2400" dirty="0">
                <a:latin typeface="Bookman Old Style" panose="02050604050505020204" pitchFamily="18" charset="0"/>
              </a:rPr>
              <a:t> компанией </a:t>
            </a:r>
            <a:r>
              <a:rPr lang="ru-RU" sz="2400" dirty="0" err="1" smtClean="0">
                <a:latin typeface="Bookman Old Style" panose="02050604050505020204" pitchFamily="18" charset="0"/>
              </a:rPr>
              <a:t>GitHub</a:t>
            </a:r>
            <a:r>
              <a:rPr lang="ru-RU" sz="2400" dirty="0" smtClean="0">
                <a:latin typeface="Bookman Old Style" panose="02050604050505020204" pitchFamily="18" charset="0"/>
              </a:rPr>
              <a:t>  </a:t>
            </a:r>
            <a:r>
              <a:rPr lang="ru-RU" sz="2400" dirty="0" err="1">
                <a:latin typeface="Bookman Old Style" panose="02050604050505020204" pitchFamily="18" charset="0"/>
              </a:rPr>
              <a:t>Inc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начала работы необходимо зарегистрироваться на сайте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https://github.com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скачать </a:t>
            </a:r>
            <a:r>
              <a:rPr lang="en-US" sz="2400" b="1" dirty="0" smtClean="0">
                <a:latin typeface="Bookman Old Style" panose="02050604050505020204" pitchFamily="18" charset="0"/>
              </a:rPr>
              <a:t>GitHub Desktop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приложение, </a:t>
            </a:r>
            <a:r>
              <a:rPr lang="ru-RU" sz="2400" dirty="0">
                <a:latin typeface="Bookman Old Style" panose="02050604050505020204" pitchFamily="18" charset="0"/>
              </a:rPr>
              <a:t>которое позволяет взаимодействовать с </a:t>
            </a:r>
            <a:r>
              <a:rPr lang="ru-RU" sz="2400" dirty="0" err="1">
                <a:latin typeface="Bookman Old Style" panose="02050604050505020204" pitchFamily="18" charset="0"/>
              </a:rPr>
              <a:t>GitHub</a:t>
            </a:r>
            <a:r>
              <a:rPr lang="ru-RU" sz="2400" dirty="0">
                <a:latin typeface="Bookman Old Style" panose="02050604050505020204" pitchFamily="18" charset="0"/>
              </a:rPr>
              <a:t> с помощью графического пользовательского </a:t>
            </a:r>
            <a:r>
              <a:rPr lang="ru-RU" sz="2400" dirty="0" smtClean="0">
                <a:latin typeface="Bookman Old Style" panose="02050604050505020204" pitchFamily="18" charset="0"/>
              </a:rPr>
              <a:t>интерфейса.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https://desktop.github.com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/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с помощью </a:t>
            </a:r>
            <a:r>
              <a:rPr lang="en-US" sz="2400" b="1" dirty="0">
                <a:latin typeface="Bookman Old Style" panose="02050604050505020204" pitchFamily="18" charset="0"/>
              </a:rPr>
              <a:t>GitHub Desktop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Запускаем </a:t>
            </a:r>
            <a:r>
              <a:rPr lang="en-US" sz="2400" b="1" dirty="0">
                <a:latin typeface="Bookman Old Style" panose="02050604050505020204" pitchFamily="18" charset="0"/>
              </a:rPr>
              <a:t>GitHub </a:t>
            </a:r>
            <a:r>
              <a:rPr lang="en-US" sz="2400" b="1" dirty="0" smtClean="0">
                <a:latin typeface="Bookman Old Style" panose="02050604050505020204" pitchFamily="18" charset="0"/>
              </a:rPr>
              <a:t>Desktop</a:t>
            </a:r>
            <a:r>
              <a:rPr lang="ru-RU" sz="2400" dirty="0" smtClean="0">
                <a:latin typeface="Bookman Old Style" panose="02050604050505020204" pitchFamily="18" charset="0"/>
              </a:rPr>
              <a:t>, нажимаем </a:t>
            </a:r>
            <a:r>
              <a:rPr lang="en-US" sz="2400" dirty="0" smtClean="0">
                <a:latin typeface="Bookman Old Style" panose="02050604050505020204" pitchFamily="18" charset="0"/>
              </a:rPr>
              <a:t>File -&gt; New repository, </a:t>
            </a:r>
            <a:r>
              <a:rPr lang="ru-RU" sz="2400" dirty="0" smtClean="0">
                <a:latin typeface="Bookman Old Style" panose="02050604050505020204" pitchFamily="18" charset="0"/>
              </a:rPr>
              <a:t>выбираем имя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репозитория</a:t>
            </a:r>
            <a:r>
              <a:rPr lang="ru-RU" sz="2400" dirty="0" smtClean="0">
                <a:latin typeface="Bookman Old Style" panose="02050604050505020204" pitchFamily="18" charset="0"/>
              </a:rPr>
              <a:t> и местоположение.</a:t>
            </a:r>
          </a:p>
        </p:txBody>
      </p:sp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GitHub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34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40396" b="4674"/>
          <a:stretch/>
        </p:blipFill>
        <p:spPr>
          <a:xfrm>
            <a:off x="2481941" y="1970184"/>
            <a:ext cx="7852229" cy="48862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4568" b="73283"/>
          <a:stretch/>
        </p:blipFill>
        <p:spPr>
          <a:xfrm>
            <a:off x="2481942" y="0"/>
            <a:ext cx="7852228" cy="197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03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это проект на языке </a:t>
            </a:r>
            <a:r>
              <a:rPr lang="en-US" sz="2400" dirty="0" smtClean="0">
                <a:latin typeface="Bookman Old Style" panose="02050604050505020204" pitchFamily="18" charset="0"/>
              </a:rPr>
              <a:t>C#, </a:t>
            </a:r>
            <a:r>
              <a:rPr lang="ru-RU" sz="2400" dirty="0" smtClean="0">
                <a:latin typeface="Bookman Old Style" panose="02050604050505020204" pitchFamily="18" charset="0"/>
              </a:rPr>
              <a:t>то не забываем скачать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gitignore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en-US" sz="2400" dirty="0" smtClean="0">
                <a:latin typeface="Bookman Old Style" panose="02050604050505020204" pitchFamily="18" charset="0"/>
              </a:rPr>
              <a:t>C# </a:t>
            </a:r>
            <a:r>
              <a:rPr lang="ru-RU" sz="2400" dirty="0" smtClean="0">
                <a:latin typeface="Bookman Old Style" panose="02050604050505020204" pitchFamily="18" charset="0"/>
              </a:rPr>
              <a:t>и положить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примера добавим текстовый файл в наш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Зайдем в </a:t>
            </a:r>
            <a:r>
              <a:rPr lang="en-US" sz="2400" b="1" dirty="0">
                <a:latin typeface="Bookman Old Style" panose="02050604050505020204" pitchFamily="18" charset="0"/>
              </a:rPr>
              <a:t>GitHub Desktop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087" y="1798011"/>
            <a:ext cx="7532914" cy="505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7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программе зеленым плюсом отмечено, что было добавлено, видим, что добавился «файл.</a:t>
            </a:r>
            <a:r>
              <a:rPr lang="en-US" sz="2400" dirty="0" smtClean="0">
                <a:latin typeface="Bookman Old Style" panose="02050604050505020204" pitchFamily="18" charset="0"/>
              </a:rPr>
              <a:t>txt</a:t>
            </a:r>
            <a:r>
              <a:rPr lang="ru-RU" sz="2400" dirty="0" smtClean="0">
                <a:latin typeface="Bookman Old Style" panose="02050604050505020204" pitchFamily="18" charset="0"/>
              </a:rPr>
              <a:t>»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r="25718" b="74910"/>
          <a:stretch/>
        </p:blipFill>
        <p:spPr>
          <a:xfrm>
            <a:off x="0" y="1138105"/>
            <a:ext cx="12192000" cy="2831128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 flipH="1">
            <a:off x="4310743" y="3672113"/>
            <a:ext cx="1219200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39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63641" r="73330"/>
          <a:stretch/>
        </p:blipFill>
        <p:spPr>
          <a:xfrm>
            <a:off x="3077786" y="1200329"/>
            <a:ext cx="6036428" cy="565767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Зафиксируем изменения с помощью </a:t>
            </a:r>
            <a:r>
              <a:rPr lang="ru-RU" sz="2400" dirty="0" err="1">
                <a:latin typeface="Bookman Old Style" panose="02050604050505020204" pitchFamily="18" charset="0"/>
              </a:rPr>
              <a:t>комита</a:t>
            </a:r>
            <a:r>
              <a:rPr lang="ru-RU" sz="2400" dirty="0">
                <a:latin typeface="Bookman Old Style" panose="02050604050505020204" pitchFamily="18" charset="0"/>
              </a:rPr>
              <a:t>, введем название </a:t>
            </a:r>
            <a:r>
              <a:rPr lang="ru-RU" sz="2400" dirty="0" err="1">
                <a:latin typeface="Bookman Old Style" panose="02050604050505020204" pitchFamily="18" charset="0"/>
              </a:rPr>
              <a:t>комита</a:t>
            </a:r>
            <a:r>
              <a:rPr lang="ru-RU" sz="2400" dirty="0">
                <a:latin typeface="Bookman Old Style" panose="02050604050505020204" pitchFamily="18" charset="0"/>
              </a:rPr>
              <a:t> и нажмем </a:t>
            </a:r>
            <a:r>
              <a:rPr lang="en-US" sz="2400" b="1" dirty="0">
                <a:latin typeface="Bookman Old Style" panose="02050604050505020204" pitchFamily="18" charset="0"/>
              </a:rPr>
              <a:t>Commit to main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8752115" y="5283198"/>
            <a:ext cx="1219200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58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Пока что наш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локальный, чтобы к нашему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репозиторию</a:t>
            </a:r>
            <a:r>
              <a:rPr lang="ru-RU" sz="2400" dirty="0" smtClean="0">
                <a:latin typeface="Bookman Old Style" panose="02050604050505020204" pitchFamily="18" charset="0"/>
              </a:rPr>
              <a:t> был доступ из интернета необходимо опубликовать его. Нажмем </a:t>
            </a:r>
            <a:r>
              <a:rPr lang="en-US" sz="2400" dirty="0" smtClean="0">
                <a:latin typeface="Bookman Old Style" panose="02050604050505020204" pitchFamily="18" charset="0"/>
              </a:rPr>
              <a:t>publish repository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6035" t="4202" b="47422"/>
          <a:stretch/>
        </p:blipFill>
        <p:spPr>
          <a:xfrm>
            <a:off x="0" y="1715262"/>
            <a:ext cx="11437257" cy="5142737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H="1">
            <a:off x="7445828" y="2148113"/>
            <a:ext cx="1219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H="1">
            <a:off x="10218057" y="5805714"/>
            <a:ext cx="121920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15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После опубликования наш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появится у нашего аккаунта </a:t>
            </a:r>
            <a:r>
              <a:rPr lang="en-US" sz="2400" dirty="0" smtClean="0">
                <a:latin typeface="Bookman Old Style" panose="02050604050505020204" pitchFamily="18" charset="0"/>
              </a:rPr>
              <a:t>GitHub </a:t>
            </a:r>
            <a:r>
              <a:rPr lang="ru-RU" sz="2400" dirty="0" smtClean="0">
                <a:latin typeface="Bookman Old Style" panose="02050604050505020204" pitchFamily="18" charset="0"/>
              </a:rPr>
              <a:t>на сайте.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970" y="568842"/>
            <a:ext cx="9861400" cy="628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7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3894"/>
            <a:ext cx="12192000" cy="51054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0" y="3994026"/>
            <a:ext cx="82067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зайти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, то увидим данное окно.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можно добавить справку о программе в виде файла </a:t>
            </a:r>
            <a:r>
              <a:rPr lang="en-US" sz="2400" dirty="0" smtClean="0">
                <a:latin typeface="Bookman Old Style" panose="02050604050505020204" pitchFamily="18" charset="0"/>
              </a:rPr>
              <a:t>README.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50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алгоритм работы может быть следующий: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создания новой ветки необходимо зайти </a:t>
            </a:r>
            <a:r>
              <a:rPr lang="en-US" sz="2400" b="1" dirty="0" smtClean="0">
                <a:latin typeface="Bookman Old Style" panose="02050604050505020204" pitchFamily="18" charset="0"/>
              </a:rPr>
              <a:t>Branch</a:t>
            </a:r>
            <a:r>
              <a:rPr lang="en-US" sz="2400" dirty="0" smtClean="0">
                <a:latin typeface="Bookman Old Style" panose="02050604050505020204" pitchFamily="18" charset="0"/>
              </a:rPr>
              <a:t> -&gt; </a:t>
            </a:r>
            <a:r>
              <a:rPr lang="en-US" sz="2400" b="1" dirty="0" smtClean="0">
                <a:latin typeface="Bookman Old Style" panose="02050604050505020204" pitchFamily="18" charset="0"/>
              </a:rPr>
              <a:t>New branch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после чего у вас добавится новая ветка</a:t>
            </a:r>
            <a:endParaRPr lang="ru-RU" sz="2400" u="sng" dirty="0" smtClean="0">
              <a:latin typeface="Bookman Old Style" panose="020506040505050202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49948" b="87962"/>
          <a:stretch/>
        </p:blipFill>
        <p:spPr>
          <a:xfrm>
            <a:off x="0" y="1921876"/>
            <a:ext cx="12192000" cy="20159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813" y="4319091"/>
            <a:ext cx="10428374" cy="200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Некоторыми </a:t>
            </a:r>
            <a:r>
              <a:rPr lang="ru-RU" sz="2400" dirty="0">
                <a:latin typeface="Bookman Old Style" panose="02050604050505020204" pitchFamily="18" charset="0"/>
              </a:rPr>
              <a:t>целями, которые преследовала новая система, были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Скорость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Простая </a:t>
            </a:r>
            <a:r>
              <a:rPr lang="ru-RU" sz="2400" dirty="0" smtClean="0">
                <a:latin typeface="Bookman Old Style" panose="02050604050505020204" pitchFamily="18" charset="0"/>
              </a:rPr>
              <a:t>архитектура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Хорошая поддержка нелинейной разработки (тысячи параллельных веток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Полная </a:t>
            </a:r>
            <a:r>
              <a:rPr lang="ru-RU" sz="2400" dirty="0" smtClean="0">
                <a:latin typeface="Bookman Old Style" panose="02050604050505020204" pitchFamily="18" charset="0"/>
              </a:rPr>
              <a:t>децентрализация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Возможность эффективного управления большими проектами, такими как ядро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(скорость работы и разумное использование дискового пространства)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73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4159" t="3809" b="5821"/>
          <a:stretch/>
        </p:blipFill>
        <p:spPr>
          <a:xfrm>
            <a:off x="2598056" y="25420"/>
            <a:ext cx="7373257" cy="683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4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015570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>
            <a:off x="3889829" y="3348234"/>
            <a:ext cx="1117600" cy="19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3889829" y="4574691"/>
            <a:ext cx="1117600" cy="190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41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Обратите внимание</a:t>
            </a:r>
            <a:r>
              <a:rPr lang="ru-RU" sz="2400" dirty="0" smtClean="0">
                <a:latin typeface="Bookman Old Style" panose="02050604050505020204" pitchFamily="18" charset="0"/>
              </a:rPr>
              <a:t>, что когда вы меняете ветку, то файлы в вашей папке с проектом также автоматически обновляются!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ветка появилась в удаленном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 её также нужно опубликовать.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забрать изменения с удаленного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репозитория</a:t>
            </a:r>
            <a:r>
              <a:rPr lang="ru-RU" sz="2400" dirty="0" smtClean="0">
                <a:latin typeface="Bookman Old Style" panose="02050604050505020204" pitchFamily="18" charset="0"/>
              </a:rPr>
              <a:t> необходимо нажать </a:t>
            </a:r>
            <a:r>
              <a:rPr lang="en-US" sz="2400" dirty="0" smtClean="0">
                <a:latin typeface="Bookman Old Style" panose="02050604050505020204" pitchFamily="18" charset="0"/>
              </a:rPr>
              <a:t>Fetch (</a:t>
            </a:r>
            <a:r>
              <a:rPr lang="ru-RU" sz="2400" dirty="0" smtClean="0">
                <a:latin typeface="Bookman Old Style" panose="02050604050505020204" pitchFamily="18" charset="0"/>
              </a:rPr>
              <a:t>например, когда кто-то изменил файлы и вы хотите обновить свой проект в соответствии с изменениями удаленного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репозитория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</a:t>
            </a:r>
            <a:r>
              <a:rPr lang="ru-RU" sz="2400" dirty="0" smtClean="0">
                <a:latin typeface="Bookman Old Style" panose="02050604050505020204" pitchFamily="18" charset="0"/>
              </a:rPr>
              <a:t>анную команду </a:t>
            </a:r>
            <a:r>
              <a:rPr lang="ru-RU" sz="2400" dirty="0">
                <a:latin typeface="Bookman Old Style" panose="02050604050505020204" pitchFamily="18" charset="0"/>
              </a:rPr>
              <a:t>желательно  </a:t>
            </a:r>
            <a:r>
              <a:rPr lang="ru-RU" sz="2400" dirty="0" smtClean="0">
                <a:latin typeface="Bookman Old Style" panose="02050604050505020204" pitchFamily="18" charset="0"/>
              </a:rPr>
              <a:t>выполнять перед началом работы с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репозиторием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25726" b="86752"/>
          <a:stretch/>
        </p:blipFill>
        <p:spPr>
          <a:xfrm>
            <a:off x="0" y="4059489"/>
            <a:ext cx="12192000" cy="1354589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7097486" y="4736783"/>
            <a:ext cx="1465942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98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последний пример. Предположим у нас есть 2 ветки: </a:t>
            </a:r>
            <a:r>
              <a:rPr lang="en-US" sz="2400" dirty="0" smtClean="0">
                <a:latin typeface="Bookman Old Style" panose="02050604050505020204" pitchFamily="18" charset="0"/>
              </a:rPr>
              <a:t>main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Ivan, </a:t>
            </a:r>
            <a:r>
              <a:rPr lang="ru-RU" sz="2400" dirty="0" smtClean="0">
                <a:latin typeface="Bookman Old Style" panose="02050604050505020204" pitchFamily="18" charset="0"/>
              </a:rPr>
              <a:t>в обоих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репозиториях</a:t>
            </a:r>
            <a:r>
              <a:rPr lang="ru-RU" sz="2400" dirty="0" smtClean="0">
                <a:latin typeface="Bookman Old Style" panose="02050604050505020204" pitchFamily="18" charset="0"/>
              </a:rPr>
              <a:t> есть файл с данным. Пусть в каждой ветке произошли изменения содержимого данного файла.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7779"/>
            <a:ext cx="12192000" cy="452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6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3895042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 нас есть 2 версии файла и чтобы объединить ветки, мы должны решить как будет выглядеть итоговый файл (получили конфликт слияния или </a:t>
            </a:r>
            <a:r>
              <a:rPr lang="en-US" sz="2400" dirty="0" smtClean="0">
                <a:latin typeface="Bookman Old Style" panose="02050604050505020204" pitchFamily="18" charset="0"/>
              </a:rPr>
              <a:t>merge </a:t>
            </a:r>
            <a:r>
              <a:rPr lang="ru-RU" sz="2400" dirty="0" smtClean="0">
                <a:latin typeface="Bookman Old Style" panose="02050604050505020204" pitchFamily="18" charset="0"/>
              </a:rPr>
              <a:t>конфликт).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Делаем слияние. Переходим на ветку </a:t>
            </a:r>
            <a:r>
              <a:rPr lang="en-US" sz="2400" dirty="0" smtClean="0">
                <a:latin typeface="Bookman Old Style" panose="02050604050505020204" pitchFamily="18" charset="0"/>
              </a:rPr>
              <a:t>main, </a:t>
            </a:r>
            <a:r>
              <a:rPr lang="ru-RU" sz="2400" dirty="0">
                <a:latin typeface="Bookman Old Style" panose="02050604050505020204" pitchFamily="18" charset="0"/>
              </a:rPr>
              <a:t>н</a:t>
            </a:r>
            <a:r>
              <a:rPr lang="ru-RU" sz="2400" dirty="0" smtClean="0">
                <a:latin typeface="Bookman Old Style" panose="02050604050505020204" pitchFamily="18" charset="0"/>
              </a:rPr>
              <a:t>ажимаем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Branch</a:t>
            </a:r>
            <a:r>
              <a:rPr lang="en-US" sz="2400" dirty="0" smtClean="0">
                <a:latin typeface="Bookman Old Style" panose="02050604050505020204" pitchFamily="18" charset="0"/>
              </a:rPr>
              <a:t> -&gt; </a:t>
            </a:r>
            <a:r>
              <a:rPr lang="en-US" sz="2400" b="1" dirty="0" smtClean="0">
                <a:latin typeface="Bookman Old Style" panose="02050604050505020204" pitchFamily="18" charset="0"/>
              </a:rPr>
              <a:t>Merge into current branch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707" y="0"/>
            <a:ext cx="7481293" cy="390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22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27464" t="16779" r="27622" b="53412"/>
          <a:stretch/>
        </p:blipFill>
        <p:spPr>
          <a:xfrm>
            <a:off x="0" y="583045"/>
            <a:ext cx="9191604" cy="419390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12192000" cy="58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Выбираем </a:t>
            </a:r>
            <a:r>
              <a:rPr lang="en-US" sz="2400" dirty="0" smtClean="0">
                <a:latin typeface="Bookman Old Style" panose="02050604050505020204" pitchFamily="18" charset="0"/>
              </a:rPr>
              <a:t>Ivan </a:t>
            </a:r>
            <a:r>
              <a:rPr lang="ru-RU" sz="2400" dirty="0" smtClean="0">
                <a:latin typeface="Bookman Old Style" panose="02050604050505020204" pitchFamily="18" charset="0"/>
              </a:rPr>
              <a:t>и нажимаем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Create merge commit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l="27464" t="68633" r="27622" b="16967"/>
          <a:stretch/>
        </p:blipFill>
        <p:spPr>
          <a:xfrm>
            <a:off x="0" y="4776946"/>
            <a:ext cx="9441204" cy="20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отредактировать наш файл чтобы решить конфликт, открываем файл любой программой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24924" t="31307" r="24924" b="31757"/>
          <a:stretch/>
        </p:blipFill>
        <p:spPr>
          <a:xfrm>
            <a:off x="449943" y="1137684"/>
            <a:ext cx="11292114" cy="5717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отредактировать наш файл чтобы решить конфликт, открываем файл любой программой. Конфликт считается решенным, если нет специальных символов </a:t>
            </a:r>
            <a:r>
              <a:rPr lang="en-US" sz="2400" dirty="0" smtClean="0">
                <a:latin typeface="Bookman Old Style" panose="02050604050505020204" pitchFamily="18" charset="0"/>
              </a:rPr>
              <a:t>&lt;&lt;&lt;&lt;HEAD, ===, &gt;&gt;&gt;.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После чего нажимаем </a:t>
            </a:r>
            <a:r>
              <a:rPr lang="en-US" sz="2400" dirty="0" smtClean="0">
                <a:latin typeface="Bookman Old Style" panose="02050604050505020204" pitchFamily="18" charset="0"/>
              </a:rPr>
              <a:t>continue merge. </a:t>
            </a:r>
            <a:r>
              <a:rPr lang="ru-RU" sz="2400" dirty="0" smtClean="0">
                <a:latin typeface="Bookman Old Style" panose="02050604050505020204" pitchFamily="18" charset="0"/>
              </a:rPr>
              <a:t>Конфликт слияния решен, теперь ветка </a:t>
            </a:r>
            <a:r>
              <a:rPr lang="en-US" sz="2400" dirty="0" smtClean="0">
                <a:latin typeface="Bookman Old Style" panose="02050604050505020204" pitchFamily="18" charset="0"/>
              </a:rPr>
              <a:t>main </a:t>
            </a:r>
            <a:r>
              <a:rPr lang="ru-RU" sz="2400" dirty="0" smtClean="0">
                <a:latin typeface="Bookman Old Style" panose="02050604050505020204" pitchFamily="18" charset="0"/>
              </a:rPr>
              <a:t>содержит изменения Ивана.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2" y="1736872"/>
            <a:ext cx="5760347" cy="38162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/>
          <a:srcRect r="28531"/>
          <a:stretch/>
        </p:blipFill>
        <p:spPr>
          <a:xfrm>
            <a:off x="6638196" y="1736872"/>
            <a:ext cx="5292548" cy="3822099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>
            <a:off x="5130800" y="3970383"/>
            <a:ext cx="1618343" cy="326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06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71691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возможные при работе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состояния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репозитория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Изменений нет.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Проводим изменения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 (добавление/изменение/удаление).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Добавляем изменения в список для дальнейшей фиксации (сохранения) командой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add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Фиксируем изменения с помощью команды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commit 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 smtClean="0">
                <a:latin typeface="Bookman Old Style" panose="02050604050505020204" pitchFamily="18" charset="0"/>
              </a:rPr>
              <a:t>данные сохраняются в локальном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 на ВАШЕМ компьютере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Отправка изменений на удаленный сервер командой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push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dirty="0">
                <a:latin typeface="Bookman Old Style" panose="02050604050505020204" pitchFamily="18" charset="0"/>
              </a:rPr>
              <a:t>данные сохраняются в </a:t>
            </a:r>
            <a:r>
              <a:rPr lang="ru-RU" sz="2400" dirty="0" smtClean="0">
                <a:latin typeface="Bookman Old Style" panose="02050604050505020204" pitchFamily="18" charset="0"/>
              </a:rPr>
              <a:t>удаленном </a:t>
            </a:r>
            <a:r>
              <a:rPr lang="ru-RU" sz="2400" dirty="0" err="1">
                <a:latin typeface="Bookman Old Style" panose="02050604050505020204" pitchFamily="18" charset="0"/>
              </a:rPr>
              <a:t>репозитории</a:t>
            </a:r>
            <a:r>
              <a:rPr lang="ru-RU" sz="2400" dirty="0">
                <a:latin typeface="Bookman Old Style" panose="02050604050505020204" pitchFamily="18" charset="0"/>
              </a:rPr>
              <a:t> на </a:t>
            </a:r>
            <a:r>
              <a:rPr lang="ru-RU" sz="2400" dirty="0" smtClean="0">
                <a:latin typeface="Bookman Old Style" panose="02050604050505020204" pitchFamily="18" charset="0"/>
              </a:rPr>
              <a:t>ДРУГОМ </a:t>
            </a:r>
            <a:r>
              <a:rPr lang="ru-RU" sz="2400" dirty="0">
                <a:latin typeface="Bookman Old Style" panose="02050604050505020204" pitchFamily="18" charset="0"/>
              </a:rPr>
              <a:t>компьютере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Важно помнить, что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хранит только изменения, он не хранит разные версии проектов по отдельности.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Итог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46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07333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Официальный сайт </a:t>
            </a:r>
            <a:r>
              <a:rPr lang="ru-RU" sz="2400" dirty="0" smtClean="0">
                <a:latin typeface="Bookman Old Style" panose="02050604050505020204" pitchFamily="18" charset="0"/>
              </a:rPr>
              <a:t>программы: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https://git-scm.com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Литература</a:t>
            </a:r>
            <a:r>
              <a:rPr lang="ru-RU" sz="2400" dirty="0" smtClean="0">
                <a:latin typeface="Bookman Old Style" panose="02050604050505020204" pitchFamily="18" charset="0"/>
              </a:rPr>
              <a:t> (полезные ссылки):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ru.hexlet.io/courses/intro_to_git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githowto.com/ru/setup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https://learngitbranching.js.org/?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locale=ru_RU</a:t>
            </a:r>
            <a:r>
              <a:rPr lang="ru-RU" sz="2400" dirty="0" smtClean="0">
                <a:latin typeface="Bookman Old Style" panose="02050604050505020204" pitchFamily="18" charset="0"/>
              </a:rPr>
              <a:t> (тренажер по </a:t>
            </a:r>
            <a:r>
              <a:rPr lang="en-US" sz="2400" dirty="0" err="1" smtClean="0">
                <a:latin typeface="Bookman Old Style" panose="02050604050505020204" pitchFamily="18" charset="0"/>
              </a:rPr>
              <a:t>Git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  <a:hlinkClick r:id="rId7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7"/>
              </a:rPr>
              <a:t>www.youtube.com/watch?v=zZBiln_2FhM</a:t>
            </a:r>
            <a:r>
              <a:rPr lang="ru-RU" sz="2400" dirty="0" smtClean="0">
                <a:latin typeface="Bookman Old Style" panose="02050604050505020204" pitchFamily="18" charset="0"/>
              </a:rPr>
              <a:t> (видео-урок)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77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Термины:</a:t>
            </a:r>
          </a:p>
          <a:p>
            <a:pPr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– любая папка, в которой, например, находится наш проект.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Ветка (</a:t>
            </a:r>
            <a:r>
              <a:rPr lang="en-US" sz="2400" dirty="0" smtClean="0">
                <a:latin typeface="Bookman Old Style" panose="02050604050505020204" pitchFamily="18" charset="0"/>
              </a:rPr>
              <a:t>Branch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представляет собой какую-то версию нашего проекта (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репозитория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Шаги по работе с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Устанавливаем </a:t>
            </a:r>
            <a:r>
              <a:rPr lang="en-US" sz="2400" dirty="0" err="1">
                <a:latin typeface="Bookman Old Style" panose="02050604050505020204" pitchFamily="18" charset="0"/>
              </a:rPr>
              <a:t>Git</a:t>
            </a:r>
            <a:r>
              <a:rPr lang="en-US" sz="2400" dirty="0">
                <a:latin typeface="Bookman Old Style" panose="02050604050505020204" pitchFamily="18" charset="0"/>
              </a:rPr>
              <a:t> (</a:t>
            </a:r>
            <a:r>
              <a:rPr lang="ru-RU" sz="2400" dirty="0">
                <a:latin typeface="Bookman Old Style" panose="02050604050505020204" pitchFamily="18" charset="0"/>
              </a:rPr>
              <a:t>все опции оставляем по умолчанию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Создаем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(папку).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469" y="3412637"/>
            <a:ext cx="3953102" cy="34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392400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Заходим в папку, нажимаем ПКМ и выбираем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Bash Here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18211" t="66698" r="16830"/>
          <a:stretch/>
        </p:blipFill>
        <p:spPr>
          <a:xfrm>
            <a:off x="3106417" y="1277256"/>
            <a:ext cx="8197431" cy="3973286"/>
          </a:xfrm>
          <a:prstGeom prst="rect">
            <a:avLst/>
          </a:prstGeom>
        </p:spPr>
      </p:pic>
      <p:cxnSp>
        <p:nvCxnSpPr>
          <p:cNvPr id="12" name="Прямая со стрелкой 11"/>
          <p:cNvCxnSpPr/>
          <p:nvPr/>
        </p:nvCxnSpPr>
        <p:spPr>
          <a:xfrm>
            <a:off x="1669143" y="4934858"/>
            <a:ext cx="1666817" cy="1451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24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2476337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инициализации </a:t>
            </a:r>
            <a:r>
              <a:rPr lang="ru-RU" sz="2400" dirty="0" err="1">
                <a:latin typeface="Bookman Old Style" panose="02050604050505020204" pitchFamily="18" charset="0"/>
              </a:rPr>
              <a:t>репозитория</a:t>
            </a:r>
            <a:r>
              <a:rPr lang="ru-RU" sz="2400" dirty="0">
                <a:latin typeface="Bookman Old Style" panose="02050604050505020204" pitchFamily="18" charset="0"/>
              </a:rPr>
              <a:t> пишем команду </a:t>
            </a:r>
            <a:r>
              <a:rPr lang="en-US" sz="2400" b="1" dirty="0" err="1">
                <a:latin typeface="Bookman Old Style" panose="02050604050505020204" pitchFamily="18" charset="0"/>
              </a:rPr>
              <a:t>git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init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-1" r="39359" b="74168"/>
          <a:stretch/>
        </p:blipFill>
        <p:spPr>
          <a:xfrm>
            <a:off x="0" y="13799"/>
            <a:ext cx="11074399" cy="12205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60503" t="6988" b="74168"/>
          <a:stretch/>
        </p:blipFill>
        <p:spPr>
          <a:xfrm>
            <a:off x="0" y="1216047"/>
            <a:ext cx="7212975" cy="8903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l="-1" t="25924" r="30805" b="254"/>
          <a:stretch/>
        </p:blipFill>
        <p:spPr>
          <a:xfrm>
            <a:off x="0" y="3492589"/>
            <a:ext cx="12192001" cy="336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1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можно поместить абсолютно любой файл или папку.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репозитории</a:t>
            </a:r>
            <a:r>
              <a:rPr lang="ru-RU" sz="2400" dirty="0" smtClean="0">
                <a:latin typeface="Bookman Old Style" panose="02050604050505020204" pitchFamily="18" charset="0"/>
              </a:rPr>
              <a:t> текстовый файл (</a:t>
            </a:r>
            <a:r>
              <a:rPr lang="en-US" sz="2400" dirty="0" smtClean="0">
                <a:latin typeface="Bookman Old Style" panose="02050604050505020204" pitchFamily="18" charset="0"/>
              </a:rPr>
              <a:t>file</a:t>
            </a:r>
            <a:r>
              <a:rPr lang="ru-RU" sz="2400" dirty="0" smtClean="0">
                <a:latin typeface="Bookman Old Style" panose="02050604050505020204" pitchFamily="18" charset="0"/>
              </a:rPr>
              <a:t> 1.</a:t>
            </a:r>
            <a:r>
              <a:rPr lang="en-US" sz="2400" dirty="0" smtClean="0">
                <a:latin typeface="Bookman Old Style" panose="02050604050505020204" pitchFamily="18" charset="0"/>
              </a:rPr>
              <a:t>txt</a:t>
            </a:r>
            <a:r>
              <a:rPr lang="ru-RU" sz="2400" dirty="0" smtClean="0">
                <a:latin typeface="Bookman Old Style" panose="02050604050505020204" pitchFamily="18" charset="0"/>
              </a:rPr>
              <a:t>):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Закроем файл и с помощью команды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git</a:t>
            </a:r>
            <a:r>
              <a:rPr lang="en-US" sz="2400" b="1" dirty="0" smtClean="0">
                <a:latin typeface="Bookman Old Style" panose="02050604050505020204" pitchFamily="18" charset="0"/>
              </a:rPr>
              <a:t> status </a:t>
            </a:r>
            <a:r>
              <a:rPr lang="ru-RU" sz="2400" dirty="0" smtClean="0">
                <a:latin typeface="Bookman Old Style" panose="02050604050505020204" pitchFamily="18" charset="0"/>
              </a:rPr>
              <a:t>посмотрим на состояние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репозитория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329"/>
            <a:ext cx="6468378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6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15025</TotalTime>
  <Words>1785</Words>
  <Application>Microsoft Office PowerPoint</Application>
  <PresentationFormat>Широкоэкранный</PresentationFormat>
  <Paragraphs>286</Paragraphs>
  <Slides>48</Slides>
  <Notes>48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4" baseType="lpstr">
      <vt:lpstr>Arial</vt:lpstr>
      <vt:lpstr>Bookman Old Style</vt:lpstr>
      <vt:lpstr>Calibri</vt:lpstr>
      <vt:lpstr>Calibri Light</vt:lpstr>
      <vt:lpstr>Times New Roman</vt:lpstr>
      <vt:lpstr>Тема Office</vt:lpstr>
      <vt:lpstr>4 семестр Лекция 2.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793</cp:revision>
  <dcterms:modified xsi:type="dcterms:W3CDTF">2025-05-02T14:14:40Z</dcterms:modified>
</cp:coreProperties>
</file>