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3" r:id="rId2"/>
    <p:sldId id="969" r:id="rId3"/>
    <p:sldId id="1054" r:id="rId4"/>
    <p:sldId id="1055" r:id="rId5"/>
    <p:sldId id="1052" r:id="rId6"/>
    <p:sldId id="1056" r:id="rId7"/>
    <p:sldId id="1109" r:id="rId8"/>
    <p:sldId id="1057" r:id="rId9"/>
    <p:sldId id="1058" r:id="rId10"/>
    <p:sldId id="1059" r:id="rId11"/>
    <p:sldId id="1060" r:id="rId12"/>
    <p:sldId id="1062" r:id="rId13"/>
    <p:sldId id="1063" r:id="rId14"/>
    <p:sldId id="1064" r:id="rId15"/>
    <p:sldId id="1065" r:id="rId16"/>
    <p:sldId id="1066" r:id="rId17"/>
    <p:sldId id="1068" r:id="rId18"/>
    <p:sldId id="1070" r:id="rId19"/>
    <p:sldId id="1069" r:id="rId20"/>
    <p:sldId id="1071" r:id="rId21"/>
    <p:sldId id="1073" r:id="rId22"/>
    <p:sldId id="1074" r:id="rId23"/>
    <p:sldId id="1075" r:id="rId24"/>
    <p:sldId id="1076" r:id="rId25"/>
    <p:sldId id="1077" r:id="rId26"/>
    <p:sldId id="1110" r:id="rId27"/>
    <p:sldId id="10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5343" autoAdjust="0"/>
  </p:normalViewPr>
  <p:slideViewPr>
    <p:cSldViewPr snapToGrid="0">
      <p:cViewPr varScale="1">
        <p:scale>
          <a:sx n="160" d="100"/>
          <a:sy n="160" d="100"/>
        </p:scale>
        <p:origin x="258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5726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14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19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1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55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80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5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977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0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9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5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81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777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62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0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40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1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79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601697"/>
            <a:ext cx="9638568" cy="165867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26037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Тестирование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Виды 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ошибок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Уровни тестирования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Модульные тесты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NUnit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 решению тесты. Необходимо нажать ПКМ на Решение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en-US" sz="2400" dirty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en-US" sz="2400" dirty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Создать проект –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4113" t="9387" b="35610"/>
          <a:stretch/>
        </p:blipFill>
        <p:spPr>
          <a:xfrm>
            <a:off x="107688" y="1137684"/>
            <a:ext cx="11976623" cy="57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81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smtClean="0">
                <a:latin typeface="Bookman Old Style" panose="02050604050505020204" pitchFamily="18" charset="0"/>
              </a:rPr>
              <a:t>Все платформы, Тестирование. Из отобразившегося списка проектов выбрать «Тестовый проект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NUnit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Подтверждаем и выбираем имя проекту, обычно тесты называются из названия класса, который будет тестироваться с припиской </a:t>
            </a:r>
            <a:r>
              <a:rPr lang="en-US" sz="2400" dirty="0" smtClean="0">
                <a:latin typeface="Bookman Old Style" panose="02050604050505020204" pitchFamily="18" charset="0"/>
              </a:rPr>
              <a:t>Test.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600" y="1081045"/>
            <a:ext cx="9534800" cy="451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проекта тестов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IntegerEquationSolverTest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Tests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SetUp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Запускается один раз перед запуском тестов</a:t>
            </a:r>
            <a:endParaRPr lang="en-US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[Test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Собственно сам тест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Test1()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Assert.Pass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Заглушка, говорит, что тест пройден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66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выберем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ru-RU" sz="2400" dirty="0" smtClean="0">
                <a:latin typeface="Bookman Old Style" panose="02050604050505020204" pitchFamily="18" charset="0"/>
              </a:rPr>
              <a:t> Вид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обозреватель тестов.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63181"/>
            <a:ext cx="12192000" cy="4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9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50280" y="226870"/>
            <a:ext cx="61417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окне отображается основная информация по тестам, здесь находятся кнопки запуска и отладки тестов.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90"/>
            <a:ext cx="6050280" cy="6847324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H="1" flipV="1">
            <a:off x="1272540" y="990600"/>
            <a:ext cx="4846320" cy="7010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22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тесты для нашего класса поиска корней. Во-первых необходимо подключить наш проект к проекту тестов. Нажимаем ПКМ на Зависимости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1694"/>
          <a:stretch/>
        </p:blipFill>
        <p:spPr>
          <a:xfrm>
            <a:off x="1429800" y="1754326"/>
            <a:ext cx="9332400" cy="503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2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Выбираем нужный проект из списка.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6" y="637026"/>
            <a:ext cx="11451348" cy="572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Будет высвечиваться ошибка: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сменить тип приложения тестов с консольного на </a:t>
            </a:r>
            <a:r>
              <a:rPr lang="en-US" sz="2400" dirty="0" smtClean="0">
                <a:latin typeface="Bookman Old Style" panose="02050604050505020204" pitchFamily="18" charset="0"/>
              </a:rPr>
              <a:t>Windows Forms </a:t>
            </a:r>
            <a:r>
              <a:rPr lang="ru-RU" sz="2400" dirty="0" smtClean="0">
                <a:latin typeface="Bookman Old Style" panose="02050604050505020204" pitchFamily="18" charset="0"/>
              </a:rPr>
              <a:t>и выбрать целевую ОС. Нажимаем ПКМ на проект с тестами и выбираем Свойства (можно через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комбинацию </a:t>
            </a:r>
            <a:r>
              <a:rPr lang="en-US" sz="2400" dirty="0" smtClean="0">
                <a:latin typeface="Bookman Old Style" panose="02050604050505020204" pitchFamily="18" charset="0"/>
              </a:rPr>
              <a:t>ALT + Enter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1335" r="52943"/>
          <a:stretch/>
        </p:blipFill>
        <p:spPr>
          <a:xfrm>
            <a:off x="0" y="632460"/>
            <a:ext cx="12012709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Нажимаем ПКМ на проект с тестами и выбираем Свойства.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83845"/>
          <a:stretch/>
        </p:blipFill>
        <p:spPr>
          <a:xfrm>
            <a:off x="252065" y="646331"/>
            <a:ext cx="4982270" cy="1235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86581"/>
          <a:stretch/>
        </p:blipFill>
        <p:spPr>
          <a:xfrm>
            <a:off x="252065" y="2278380"/>
            <a:ext cx="4982270" cy="102649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52065" y="1882140"/>
            <a:ext cx="4982270" cy="3810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Много текста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35" y="646331"/>
            <a:ext cx="6332825" cy="618148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685125" y="1501140"/>
            <a:ext cx="4982270" cy="77724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Меняем на Приложение </a:t>
            </a:r>
            <a:r>
              <a:rPr lang="en-US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Windows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3320114"/>
            <a:ext cx="523433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Консольное приложение все равно само выставится обратно, но ошибка будет решена.</a:t>
            </a:r>
          </a:p>
        </p:txBody>
      </p:sp>
    </p:spTree>
    <p:extLst>
      <p:ext uri="{BB962C8B-B14F-4D97-AF65-F5344CB8AC3E}">
        <p14:creationId xmlns:p14="http://schemas.microsoft.com/office/powerpoint/2010/main" val="843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Переходим в файл </a:t>
            </a:r>
            <a:r>
              <a:rPr lang="en-US" sz="2400" dirty="0" err="1" smtClean="0">
                <a:latin typeface="Bookman Old Style" panose="02050604050505020204" pitchFamily="18" charset="0"/>
              </a:rPr>
              <a:t>Usings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подключаем ссылку на наш проект.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Подготовительные моменты выполнены, можно писать тесты.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1" y="950711"/>
            <a:ext cx="12152737" cy="26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Тестирование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Тести́рование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програ́ммного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обеспе́че́ния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</a:t>
            </a:r>
            <a:r>
              <a:rPr lang="ru-RU" sz="2400" dirty="0" smtClean="0">
                <a:latin typeface="Bookman Old Style" panose="02050604050505020204" pitchFamily="18" charset="0"/>
              </a:rPr>
              <a:t>образом.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Верификация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latin typeface="Bookman Old Style" panose="02050604050505020204" pitchFamily="18" charset="0"/>
              </a:rPr>
              <a:t>verification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Соответствие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продукта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требованиям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спецификации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Т.е.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Верификация </a:t>
            </a:r>
            <a:r>
              <a:rPr lang="ru-RU" sz="2400" dirty="0">
                <a:latin typeface="Bookman Old Style" panose="02050604050505020204" pitchFamily="18" charset="0"/>
              </a:rPr>
              <a:t>это проверка того, что программа работает так, как было задумано.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Валидация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latin typeface="Bookman Old Style" panose="02050604050505020204" pitchFamily="18" charset="0"/>
              </a:rPr>
              <a:t>validation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Соответствие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продукта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потребностям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пользователей.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Т.е.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работа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устраивает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заказчика.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8846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экземпляр класса для поиска корней уравнения и напишем тест «</a:t>
            </a:r>
            <a:r>
              <a:rPr lang="en-US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OneZeroRoot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котором будем проверять случай, когда корень единственный и равен 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IntegerEquationSolver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solver;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SetUp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Setup()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solver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IntegerEquationSolver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Test]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OneZeroRoot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nl-NL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solver.GetRootsOnInterval(-10, 10, (x) =&gt; x * x);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0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latin typeface="Cascadia Mono" panose="020B0609020000020004" pitchFamily="49" charset="0"/>
              </a:rPr>
              <a:t>(expected, actual);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err="1">
                <a:latin typeface="Bookman Old Style" panose="02050604050505020204" pitchFamily="18" charset="0"/>
              </a:rPr>
              <a:t>AreEqual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сравниваем ожидаемый (верный) результат с полученным (</a:t>
            </a:r>
            <a:r>
              <a:rPr lang="en-US" sz="2400" dirty="0">
                <a:latin typeface="Bookman Old Style" panose="02050604050505020204" pitchFamily="18" charset="0"/>
              </a:rPr>
              <a:t>actual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Тест считается пройденным, если значения совпадают.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2" y="3492501"/>
            <a:ext cx="9077588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8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latin typeface="Cascadia Mono" panose="020B0609020000020004" pitchFamily="49" charset="0"/>
              </a:rPr>
              <a:t>(expected, actual);</a:t>
            </a:r>
            <a:endParaRPr lang="ru-RU" sz="2400" dirty="0" smtClean="0"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err="1">
                <a:latin typeface="Bookman Old Style" panose="02050604050505020204" pitchFamily="18" charset="0"/>
              </a:rPr>
              <a:t>AreEqual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сравниваем ожидаемый (верный) результат с полученным (</a:t>
            </a:r>
            <a:r>
              <a:rPr lang="en-US" sz="2400" dirty="0">
                <a:latin typeface="Bookman Old Style" panose="02050604050505020204" pitchFamily="18" charset="0"/>
              </a:rPr>
              <a:t>actual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Тест считается пройденным, если значения совпадают.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12" y="3492501"/>
            <a:ext cx="9077588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тесты с аргументами: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(-2, 2, 0)]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(-4, 0, 1)]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(0, 4, 1)]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(-4, 4, 2)]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expectedRootsCount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solver.GetRootsOnInterval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x) =&gt; x * x - 9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Assert.AreEqual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expectedRootsCount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950" y="3620919"/>
            <a:ext cx="4591051" cy="32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32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Добавим тесты со сравнением массивов (нужно обратить внимание, что используется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CollectionAssert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Assert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(-4, 0,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-3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"Root -3"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(0, 4,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3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"Root 3"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(-4, 4,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-3, 3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"Roots -3 3"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expectedRoots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roots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solver.GetRootsOnInterval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from,to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x) =&gt; x * x - 9);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CollectionAssert.AreEquivalent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expectedRoots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roots.ToArray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b="1" dirty="0" err="1" smtClean="0">
                <a:latin typeface="Bookman Old Style" panose="02050604050505020204" pitchFamily="18" charset="0"/>
              </a:rPr>
              <a:t>TestName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указать, чтобы дать свое имя тесту.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latin typeface="Cascadia Mono" panose="020B0609020000020004" pitchFamily="49" charset="0"/>
              </a:rPr>
              <a:t>AreEquivalent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проверка на то, что коллекция содержит только нужные элементы без </a:t>
            </a:r>
            <a:r>
              <a:rPr lang="ru-RU" sz="2400" dirty="0">
                <a:latin typeface="Bookman Old Style" panose="02050604050505020204" pitchFamily="18" charset="0"/>
              </a:rPr>
              <a:t>учета порядка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b="1" dirty="0" err="1" smtClean="0">
                <a:latin typeface="Cascadia Mono" panose="020B0609020000020004" pitchFamily="49" charset="0"/>
              </a:rPr>
              <a:t>AreEqual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на то, что коллекция содержит только нужные элементы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 учетом </a:t>
            </a:r>
            <a:r>
              <a:rPr lang="ru-RU" sz="2400" dirty="0" smtClean="0">
                <a:latin typeface="Bookman Old Style" panose="02050604050505020204" pitchFamily="18" charset="0"/>
              </a:rPr>
              <a:t>порядка.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0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 же есть следующие методы: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AllItemsAreInstancesOfType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проверка типа значений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AllItemsAreNotNull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</a:t>
            </a:r>
            <a:r>
              <a:rPr lang="ru-RU" sz="2400" dirty="0" smtClean="0">
                <a:latin typeface="Bookman Old Style" panose="02050604050505020204" pitchFamily="18" charset="0"/>
              </a:rPr>
              <a:t>значений на </a:t>
            </a:r>
            <a:r>
              <a:rPr lang="en-US" sz="2400" dirty="0" smtClean="0">
                <a:latin typeface="Bookman Old Style" panose="02050604050505020204" pitchFamily="18" charset="0"/>
              </a:rPr>
              <a:t>Null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AllItemsAreUnique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</a:t>
            </a:r>
            <a:r>
              <a:rPr lang="ru-RU" sz="2400" dirty="0" smtClean="0">
                <a:latin typeface="Bookman Old Style" panose="02050604050505020204" pitchFamily="18" charset="0"/>
              </a:rPr>
              <a:t>на уникальность значений в коллекции</a:t>
            </a:r>
            <a:endParaRPr lang="en-US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AreNotEqual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проверка на то, что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коллекция НЕ </a:t>
            </a:r>
            <a:r>
              <a:rPr lang="ru-RU" sz="2400" dirty="0">
                <a:latin typeface="Bookman Old Style" panose="02050604050505020204" pitchFamily="18" charset="0"/>
              </a:rPr>
              <a:t>содержит </a:t>
            </a:r>
            <a:r>
              <a:rPr lang="ru-RU" sz="2400" dirty="0" smtClean="0">
                <a:latin typeface="Bookman Old Style" panose="02050604050505020204" pitchFamily="18" charset="0"/>
              </a:rPr>
              <a:t>заданные элементы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AreNotEquivalent</a:t>
            </a:r>
            <a:r>
              <a:rPr lang="ru-RU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>
                <a:latin typeface="Bookman Old Style" panose="02050604050505020204" pitchFamily="18" charset="0"/>
              </a:rPr>
              <a:t>проверка на то, что коллекция </a:t>
            </a:r>
            <a:r>
              <a:rPr lang="ru-RU" sz="2400" dirty="0" smtClean="0">
                <a:latin typeface="Bookman Old Style" panose="02050604050505020204" pitchFamily="18" charset="0"/>
              </a:rPr>
              <a:t>НЕ содержит </a:t>
            </a:r>
            <a:r>
              <a:rPr lang="ru-RU" sz="2400" dirty="0">
                <a:latin typeface="Bookman Old Style" panose="02050604050505020204" pitchFamily="18" charset="0"/>
              </a:rPr>
              <a:t>заданные </a:t>
            </a:r>
            <a:r>
              <a:rPr lang="ru-RU" sz="2400" dirty="0" smtClean="0">
                <a:latin typeface="Bookman Old Style" panose="02050604050505020204" pitchFamily="18" charset="0"/>
              </a:rPr>
              <a:t>элементы или их порядок другой.</a:t>
            </a:r>
          </a:p>
          <a:p>
            <a:pPr lvl="0"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Contains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проверка на то, что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коллекция </a:t>
            </a:r>
            <a:r>
              <a:rPr lang="ru-RU" sz="2400" dirty="0">
                <a:latin typeface="Bookman Old Style" panose="02050604050505020204" pitchFamily="18" charset="0"/>
              </a:rPr>
              <a:t>содержит </a:t>
            </a:r>
            <a:r>
              <a:rPr lang="ru-RU" sz="2400" dirty="0" smtClean="0">
                <a:latin typeface="Bookman Old Style" panose="02050604050505020204" pitchFamily="18" charset="0"/>
              </a:rPr>
              <a:t>заданный элемент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DoesNotContain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проверка на то, что коллекция </a:t>
            </a:r>
            <a:r>
              <a:rPr lang="ru-RU" sz="2400" dirty="0" smtClean="0">
                <a:latin typeface="Bookman Old Style" panose="02050604050505020204" pitchFamily="18" charset="0"/>
              </a:rPr>
              <a:t>НЕ содержит </a:t>
            </a:r>
            <a:r>
              <a:rPr lang="ru-RU" sz="2400" dirty="0">
                <a:latin typeface="Bookman Old Style" panose="02050604050505020204" pitchFamily="18" charset="0"/>
              </a:rPr>
              <a:t>заданный элемент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IsOrdered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проверка на то, что элементы коллекции упорядочены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01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IsEmpty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пустая ли коллекция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IsNotEmpty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НЕ пустая </a:t>
            </a:r>
            <a:r>
              <a:rPr lang="ru-RU" sz="2400" dirty="0">
                <a:latin typeface="Bookman Old Style" panose="02050604050505020204" pitchFamily="18" charset="0"/>
              </a:rPr>
              <a:t>ли коллекция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IsSubsetOf</a:t>
            </a:r>
            <a:r>
              <a:rPr lang="ru-RU" sz="2400" dirty="0" smtClean="0">
                <a:latin typeface="Bookman Old Style" panose="02050604050505020204" pitchFamily="18" charset="0"/>
              </a:rPr>
              <a:t> – является ли коллекция подмножеством другой коллекции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IsNotSubsetOf</a:t>
            </a:r>
            <a:r>
              <a:rPr lang="ru-RU" sz="2400" dirty="0" smtClean="0">
                <a:latin typeface="Bookman Old Style" panose="02050604050505020204" pitchFamily="18" charset="0"/>
              </a:rPr>
              <a:t> – НЕ является ли коллекция подмножеством другой коллекции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IsSupersetOf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является ли </a:t>
            </a:r>
            <a:r>
              <a:rPr lang="ru-RU" sz="2400" dirty="0" smtClean="0">
                <a:latin typeface="Bookman Old Style" panose="02050604050505020204" pitchFamily="18" charset="0"/>
              </a:rPr>
              <a:t>другая коллекция подмножеством данной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IsNotSupersetOf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НЕ является </a:t>
            </a:r>
            <a:r>
              <a:rPr lang="ru-RU" sz="2400" dirty="0">
                <a:latin typeface="Bookman Old Style" panose="02050604050505020204" pitchFamily="18" charset="0"/>
              </a:rPr>
              <a:t>ли другая коллекция подмножеством </a:t>
            </a:r>
            <a:r>
              <a:rPr lang="ru-RU" sz="2400" dirty="0" smtClean="0">
                <a:latin typeface="Bookman Old Style" panose="02050604050505020204" pitchFamily="18" charset="0"/>
              </a:rPr>
              <a:t>данной.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разработке сложных приложений бывает удобно начинать разработку с написания тестов. После написания тестов пишется программа, которая будет проходить данные тесты.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решении вариантов можно пользоваться данным подходом.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Или же пользоваться итеративной разработкой: разработать частично рабочую программу, написать тесты, доработать программу, написать ещё тесты и т.д. циклично.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Примечание по проектированию программы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32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48046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Виды ошибок: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Error</a:t>
            </a:r>
            <a:r>
              <a:rPr lang="ru-RU" sz="2400" dirty="0" smtClean="0">
                <a:latin typeface="Bookman Old Style" panose="02050604050505020204" pitchFamily="18" charset="0"/>
              </a:rPr>
              <a:t>  – это ошибка </a:t>
            </a:r>
            <a:r>
              <a:rPr lang="ru-RU" sz="2400" b="1" dirty="0" smtClean="0">
                <a:latin typeface="Bookman Old Style" panose="02050604050505020204" pitchFamily="18" charset="0"/>
              </a:rPr>
              <a:t>пользователя</a:t>
            </a:r>
            <a:r>
              <a:rPr lang="ru-RU" sz="2400" dirty="0" smtClean="0">
                <a:latin typeface="Bookman Old Style" panose="02050604050505020204" pitchFamily="18" charset="0"/>
              </a:rPr>
              <a:t>, то есть он пытается использовать программу иным способом (например, вводит буквы в поля, где требуется вводить цифры). В качественной программе предусмотрены такие ситуации и выдаются сообщение об ошибке.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Bug</a:t>
            </a:r>
            <a:r>
              <a:rPr lang="ru-RU" sz="2400" dirty="0" smtClean="0">
                <a:latin typeface="Bookman Old Style" panose="02050604050505020204" pitchFamily="18" charset="0"/>
              </a:rPr>
              <a:t> (</a:t>
            </a:r>
            <a:r>
              <a:rPr lang="ru-RU" sz="2400" dirty="0" err="1" smtClean="0">
                <a:latin typeface="Bookman Old Style" panose="02050604050505020204" pitchFamily="18" charset="0"/>
              </a:rPr>
              <a:t>defect</a:t>
            </a:r>
            <a:r>
              <a:rPr lang="ru-RU" sz="2400" dirty="0" smtClean="0">
                <a:latin typeface="Bookman Old Style" panose="02050604050505020204" pitchFamily="18" charset="0"/>
              </a:rPr>
              <a:t>) – это ошибка 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программиста</a:t>
            </a:r>
            <a:r>
              <a:rPr lang="ru-RU" sz="2400" dirty="0" smtClean="0">
                <a:latin typeface="Bookman Old Style" panose="02050604050505020204" pitchFamily="18" charset="0"/>
              </a:rPr>
              <a:t> (или дизайнера или ещё кого, кто принимает участие в разработке), то есть когда в программе, что-то идёт не так, как планировалось. Например, внутри программа построена так, что изначально не соответствует тому, что от неё ожидается.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Failure</a:t>
            </a:r>
            <a:r>
              <a:rPr lang="ru-RU" sz="2400" dirty="0" smtClean="0">
                <a:latin typeface="Bookman Old Style" panose="02050604050505020204" pitchFamily="18" charset="0"/>
              </a:rPr>
              <a:t>  – это сбой в работе компонента, всей программы или системы (может быть как аппаратным, так и вызванным дефектом).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5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Уровни </a:t>
            </a:r>
            <a:r>
              <a:rPr lang="ru-RU" sz="2400" b="1" dirty="0">
                <a:latin typeface="Bookman Old Style" panose="02050604050505020204" pitchFamily="18" charset="0"/>
              </a:rPr>
              <a:t>тестирования: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Тестирование компонентов</a:t>
            </a:r>
            <a:r>
              <a:rPr lang="ru-RU" sz="2400" dirty="0">
                <a:latin typeface="Bookman Old Style" panose="02050604050505020204" pitchFamily="18" charset="0"/>
              </a:rPr>
              <a:t> — тестируется минимально возможный для тестирования компонент, например, отдельный класс или функция. Часто </a:t>
            </a:r>
            <a:r>
              <a:rPr lang="ru-RU" sz="2400" dirty="0" smtClean="0">
                <a:latin typeface="Bookman Old Style" panose="02050604050505020204" pitchFamily="18" charset="0"/>
              </a:rPr>
              <a:t>тестирование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осуществляется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разработчиками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программного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обеспечения.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Интеграционное </a:t>
            </a:r>
            <a:r>
              <a:rPr lang="ru-RU" sz="2400" b="1" dirty="0">
                <a:latin typeface="Bookman Old Style" panose="02050604050505020204" pitchFamily="18" charset="0"/>
              </a:rPr>
              <a:t>тестирование</a:t>
            </a:r>
            <a:r>
              <a:rPr lang="ru-RU" sz="2400" dirty="0">
                <a:latin typeface="Bookman Old Style" panose="02050604050505020204" pitchFamily="18" charset="0"/>
              </a:rPr>
              <a:t> — тестируются интерфейсы между компонентами, подсистемами или системами. При наличии резерва времени на данной стадии тестирование ведётся итерационно, с постепенным подключением последующих подсистем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Нагрузочное тестирование </a:t>
            </a:r>
            <a:r>
              <a:rPr lang="ru-RU" sz="2400" dirty="0">
                <a:latin typeface="Bookman Old Style" panose="02050604050505020204" pitchFamily="18" charset="0"/>
              </a:rPr>
              <a:t>— подвид тестирования производительности, сбор показателей и определение производительности и времени отклика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 </a:t>
            </a:r>
            <a:r>
              <a:rPr lang="ru-RU" sz="2400" dirty="0">
                <a:latin typeface="Bookman Old Style" panose="02050604050505020204" pitchFamily="18" charset="0"/>
              </a:rPr>
              <a:t>в ответ на внешний запрос с целью установления соответствия требованиям, предъявляемым к </a:t>
            </a:r>
            <a:r>
              <a:rPr lang="ru-RU" sz="2400" dirty="0" smtClean="0">
                <a:latin typeface="Bookman Old Style" panose="02050604050505020204" pitchFamily="18" charset="0"/>
              </a:rPr>
              <a:t>данному ПО.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3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Системное тестирование </a:t>
            </a:r>
            <a:r>
              <a:rPr lang="ru-RU" sz="2400" dirty="0">
                <a:latin typeface="Bookman Old Style" panose="02050604050505020204" pitchFamily="18" charset="0"/>
              </a:rPr>
              <a:t>— тестируется интегрированная система на её соответствие требованиям.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Альфа-тестирование</a:t>
            </a:r>
            <a:r>
              <a:rPr lang="ru-RU" sz="2400" dirty="0">
                <a:latin typeface="Bookman Old Style" panose="02050604050505020204" pitchFamily="18" charset="0"/>
              </a:rPr>
              <a:t> — является ранней версией программного продукта, тестирование которой проводится внутри организации-разработчика; может быть вероятно частичное привлечение конечных пользователей.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Бета-тестирование</a:t>
            </a:r>
            <a:r>
              <a:rPr lang="ru-RU" sz="2400" dirty="0">
                <a:latin typeface="Bookman Old Style" panose="02050604050505020204" pitchFamily="18" charset="0"/>
              </a:rPr>
              <a:t> — практически готовое ПО, выпускаемое для ограниченного количества пользователей, разрабатывается в первую очередь для тестирования конечными пользователями и получения отзывов клиентов о продукте для внесения соответствующих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42914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59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НЕКОТОРЫЕ ТЕХНИКИ ТЕСТ-ДИЗАЙНА</a:t>
            </a:r>
          </a:p>
          <a:p>
            <a:pPr marL="457200" indent="-457200" algn="just">
              <a:lnSpc>
                <a:spcPct val="125000"/>
              </a:lnSpc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Эквивалентное Разделение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(Equivalence Partitioning</a:t>
            </a:r>
            <a:r>
              <a:rPr lang="en-US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latin typeface="Bookman Old Style" panose="02050604050505020204" pitchFamily="18" charset="0"/>
              </a:rPr>
              <a:t>— это техника, при которой функционал (часто диапазон возможных вводимых значений) разделяется на группы эквивалентных по своему влиянию на систему значений. ПРИМЕР: есть диапазон допустимых значений от 1 до 10, выбирается одно верное значение внутри интервала (например, 5) и одно неверное значение вне интервала — 0.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25000"/>
              </a:lnSpc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</a:rPr>
              <a:t>Анализ Граничных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Значений </a:t>
            </a:r>
            <a:r>
              <a:rPr lang="en-US" sz="2400" dirty="0">
                <a:latin typeface="Bookman Old Style" panose="02050604050505020204" pitchFamily="18" charset="0"/>
              </a:rPr>
              <a:t>(Boundary Value Analysis</a:t>
            </a:r>
            <a:r>
              <a:rPr lang="en-US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это техника проверки поведения продукта на крайних (граничных) значениях входных данных. Если брать выше ПРИМЕР: </a:t>
            </a:r>
            <a:r>
              <a:rPr lang="ru-RU" sz="2400" dirty="0" smtClean="0">
                <a:latin typeface="Bookman Old Style" panose="02050604050505020204" pitchFamily="18" charset="0"/>
              </a:rPr>
              <a:t>берется </a:t>
            </a:r>
            <a:r>
              <a:rPr lang="ru-RU" sz="2400" dirty="0">
                <a:latin typeface="Bookman Old Style" panose="02050604050505020204" pitchFamily="18" charset="0"/>
              </a:rPr>
              <a:t>минимальная и максимальная границы (1 и 10), и значения больше и меньше границ (0 и 11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1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420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25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Bookman Old Style" panose="02050604050505020204" pitchFamily="18" charset="0"/>
              </a:rPr>
              <a:t>Доменный </a:t>
            </a:r>
            <a:r>
              <a:rPr lang="ru-RU" sz="2400" b="1" dirty="0">
                <a:latin typeface="Bookman Old Style" panose="02050604050505020204" pitchFamily="18" charset="0"/>
              </a:rPr>
              <a:t>анализ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Analysis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Testing</a:t>
            </a:r>
            <a:r>
              <a:rPr lang="ru-RU" sz="2400" dirty="0">
                <a:latin typeface="Bookman Old Style" panose="02050604050505020204" pitchFamily="18" charset="0"/>
              </a:rPr>
              <a:t>) — это техника основана на разбиении диапазона возможных значений переменной на поддиапазоны, с последующим выбором одного или нескольких значений из каждого домена для </a:t>
            </a:r>
            <a:r>
              <a:rPr lang="ru-RU" sz="2400" dirty="0" smtClean="0">
                <a:latin typeface="Bookman Old Style" panose="02050604050505020204" pitchFamily="18" charset="0"/>
              </a:rPr>
              <a:t>тестирования.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25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Bookman Old Style" panose="02050604050505020204" pitchFamily="18" charset="0"/>
              </a:rPr>
              <a:t>Причина </a:t>
            </a:r>
            <a:r>
              <a:rPr lang="ru-RU" sz="2400" b="1" dirty="0">
                <a:latin typeface="Bookman Old Style" panose="02050604050505020204" pitchFamily="18" charset="0"/>
              </a:rPr>
              <a:t>/ Следствие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Cause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Effect</a:t>
            </a:r>
            <a:r>
              <a:rPr lang="ru-RU" sz="2400" dirty="0">
                <a:latin typeface="Bookman Old Style" panose="02050604050505020204" pitchFamily="18" charset="0"/>
              </a:rPr>
              <a:t> — CE). Подразумевается ввод условий, для получения ответа от системы (следствие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25000"/>
              </a:lnSpc>
              <a:buFont typeface="+mj-lt"/>
              <a:buAutoNum type="arabicPeriod" startAt="3"/>
            </a:pPr>
            <a:r>
              <a:rPr lang="ru-RU" sz="2400" b="1" dirty="0" smtClean="0">
                <a:latin typeface="Bookman Old Style" panose="02050604050505020204" pitchFamily="18" charset="0"/>
              </a:rPr>
              <a:t>Сценарий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Use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Testing</a:t>
            </a:r>
            <a:r>
              <a:rPr lang="ru-RU" sz="2400" dirty="0">
                <a:latin typeface="Bookman Old Style" panose="02050604050505020204" pitchFamily="18" charset="0"/>
              </a:rPr>
              <a:t>) —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описывает сценарий взаимодействия двух и более участников (как правило — пользователя и системы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3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54356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Модульное (компонентное) </a:t>
            </a:r>
            <a:r>
              <a:rPr lang="ru-RU" sz="2400" dirty="0">
                <a:latin typeface="Bookman Old Style" panose="02050604050505020204" pitchFamily="18" charset="0"/>
              </a:rPr>
              <a:t>тестирование 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Unit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Testing</a:t>
            </a:r>
            <a:r>
              <a:rPr lang="ru-RU" sz="2400" b="1" dirty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проводится самими разработчиками, т.к. предполагает полный доступ к коду, для тестирования какого-либо одного логически выделенного и изолированного элемента (модуля) системы в коде, проверяет функциональность и ищет дефекты в частях приложения, которые доступны и могут быть протестированы по-отдельности (модули программ, объекты, классы, функции и т.д.).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Тестирование компонентов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0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проект, добавим класс поиска целочисленных корней уравнения, который будем тестировать: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IntegerEquationSolver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GetRootsOnInterval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function)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from; x &lt;= to; x++)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(function(x)) &lt;=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1e-12)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roots.Add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solidFill>
                <a:srgbClr val="333333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33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14137</TotalTime>
  <Words>1117</Words>
  <Application>Microsoft Office PowerPoint</Application>
  <PresentationFormat>Широкоэкранный</PresentationFormat>
  <Paragraphs>195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4 семестр Лекция 3.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783</cp:revision>
  <dcterms:modified xsi:type="dcterms:W3CDTF">2025-05-02T14:15:12Z</dcterms:modified>
</cp:coreProperties>
</file>