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89"/>
  </p:notesMasterIdLst>
  <p:sldIdLst>
    <p:sldId id="273" r:id="rId2"/>
    <p:sldId id="1147" r:id="rId3"/>
    <p:sldId id="1158" r:id="rId4"/>
    <p:sldId id="1159" r:id="rId5"/>
    <p:sldId id="1156" r:id="rId6"/>
    <p:sldId id="1148" r:id="rId7"/>
    <p:sldId id="1149" r:id="rId8"/>
    <p:sldId id="1150" r:id="rId9"/>
    <p:sldId id="1151" r:id="rId10"/>
    <p:sldId id="1152" r:id="rId11"/>
    <p:sldId id="1153" r:id="rId12"/>
    <p:sldId id="1154" r:id="rId13"/>
    <p:sldId id="1155" r:id="rId14"/>
    <p:sldId id="1161" r:id="rId15"/>
    <p:sldId id="1162" r:id="rId16"/>
    <p:sldId id="1163" r:id="rId17"/>
    <p:sldId id="1165" r:id="rId18"/>
    <p:sldId id="1235" r:id="rId19"/>
    <p:sldId id="1236" r:id="rId20"/>
    <p:sldId id="1164" r:id="rId21"/>
    <p:sldId id="1166" r:id="rId22"/>
    <p:sldId id="1167" r:id="rId23"/>
    <p:sldId id="1168" r:id="rId24"/>
    <p:sldId id="1169" r:id="rId25"/>
    <p:sldId id="1170" r:id="rId26"/>
    <p:sldId id="1230" r:id="rId27"/>
    <p:sldId id="1229" r:id="rId28"/>
    <p:sldId id="1231" r:id="rId29"/>
    <p:sldId id="1232" r:id="rId30"/>
    <p:sldId id="1233" r:id="rId31"/>
    <p:sldId id="1234" r:id="rId32"/>
    <p:sldId id="1171" r:id="rId33"/>
    <p:sldId id="1172" r:id="rId34"/>
    <p:sldId id="1174" r:id="rId35"/>
    <p:sldId id="1175" r:id="rId36"/>
    <p:sldId id="1176" r:id="rId37"/>
    <p:sldId id="1177" r:id="rId38"/>
    <p:sldId id="1178" r:id="rId39"/>
    <p:sldId id="1179" r:id="rId40"/>
    <p:sldId id="1181" r:id="rId41"/>
    <p:sldId id="1180" r:id="rId42"/>
    <p:sldId id="1182" r:id="rId43"/>
    <p:sldId id="1183" r:id="rId44"/>
    <p:sldId id="1207" r:id="rId45"/>
    <p:sldId id="1184" r:id="rId46"/>
    <p:sldId id="1208" r:id="rId47"/>
    <p:sldId id="1186" r:id="rId48"/>
    <p:sldId id="1187" r:id="rId49"/>
    <p:sldId id="1185" r:id="rId50"/>
    <p:sldId id="1188" r:id="rId51"/>
    <p:sldId id="1189" r:id="rId52"/>
    <p:sldId id="1190" r:id="rId53"/>
    <p:sldId id="1191" r:id="rId54"/>
    <p:sldId id="1192" r:id="rId55"/>
    <p:sldId id="1194" r:id="rId56"/>
    <p:sldId id="1193" r:id="rId57"/>
    <p:sldId id="1195" r:id="rId58"/>
    <p:sldId id="1196" r:id="rId59"/>
    <p:sldId id="1197" r:id="rId60"/>
    <p:sldId id="1198" r:id="rId61"/>
    <p:sldId id="1199" r:id="rId62"/>
    <p:sldId id="1200" r:id="rId63"/>
    <p:sldId id="1201" r:id="rId64"/>
    <p:sldId id="1202" r:id="rId65"/>
    <p:sldId id="1203" r:id="rId66"/>
    <p:sldId id="1205" r:id="rId67"/>
    <p:sldId id="1204" r:id="rId68"/>
    <p:sldId id="1206" r:id="rId69"/>
    <p:sldId id="1209" r:id="rId70"/>
    <p:sldId id="1210" r:id="rId71"/>
    <p:sldId id="1211" r:id="rId72"/>
    <p:sldId id="1212" r:id="rId73"/>
    <p:sldId id="1226" r:id="rId74"/>
    <p:sldId id="1227" r:id="rId75"/>
    <p:sldId id="1213" r:id="rId76"/>
    <p:sldId id="1214" r:id="rId77"/>
    <p:sldId id="1215" r:id="rId78"/>
    <p:sldId id="1216" r:id="rId79"/>
    <p:sldId id="1217" r:id="rId80"/>
    <p:sldId id="1220" r:id="rId81"/>
    <p:sldId id="1221" r:id="rId82"/>
    <p:sldId id="1222" r:id="rId83"/>
    <p:sldId id="1223" r:id="rId84"/>
    <p:sldId id="1224" r:id="rId85"/>
    <p:sldId id="1157" r:id="rId86"/>
    <p:sldId id="1228" r:id="rId87"/>
    <p:sldId id="1225" r:id="rId8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400"/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 autoAdjust="0"/>
    <p:restoredTop sz="82509" autoAdjust="0"/>
  </p:normalViewPr>
  <p:slideViewPr>
    <p:cSldViewPr snapToGrid="0">
      <p:cViewPr varScale="1">
        <p:scale>
          <a:sx n="92" d="100"/>
          <a:sy n="92" d="100"/>
        </p:scale>
        <p:origin x="1146" y="90"/>
      </p:cViewPr>
      <p:guideLst>
        <p:guide orient="horz" pos="2137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10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55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66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30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60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2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33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52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0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67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58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08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000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00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63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70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238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70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414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50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449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653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60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398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545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456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728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597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24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32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681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12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8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946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866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934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150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187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476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73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177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1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075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32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571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503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191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442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29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381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02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040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895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12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067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326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643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355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4688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221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3830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66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8482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7048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6702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5683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9793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0312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9044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908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108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0251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4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7860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495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2554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715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9601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766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5026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5848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39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3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get-started/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8879806/docker-desktop-wsl-update-failed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ef/core/cli/dotnet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dalis/cleanarchitecture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uget.org/packages/Ardalis.CleanArchitecture.Template/" TargetMode="Externa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56457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3071796"/>
            <a:ext cx="10670534" cy="138110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7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B00361-5492-4290-B470-295172C16526}"/>
              </a:ext>
            </a:extLst>
          </p:cNvPr>
          <p:cNvSpPr txBox="1"/>
          <p:nvPr/>
        </p:nvSpPr>
        <p:spPr>
          <a:xfrm>
            <a:off x="877031" y="4452898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приложения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Docker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Swagger, EF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Миграции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Пример: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Приложение для составления заметок.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027" y="1204602"/>
            <a:ext cx="8316486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Структура проекта (папок):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Notes_fullstack_project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latin typeface="Bookman Old Style" panose="02050604050505020204" pitchFamily="18" charset="0"/>
              </a:rPr>
              <a:t>NotesBackend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	- </a:t>
            </a:r>
            <a:r>
              <a:rPr lang="en-US" sz="2400" dirty="0" smtClean="0">
                <a:latin typeface="Bookman Old Style" panose="02050604050505020204" pitchFamily="18" charset="0"/>
              </a:rPr>
              <a:t>Core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			- </a:t>
            </a:r>
            <a:r>
              <a:rPr lang="en-US" sz="2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Domain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latin typeface="Bookman Old Style" panose="02050604050505020204" pitchFamily="18" charset="0"/>
              </a:rPr>
              <a:t>		- 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Application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Api</a:t>
            </a:r>
            <a:endParaRPr lang="en-US" sz="2400" dirty="0" smtClean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- </a:t>
            </a:r>
            <a:r>
              <a:rPr lang="en-US" sz="2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Infrastructure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		- Persistence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		- 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другие внешние </a:t>
            </a:r>
            <a:r>
              <a:rPr lang="ru-RU" sz="2400" dirty="0" err="1" smtClean="0">
                <a:effectLst/>
                <a:latin typeface="Bookman Old Style" panose="02050604050505020204" pitchFamily="18" charset="0"/>
              </a:rPr>
              <a:t>фреймворки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 (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Kafka / </a:t>
            </a:r>
            <a:r>
              <a:rPr lang="en-US" sz="2400" dirty="0" err="1" smtClean="0">
                <a:effectLst/>
                <a:latin typeface="Bookman Old Style" panose="02050604050505020204" pitchFamily="18" charset="0"/>
              </a:rPr>
              <a:t>RabbitMQ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effectLst/>
                <a:latin typeface="Bookman Old Style" panose="02050604050505020204" pitchFamily="18" charset="0"/>
              </a:rPr>
              <a:t>Reddis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)</a:t>
            </a:r>
            <a:endParaRPr lang="ru-RU" sz="2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latin typeface="Bookman Old Style" panose="02050604050505020204" pitchFamily="18" charset="0"/>
              </a:rPr>
              <a:t>NotesFrontend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0"/>
            <a:ext cx="6159500" cy="452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Проектирование классов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Важно: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начинать с Домена (бизнес модели и логики)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Внутренние слои не знают о внешних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Внутренний слой общается с внешними слоями через инверсию зависимости (через интерфейсы)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Внешние слои знают о внутренних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Обращение через слой не хорошо, но допустимо</a:t>
            </a:r>
          </a:p>
        </p:txBody>
      </p:sp>
    </p:spTree>
    <p:extLst>
      <p:ext uri="{BB962C8B-B14F-4D97-AF65-F5344CB8AC3E}">
        <p14:creationId xmlns:p14="http://schemas.microsoft.com/office/powerpoint/2010/main" val="155789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2802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Domain, </a:t>
            </a:r>
            <a:r>
              <a:rPr lang="ru-RU" sz="2400" b="1" dirty="0" smtClean="0">
                <a:latin typeface="Bookman Old Style" panose="02050604050505020204" pitchFamily="18" charset="0"/>
              </a:rPr>
              <a:t>модель </a:t>
            </a:r>
            <a:r>
              <a:rPr lang="en-US" sz="2400" b="1" dirty="0" smtClean="0">
                <a:latin typeface="Bookman Old Style" panose="02050604050505020204" pitchFamily="18" charset="0"/>
              </a:rPr>
              <a:t>Note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MAX_TITLE_LENGTH = 256;</a:t>
            </a:r>
          </a:p>
          <a:p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– Global unique id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&gt; MAX_TITLE_LENGTH)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$"Title mustn`t be bigger than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{MAX_TITLE_LENGTH}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Id = id;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Title = title;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Description = description;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//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Продолжение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далее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2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885564" y="563297"/>
            <a:ext cx="63064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конец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350" y="4971637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Rich </a:t>
            </a:r>
            <a:r>
              <a:rPr lang="ru-RU" sz="2400" b="1" dirty="0" smtClean="0">
                <a:latin typeface="Bookman Old Style" panose="02050604050505020204" pitchFamily="18" charset="0"/>
              </a:rPr>
              <a:t>(богатая) модель </a:t>
            </a:r>
            <a:r>
              <a:rPr lang="ru-RU" sz="2400" dirty="0" smtClean="0">
                <a:latin typeface="Bookman Old Style" panose="02050604050505020204" pitchFamily="18" charset="0"/>
              </a:rPr>
              <a:t>– модель с логикой (действиями).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en-US" sz="2400" dirty="0" smtClean="0">
                <a:latin typeface="Bookman Old Style" panose="02050604050505020204" pitchFamily="18" charset="0"/>
              </a:rPr>
              <a:t>Domain </a:t>
            </a:r>
            <a:r>
              <a:rPr lang="ru-RU" sz="2400" dirty="0" smtClean="0">
                <a:latin typeface="Bookman Old Style" panose="02050604050505020204" pitchFamily="18" charset="0"/>
              </a:rPr>
              <a:t>принято создавать </a:t>
            </a:r>
            <a:r>
              <a:rPr lang="en-US" sz="2400" dirty="0" smtClean="0">
                <a:latin typeface="Bookman Old Style" panose="02050604050505020204" pitchFamily="18" charset="0"/>
              </a:rPr>
              <a:t>rich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модели.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Противоположность – </a:t>
            </a:r>
            <a:r>
              <a:rPr lang="en-US" sz="2400" dirty="0" smtClean="0">
                <a:latin typeface="Bookman Old Style" panose="02050604050505020204" pitchFamily="18" charset="0"/>
              </a:rPr>
              <a:t>anemic</a:t>
            </a:r>
            <a:r>
              <a:rPr lang="ru-RU" sz="2400" dirty="0" smtClean="0">
                <a:latin typeface="Bookman Old Style" panose="02050604050505020204" pitchFamily="18" charset="0"/>
              </a:rPr>
              <a:t> (анемичная)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модель – модель без логики.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580671"/>
            <a:ext cx="5189322" cy="439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Допустим, у нашей бизнес логики должна быть возможность получать, добавлять, изменять, удалять заметки (</a:t>
            </a:r>
            <a:r>
              <a:rPr lang="en-US" sz="2400" b="1" dirty="0" smtClean="0">
                <a:latin typeface="Bookman Old Style" panose="02050604050505020204" pitchFamily="18" charset="0"/>
              </a:rPr>
              <a:t>CRUD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- операции).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интерфейс (</a:t>
            </a:r>
            <a:r>
              <a:rPr lang="ru-RU" sz="2400" b="1" dirty="0" smtClean="0">
                <a:latin typeface="Bookman Old Style" panose="02050604050505020204" pitchFamily="18" charset="0"/>
              </a:rPr>
              <a:t>паттерн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Create(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030" y="2380774"/>
            <a:ext cx="5441186" cy="239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7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создадим интерфейсы для нужных нам сервисов, например, который предоставляет наибольшую заметку.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416" y="2757714"/>
            <a:ext cx="5512634" cy="30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Сервис по созданию, удалению и редактированию заметок.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Сравним 2 метода и ответим на вопрос 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«Какой метод лучше спроектирован?»</a:t>
            </a:r>
          </a:p>
          <a:p>
            <a:pPr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ИЛИ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CreateNodeCommand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title,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CreateNodeCommand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command);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Второй вариант </a:t>
            </a:r>
            <a:r>
              <a:rPr lang="ru-RU" sz="2400" dirty="0">
                <a:latin typeface="Bookman Old Style" panose="02050604050505020204" pitchFamily="18" charset="0"/>
              </a:rPr>
              <a:t>обеспечивает </a:t>
            </a:r>
            <a:r>
              <a:rPr lang="ru-RU" sz="2400" b="1" dirty="0" smtClean="0">
                <a:latin typeface="Bookman Old Style" panose="02050604050505020204" pitchFamily="18" charset="0"/>
              </a:rPr>
              <a:t>гибкость </a:t>
            </a:r>
            <a:r>
              <a:rPr lang="ru-RU" sz="2400" b="1" dirty="0">
                <a:latin typeface="Bookman Old Style" panose="02050604050505020204" pitchFamily="18" charset="0"/>
              </a:rPr>
              <a:t>при изменении </a:t>
            </a:r>
            <a:r>
              <a:rPr lang="ru-RU" sz="2400" b="1" dirty="0" smtClean="0">
                <a:latin typeface="Bookman Old Style" panose="02050604050505020204" pitchFamily="18" charset="0"/>
              </a:rPr>
              <a:t>требований.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в будущем потребуется добавить новые поля (например, </a:t>
            </a:r>
            <a:r>
              <a:rPr lang="ru-RU" sz="2400" dirty="0" err="1">
                <a:latin typeface="Bookman Old Style" panose="02050604050505020204" pitchFamily="18" charset="0"/>
              </a:rPr>
              <a:t>tags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priority</a:t>
            </a:r>
            <a:r>
              <a:rPr lang="ru-RU" sz="2400" dirty="0">
                <a:latin typeface="Bookman Old Style" panose="02050604050505020204" pitchFamily="18" charset="0"/>
              </a:rPr>
              <a:t>), в первом варианте придется менять сигнатуру метода, что может привести к поломке существующего кода. Во втором варианте достаточно просто добавить поле в </a:t>
            </a:r>
            <a:r>
              <a:rPr lang="ru-RU" sz="2400" dirty="0" err="1">
                <a:latin typeface="Bookman Old Style" panose="02050604050505020204" pitchFamily="18" charset="0"/>
              </a:rPr>
              <a:t>CreateNodeCommand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CreateNodeCommand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title,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CreateNodeCommand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command);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9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94290" y="752011"/>
            <a:ext cx="720320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Роберт </a:t>
            </a:r>
            <a:r>
              <a:rPr lang="ru-RU" sz="2400" b="1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Сесил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Мартин. 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Чистая </a:t>
            </a:r>
            <a:r>
              <a:rPr lang="ru-RU" sz="2400" dirty="0">
                <a:solidFill>
                  <a:srgbClr val="1F1F1F"/>
                </a:solidFill>
                <a:latin typeface="Bookman Old Style" panose="02050604050505020204" pitchFamily="18" charset="0"/>
              </a:rPr>
              <a:t>архитектура. Искусство разработки программного 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обеспечения. 2017 </a:t>
            </a:r>
            <a:r>
              <a:rPr lang="ru-RU" sz="2400" dirty="0">
                <a:solidFill>
                  <a:srgbClr val="1F1F1F"/>
                </a:solidFill>
                <a:latin typeface="Bookman Old Style" panose="02050604050505020204" pitchFamily="18" charset="0"/>
              </a:rPr>
              <a:t>г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. (публикация 1-й статьи в 2012 </a:t>
            </a:r>
            <a:r>
              <a:rPr lang="ru-RU" sz="2400" smtClean="0">
                <a:solidFill>
                  <a:srgbClr val="1F1F1F"/>
                </a:solidFill>
                <a:latin typeface="Bookman Old Style" panose="02050604050505020204" pitchFamily="18" charset="0"/>
              </a:rPr>
              <a:t>г.)</a:t>
            </a:r>
            <a:endParaRPr lang="ru-RU" sz="2400" dirty="0" smtClean="0">
              <a:solidFill>
                <a:srgbClr val="1F1F1F"/>
              </a:solidFill>
              <a:latin typeface="Bookman Old Style" panose="02050604050505020204" pitchFamily="18" charset="0"/>
            </a:endParaRPr>
          </a:p>
          <a:p>
            <a:pPr algn="just"/>
            <a:endParaRPr lang="ru-RU" sz="2400" dirty="0" smtClean="0">
              <a:solidFill>
                <a:srgbClr val="1F1F1F"/>
              </a:solidFill>
              <a:latin typeface="Bookman Old Style" panose="02050604050505020204" pitchFamily="18" charset="0"/>
            </a:endParaRPr>
          </a:p>
          <a:p>
            <a:pPr algn="just"/>
            <a:endParaRPr lang="ru-RU" sz="2400" dirty="0">
              <a:solidFill>
                <a:srgbClr val="1F1F1F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"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Если вы считаете, что хорошая архитектура дорого, попробуйте плохую архитектуру". - </a:t>
            </a:r>
            <a:r>
              <a:rPr lang="ru-RU" sz="2400" i="1" dirty="0">
                <a:solidFill>
                  <a:srgbClr val="161616"/>
                </a:solidFill>
                <a:latin typeface="Bookman Old Style" panose="02050604050505020204" pitchFamily="18" charset="0"/>
              </a:rPr>
              <a:t>Брайан Колон и Джозеф </a:t>
            </a:r>
            <a:r>
              <a:rPr lang="ru-RU" sz="2400" i="1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Yoder</a:t>
            </a:r>
            <a:endParaRPr lang="ru-RU" sz="2400" b="1" i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082" y="752011"/>
            <a:ext cx="4373918" cy="61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350" y="2703016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Используем принцип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Inversion of Control (</a:t>
            </a:r>
            <a:r>
              <a:rPr lang="en-US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IoC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который реализован в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подходе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Dependency Injection</a:t>
            </a:r>
            <a:endParaRPr lang="ru-RU" sz="2400" dirty="0" smtClean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3350" y="0"/>
            <a:ext cx="1169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Application (Use-cases) </a:t>
            </a:r>
            <a:r>
              <a:rPr lang="ru-RU" sz="2400" b="1" dirty="0" smtClean="0">
                <a:latin typeface="Bookman Old Style" panose="02050604050505020204" pitchFamily="18" charset="0"/>
              </a:rPr>
              <a:t>/ Слой приложения (сценарии использования)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интерфейсы сервисов.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 </a:t>
            </a:r>
            <a:r>
              <a:rPr lang="ru-RU" sz="2400" dirty="0" smtClean="0">
                <a:latin typeface="Bookman Old Style" panose="02050604050505020204" pitchFamily="18" charset="0"/>
              </a:rPr>
              <a:t>Здесь мы можем ссылаться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 только на </a:t>
            </a:r>
            <a:r>
              <a:rPr lang="en-US" sz="2400" dirty="0" smtClean="0">
                <a:latin typeface="Bookman Old Style" panose="02050604050505020204" pitchFamily="18" charset="0"/>
              </a:rPr>
              <a:t>Domain.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291" y="600164"/>
            <a:ext cx="5192759" cy="210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8493" y="293645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notesRepository.GetAll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notes.MaxBy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7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350" y="2339542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_repository;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repository)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_repository = repository;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0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Application (Use-cases) </a:t>
            </a:r>
            <a:r>
              <a:rPr lang="ru-RU" sz="2400" b="1" dirty="0" smtClean="0">
                <a:latin typeface="Bookman Old Style" panose="02050604050505020204" pitchFamily="18" charset="0"/>
              </a:rPr>
              <a:t>/ Слой приложения (сценарии использования)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классе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ru-RU" sz="2400" dirty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который управляет заметками.</a:t>
            </a:r>
          </a:p>
        </p:txBody>
      </p:sp>
    </p:spTree>
    <p:extLst>
      <p:ext uri="{BB962C8B-B14F-4D97-AF65-F5344CB8AC3E}">
        <p14:creationId xmlns:p14="http://schemas.microsoft.com/office/powerpoint/2010/main" val="342732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8493" y="293645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.NewGuid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.UtcNow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repository.Delete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9758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(note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"Note not found"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updated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.UtcNow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repository.Update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(updated);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9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3346" y="0"/>
            <a:ext cx="1156670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 / Слой инфраструктуры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 </a:t>
            </a:r>
            <a:r>
              <a:rPr lang="ru-RU" sz="2400" dirty="0" smtClean="0">
                <a:latin typeface="Bookman Old Style" panose="02050604050505020204" pitchFamily="18" charset="0"/>
              </a:rPr>
              <a:t>Здесь мы можем ссылаться на </a:t>
            </a:r>
            <a:r>
              <a:rPr lang="en-US" sz="2400" dirty="0" smtClean="0">
                <a:latin typeface="Bookman Old Style" panose="02050604050505020204" pitchFamily="18" charset="0"/>
              </a:rPr>
              <a:t>Domain</a:t>
            </a:r>
            <a:r>
              <a:rPr lang="ru-RU" sz="2400" dirty="0" smtClean="0">
                <a:latin typeface="Bookman Old Style" panose="02050604050505020204" pitchFamily="18" charset="0"/>
              </a:rPr>
              <a:t> и </a:t>
            </a:r>
            <a:r>
              <a:rPr lang="en-US" sz="2400" dirty="0" smtClean="0">
                <a:latin typeface="Bookman Old Style" panose="02050604050505020204" pitchFamily="18" charset="0"/>
              </a:rPr>
              <a:t>Application.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слое возможно обращение к БД</a:t>
            </a:r>
            <a:r>
              <a:rPr lang="en-US" sz="2400" dirty="0" smtClean="0">
                <a:latin typeface="Bookman Old Style" panose="02050604050505020204" pitchFamily="18" charset="0"/>
              </a:rPr>
              <a:t> (Dapper, Entity Framework)</a:t>
            </a:r>
            <a:r>
              <a:rPr lang="ru-RU" sz="2400" dirty="0" smtClean="0">
                <a:latin typeface="Bookman Old Style" panose="02050604050505020204" pitchFamily="18" charset="0"/>
              </a:rPr>
              <a:t>, использование Фреймворков для кеширования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Reddis</a:t>
            </a:r>
            <a:r>
              <a:rPr lang="ru-RU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 err="1" smtClean="0">
                <a:latin typeface="Bookman Old Style" panose="02050604050505020204" pitchFamily="18" charset="0"/>
              </a:rPr>
              <a:t>логирования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, брокеров сообщений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RabbitMQ</a:t>
            </a:r>
            <a:r>
              <a:rPr lang="en-US" sz="2400" dirty="0" smtClean="0">
                <a:latin typeface="Bookman Old Style" panose="02050604050505020204" pitchFamily="18" charset="0"/>
              </a:rPr>
              <a:t>, Kafka).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Проект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отвечает за обращение к БД через </a:t>
            </a:r>
            <a:r>
              <a:rPr lang="en-US" sz="2400" dirty="0" smtClean="0">
                <a:latin typeface="Bookman Old Style" panose="02050604050505020204" pitchFamily="18" charset="0"/>
              </a:rPr>
              <a:t>ORM (Object-Relation Mapping) Entity Framework</a:t>
            </a:r>
            <a:r>
              <a:rPr lang="ru-RU" sz="2400" dirty="0" smtClean="0">
                <a:latin typeface="Bookman Old Style" panose="02050604050505020204" pitchFamily="18" charset="0"/>
              </a:rPr>
              <a:t>. Все остальные сервисы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Reddis</a:t>
            </a:r>
            <a:r>
              <a:rPr lang="en-US" sz="2400" dirty="0" smtClean="0">
                <a:latin typeface="Bookman Old Style" panose="02050604050505020204" pitchFamily="18" charset="0"/>
              </a:rPr>
              <a:t>, Kafka </a:t>
            </a:r>
            <a:r>
              <a:rPr lang="ru-RU" sz="2400" dirty="0" smtClean="0">
                <a:latin typeface="Bookman Old Style" panose="02050604050505020204" pitchFamily="18" charset="0"/>
              </a:rPr>
              <a:t>и т.п.) необходимо располагать в других отдельных проектах в слое </a:t>
            </a: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Персистентность</a:t>
            </a:r>
            <a:r>
              <a:rPr lang="ru-RU" sz="2400" dirty="0">
                <a:latin typeface="Bookman Old Style" panose="02050604050505020204" pitchFamily="18" charset="0"/>
              </a:rPr>
              <a:t> - это возможность хранить объекты постоянно, даже между выполнениями программы.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49265" y="374073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Принято разделять модели на 3 вида: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Domain Model (</a:t>
            </a:r>
            <a:r>
              <a:rPr lang="ru-RU" sz="2400" dirty="0">
                <a:latin typeface="Bookman Old Style" panose="02050604050505020204" pitchFamily="18" charset="0"/>
              </a:rPr>
              <a:t>Доменная модель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Entity (</a:t>
            </a:r>
            <a:r>
              <a:rPr lang="ru-RU" sz="2400" dirty="0">
                <a:latin typeface="Bookman Old Style" panose="02050604050505020204" pitchFamily="18" charset="0"/>
              </a:rPr>
              <a:t>Модель БД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DTO (Data Transfer </a:t>
            </a:r>
            <a:r>
              <a:rPr lang="en-US" sz="2400" dirty="0" smtClean="0">
                <a:latin typeface="Bookman Old Style" panose="02050604050505020204" pitchFamily="18" charset="0"/>
              </a:rPr>
              <a:t>Object –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модель для передачи данных</a:t>
            </a:r>
            <a:r>
              <a:rPr lang="en-US" sz="2400" dirty="0" smtClean="0">
                <a:latin typeface="Bookman Old Style" panose="02050604050505020204" pitchFamily="18" charset="0"/>
              </a:rPr>
              <a:t>).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небольших проектах без сложной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бизнес-логики </a:t>
            </a:r>
            <a:r>
              <a:rPr lang="en-US" sz="2400" dirty="0" smtClean="0">
                <a:latin typeface="Bookman Old Style" panose="02050604050505020204" pitchFamily="18" charset="0"/>
              </a:rPr>
              <a:t>Domain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Entity</a:t>
            </a:r>
            <a:r>
              <a:rPr lang="ru-RU" sz="2400" dirty="0" smtClean="0">
                <a:latin typeface="Bookman Old Style" panose="02050604050505020204" pitchFamily="18" charset="0"/>
              </a:rPr>
              <a:t> модели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зачастую объединяются.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91" y="3341681"/>
            <a:ext cx="5047370" cy="328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1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dirty="0" err="1">
                <a:latin typeface="Bookman Old Style" panose="02050604050505020204" pitchFamily="18" charset="0"/>
              </a:rPr>
              <a:t>Domain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Model</a:t>
            </a:r>
            <a:r>
              <a:rPr lang="ru-RU" sz="2400" dirty="0">
                <a:latin typeface="Bookman Old Style" panose="02050604050505020204" pitchFamily="18" charset="0"/>
              </a:rPr>
              <a:t> (Доменная модель)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Что это</a:t>
            </a:r>
            <a:r>
              <a:rPr lang="ru-RU" sz="2400" b="1" dirty="0" smtClean="0">
                <a:latin typeface="Bookman Old Style" panose="02050604050505020204" pitchFamily="18" charset="0"/>
              </a:rPr>
              <a:t>?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Ядро бизнес-логики приложения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Содержит правила,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валидацию</a:t>
            </a:r>
            <a:r>
              <a:rPr lang="ru-RU" sz="2400" dirty="0">
                <a:latin typeface="Bookman Old Style" panose="02050604050505020204" pitchFamily="18" charset="0"/>
              </a:rPr>
              <a:t> и методы для работы с данными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Характеристики</a:t>
            </a:r>
            <a:r>
              <a:rPr lang="ru-RU" sz="2400" b="1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Инкапсуляция (приватные поля, методы)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Бизнес-правила (например, </a:t>
            </a:r>
            <a:r>
              <a:rPr lang="ru-RU" sz="2400" dirty="0" err="1">
                <a:latin typeface="Bookman Old Style" panose="02050604050505020204" pitchFamily="18" charset="0"/>
              </a:rPr>
              <a:t>Student.CanEnroll</a:t>
            </a:r>
            <a:r>
              <a:rPr lang="ru-RU" sz="2400" dirty="0">
                <a:latin typeface="Bookman Old Style" panose="02050604050505020204" pitchFamily="18" charset="0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Независимость от инфраструктуры (БД, API)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1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2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en-US" sz="2400" dirty="0">
                <a:latin typeface="Bookman Old Style" panose="02050604050505020204" pitchFamily="18" charset="0"/>
              </a:rPr>
              <a:t>Entity (</a:t>
            </a:r>
            <a:r>
              <a:rPr lang="ru-RU" sz="2400" dirty="0">
                <a:latin typeface="Bookman Old Style" panose="02050604050505020204" pitchFamily="18" charset="0"/>
              </a:rPr>
              <a:t>Модель БД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Что </a:t>
            </a:r>
            <a:r>
              <a:rPr lang="ru-RU" sz="2400" b="1" dirty="0">
                <a:latin typeface="Bookman Old Style" panose="02050604050505020204" pitchFamily="18" charset="0"/>
              </a:rPr>
              <a:t>это</a:t>
            </a:r>
            <a:r>
              <a:rPr lang="ru-RU" sz="2400" b="1" dirty="0" smtClean="0">
                <a:latin typeface="Bookman Old Style" panose="02050604050505020204" pitchFamily="18" charset="0"/>
              </a:rPr>
              <a:t>?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Представление данных для работы с базой (EF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Содержит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реляционные </a:t>
            </a:r>
            <a:r>
              <a:rPr lang="ru-RU" sz="2400" dirty="0">
                <a:latin typeface="Bookman Old Style" panose="02050604050505020204" pitchFamily="18" charset="0"/>
              </a:rPr>
              <a:t>аннотации ([</a:t>
            </a:r>
            <a:r>
              <a:rPr lang="ru-RU" sz="2400" dirty="0" err="1">
                <a:latin typeface="Bookman Old Style" panose="02050604050505020204" pitchFamily="18" charset="0"/>
              </a:rPr>
              <a:t>Key</a:t>
            </a:r>
            <a:r>
              <a:rPr lang="ru-RU" sz="2400" dirty="0">
                <a:latin typeface="Bookman Old Style" panose="02050604050505020204" pitchFamily="18" charset="0"/>
              </a:rPr>
              <a:t>]) или </a:t>
            </a:r>
            <a:r>
              <a:rPr lang="ru-RU" sz="2400" dirty="0" err="1">
                <a:latin typeface="Bookman Old Style" panose="02050604050505020204" pitchFamily="18" charset="0"/>
              </a:rPr>
              <a:t>Fluent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API-конфигурации.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Характеристики</a:t>
            </a:r>
            <a:r>
              <a:rPr lang="ru-RU" sz="2400" b="1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Публичные сеттеры (для </a:t>
            </a:r>
            <a:r>
              <a:rPr lang="en-US" sz="2400" dirty="0">
                <a:latin typeface="Bookman Old Style" panose="02050604050505020204" pitchFamily="18" charset="0"/>
              </a:rPr>
              <a:t>ORM)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Навигационные свойства (</a:t>
            </a:r>
            <a:r>
              <a:rPr lang="en-US" sz="2400" dirty="0" err="1">
                <a:latin typeface="Bookman Old Style" panose="02050604050505020204" pitchFamily="18" charset="0"/>
              </a:rPr>
              <a:t>ICollection</a:t>
            </a:r>
            <a:r>
              <a:rPr lang="en-US" sz="2400" dirty="0">
                <a:latin typeface="Bookman Old Style" panose="02050604050505020204" pitchFamily="18" charset="0"/>
              </a:rPr>
              <a:t>&lt;Grade&gt;)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Атрибуты БД ([</a:t>
            </a:r>
            <a:r>
              <a:rPr lang="en-US" sz="2400" dirty="0" err="1">
                <a:latin typeface="Bookman Old Style" panose="02050604050505020204" pitchFamily="18" charset="0"/>
              </a:rPr>
              <a:t>MaxLength</a:t>
            </a:r>
            <a:r>
              <a:rPr lang="en-US" sz="2400" dirty="0">
                <a:latin typeface="Bookman Old Style" panose="02050604050505020204" pitchFamily="18" charset="0"/>
              </a:rPr>
              <a:t>], [</a:t>
            </a:r>
            <a:r>
              <a:rPr lang="en-US" sz="2400" dirty="0" err="1">
                <a:latin typeface="Bookman Old Style" panose="02050604050505020204" pitchFamily="18" charset="0"/>
              </a:rPr>
              <a:t>ForeignKey</a:t>
            </a:r>
            <a:r>
              <a:rPr lang="en-US" sz="2400" dirty="0">
                <a:latin typeface="Bookman Old Style" panose="02050604050505020204" pitchFamily="18" charset="0"/>
              </a:rPr>
              <a:t>])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9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3. </a:t>
            </a:r>
            <a:r>
              <a:rPr lang="en-US" sz="2400" dirty="0">
                <a:latin typeface="Bookman Old Style" panose="02050604050505020204" pitchFamily="18" charset="0"/>
              </a:rPr>
              <a:t>DTO (Data Transfer Object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Что </a:t>
            </a:r>
            <a:r>
              <a:rPr lang="ru-RU" sz="2400" b="1" dirty="0">
                <a:latin typeface="Bookman Old Style" panose="02050604050505020204" pitchFamily="18" charset="0"/>
              </a:rPr>
              <a:t>это</a:t>
            </a:r>
            <a:r>
              <a:rPr lang="ru-RU" sz="2400" b="1" dirty="0" smtClean="0">
                <a:latin typeface="Bookman Old Style" panose="02050604050505020204" pitchFamily="18" charset="0"/>
              </a:rPr>
              <a:t>?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Объект для передачи данных между слоями (API ↔ </a:t>
            </a:r>
            <a:r>
              <a:rPr lang="ru-RU" sz="2400" dirty="0" err="1">
                <a:latin typeface="Bookman Old Style" panose="02050604050505020204" pitchFamily="18" charset="0"/>
              </a:rPr>
              <a:t>Frontend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Нет </a:t>
            </a:r>
            <a:r>
              <a:rPr lang="ru-RU" sz="2400" dirty="0">
                <a:latin typeface="Bookman Old Style" panose="02050604050505020204" pitchFamily="18" charset="0"/>
              </a:rPr>
              <a:t>логики — только данные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Характеристики</a:t>
            </a:r>
            <a:r>
              <a:rPr lang="ru-RU" sz="2400" b="1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Плоская структура (без сложных связей)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Оптимизирован для клиента (только нужные поля)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</a:t>
            </a:r>
            <a:r>
              <a:rPr lang="ru-RU" sz="2400" dirty="0" err="1">
                <a:latin typeface="Bookman Old Style" panose="02050604050505020204" pitchFamily="18" charset="0"/>
              </a:rPr>
              <a:t>Сериализуем</a:t>
            </a:r>
            <a:r>
              <a:rPr lang="ru-RU" sz="2400" dirty="0">
                <a:latin typeface="Bookman Old Style" panose="02050604050505020204" pitchFamily="18" charset="0"/>
              </a:rPr>
              <a:t> в JSON/XML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3035" r="25327"/>
          <a:stretch/>
        </p:blipFill>
        <p:spPr>
          <a:xfrm>
            <a:off x="6475228" y="154627"/>
            <a:ext cx="5523753" cy="493790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9" t="69457" r="-1"/>
          <a:stretch/>
        </p:blipFill>
        <p:spPr>
          <a:xfrm>
            <a:off x="9237104" y="5092530"/>
            <a:ext cx="2419043" cy="170694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20586" y="154627"/>
            <a:ext cx="6154642" cy="5569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 рамках чистой архитектуры центральным элементом приложения являются его бизнес-логика и модель.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 этом случае бизнес-логика не зависит от доступа к данным или другим инфраструктурам, то есть стандартная зависимость инвертируется: инфраструктура и детали реализации зависят от ядра приложения.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64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8727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Цепочка вызовов классов в жестком следовании чистой архитектуре: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Клиент отправляет запрос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CreateNoteRequest</a:t>
            </a:r>
            <a:r>
              <a:rPr lang="ru-RU" sz="2400" b="1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DTO</a:t>
            </a:r>
            <a:r>
              <a:rPr lang="ru-RU" sz="2400" b="1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в наш </a:t>
            </a:r>
            <a:r>
              <a:rPr lang="en-US" sz="2400" dirty="0" smtClean="0">
                <a:latin typeface="Bookman Old Style" panose="02050604050505020204" pitchFamily="18" charset="0"/>
              </a:rPr>
              <a:t>API.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Контроллер принимает запрос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преобразует во внутренний контракт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CreateNoteCommand</a:t>
            </a:r>
            <a:r>
              <a:rPr lang="en-US" sz="2400" b="1" dirty="0" smtClean="0">
                <a:latin typeface="Bookman Old Style" panose="02050604050505020204" pitchFamily="18" charset="0"/>
              </a:rPr>
              <a:t> (DTO)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передает команду в нужный сервис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Сервис принимает команду, создает доменную модель </a:t>
            </a:r>
            <a:r>
              <a:rPr lang="en-US" sz="2400" b="1" dirty="0" smtClean="0">
                <a:latin typeface="Bookman Old Style" panose="02050604050505020204" pitchFamily="18" charset="0"/>
              </a:rPr>
              <a:t>Note</a:t>
            </a:r>
            <a:r>
              <a:rPr lang="ru-RU" sz="2400" b="1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  <a:r>
              <a:rPr lang="ru-RU" sz="2400" b="1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и передаёт 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для сохранения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принимает доменную модель и создаёт модель БД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NoteEntity</a:t>
            </a:r>
            <a:r>
              <a:rPr lang="ru-RU" sz="2400" b="1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</a:t>
            </a:r>
            <a:r>
              <a:rPr lang="ru-RU" sz="2400" b="1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Гибкость приложения достигается за счёт </a:t>
            </a:r>
            <a:r>
              <a:rPr lang="ru-RU" sz="2400" strike="sngStrike" dirty="0">
                <a:latin typeface="Bookman Old Style" panose="02050604050505020204" pitchFamily="18" charset="0"/>
              </a:rPr>
              <a:t>огромного количества одинаковых классов </a:t>
            </a:r>
            <a:r>
              <a:rPr lang="ru-RU" sz="2400" dirty="0">
                <a:latin typeface="Bookman Old Style" panose="02050604050505020204" pitchFamily="18" charset="0"/>
              </a:rPr>
              <a:t>разделения программы на слои и создания контрактов между этими слоями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8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Плюсы разделения: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– Каждый класс живёт в своём слое,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– Изменения в одном месте не вызывают “эффекта домино”,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– Система становится как </a:t>
            </a:r>
            <a:r>
              <a:rPr lang="ru-RU" sz="2400" dirty="0" err="1" smtClean="0">
                <a:latin typeface="Bookman Old Style" panose="02050604050505020204" pitchFamily="18" charset="0"/>
              </a:rPr>
              <a:t>Lego</a:t>
            </a:r>
            <a:r>
              <a:rPr lang="ru-RU" sz="2400" dirty="0" smtClean="0">
                <a:latin typeface="Bookman Old Style" panose="02050604050505020204" pitchFamily="18" charset="0"/>
              </a:rPr>
              <a:t> — собирается из независимых блоков.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малых приложениях </a:t>
            </a:r>
            <a:r>
              <a:rPr lang="ru-RU" sz="2400" dirty="0">
                <a:latin typeface="Bookman Old Style" panose="02050604050505020204" pitchFamily="18" charset="0"/>
              </a:rPr>
              <a:t>с целью ускорения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разработки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latin typeface="Bookman Old Style" panose="02050604050505020204" pitchFamily="18" charset="0"/>
              </a:rPr>
              <a:t>Request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en-US" sz="2400" b="1" dirty="0" smtClean="0">
                <a:latin typeface="Bookman Old Style" panose="02050604050505020204" pitchFamily="18" charset="0"/>
              </a:rPr>
              <a:t>Command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объединяются, также</a:t>
            </a:r>
            <a:r>
              <a:rPr lang="ru-RU" sz="2400" dirty="0">
                <a:latin typeface="Bookman Old Style" panose="02050604050505020204" pitchFamily="18" charset="0"/>
              </a:rPr>
              <a:t>, как и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и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</a:t>
            </a:r>
            <a:r>
              <a:rPr lang="ru-RU" sz="2400" b="1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ценой масштабируемости.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61" y="4132161"/>
            <a:ext cx="4315257" cy="247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6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68238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структуру хранимых данных. Зачастую данные модели и БД не совпадают. Поэтому для хранения используются отдельные классы, которые называются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Entities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17814" y="3845075"/>
            <a:ext cx="120586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5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812" y="168280"/>
            <a:ext cx="4763387" cy="45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6990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контекст данных.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1065910"/>
            <a:ext cx="1177157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DbContextOptions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options)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(options)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{}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Конфигурирование таблиц БД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protected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OnModelCreating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Вынесем конфигурацию заметки в отдельный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класс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modelBuilder.ApplyConfiguration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NoteConfiguration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// С помощью метода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инициализируем коллекцию заметок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DbSet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Notes =&gt; Set&lt;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7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6990464" cy="58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Конфигурирование таблицы заметок.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583045"/>
            <a:ext cx="120586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NoteConfiguration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IEntityTypeConfiguration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Configure(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EntityTypeBuilder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builder.HasKey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(x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HasMaxLength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.MAX_TITLE_LENGTH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умолчанию конфигурация будет такой же,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кроме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 // 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HasMaxLength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Note.MAX_TITLE_LENGTH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делает свойство необходим при добавлении заметки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9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Реализуем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репозиторий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_context;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context)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_context = context;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//Добавление заметки в БД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Create(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Entities.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context.AddAsync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context.SaveChangesAsync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endParaRPr lang="ru-RU" sz="2400" dirty="0" smtClean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//Получаем все заметки из БД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notesEntities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// Чтобы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данные не помещались в кэш, применяется метод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notesEntities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.Select(n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SingleOrDefaultAsync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id);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Если заметки есть и она 1, то мы её получим, иначе будет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3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.Where(n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ExecuteUpdateAsync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 =&gt; s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22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20586" y="154627"/>
            <a:ext cx="61546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Эта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функциональность достигается путем определения абстракций или интерфейсов в ядре приложения, которые реализуются типами, определенными в слое инфраструктуры. Такую архитектуру обычно рисуют в виде серии окружностей с общим центром, которая внешне напоминает срез луковицы.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3035" r="25327"/>
          <a:stretch/>
        </p:blipFill>
        <p:spPr>
          <a:xfrm>
            <a:off x="6475228" y="154627"/>
            <a:ext cx="5523753" cy="49379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9" t="69457" r="-1"/>
          <a:stretch/>
        </p:blipFill>
        <p:spPr>
          <a:xfrm>
            <a:off x="9237104" y="5092530"/>
            <a:ext cx="2419043" cy="170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.Where(n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id)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ExecuteDeleteAsync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Папка </a:t>
            </a:r>
            <a:r>
              <a:rPr lang="en-US" sz="2400" b="1" dirty="0" smtClean="0">
                <a:latin typeface="Bookman Old Style" panose="02050604050505020204" pitchFamily="18" charset="0"/>
              </a:rPr>
              <a:t>Migrations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создаётся автоматически при создании миграций с помощью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 Framework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Рассмотрим позже, когда будем настраивать проект.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67" y="1799653"/>
            <a:ext cx="4763387" cy="45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последний слой – слой веб приложения. На наше </a:t>
            </a:r>
            <a:r>
              <a:rPr lang="en-US" sz="2400" b="1" dirty="0" smtClean="0">
                <a:latin typeface="Bookman Old Style" panose="02050604050505020204" pitchFamily="18" charset="0"/>
              </a:rPr>
              <a:t>Web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будут приходит запросы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request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от клиентов (</a:t>
            </a:r>
            <a:r>
              <a:rPr lang="en-US" sz="2400" b="1" dirty="0" smtClean="0">
                <a:latin typeface="Bookman Old Style" panose="02050604050505020204" pitchFamily="18" charset="0"/>
              </a:rPr>
              <a:t>frontend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а наше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должно обрабатывать их и отправлять ответы (</a:t>
            </a:r>
            <a:r>
              <a:rPr lang="en-US" sz="2400" b="1" dirty="0" smtClean="0">
                <a:latin typeface="Bookman Old Style" panose="02050604050505020204" pitchFamily="18" charset="0"/>
              </a:rPr>
              <a:t>response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Наш </a:t>
            </a:r>
            <a:r>
              <a:rPr lang="en-US" sz="2400" b="1" dirty="0" smtClean="0">
                <a:latin typeface="Bookman Old Style" panose="02050604050505020204" pitchFamily="18" charset="0"/>
              </a:rPr>
              <a:t>Web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состоит из компонентов: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Точка входа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которая включает, подключение сервисов и конфигурирование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Контроллеры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Контракты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Конфигурационные файлы</a:t>
            </a:r>
            <a:r>
              <a:rPr lang="ru-RU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 err="1" smtClean="0">
                <a:latin typeface="Bookman Old Style" panose="02050604050505020204" pitchFamily="18" charset="0"/>
              </a:rPr>
              <a:t>appsettings.json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latin typeface="Bookman Old Style" panose="02050604050505020204" pitchFamily="18" charset="0"/>
              </a:rPr>
              <a:t>docker-compose.yml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i="1" dirty="0" smtClean="0">
                <a:latin typeface="Bookman Old Style" panose="02050604050505020204" pitchFamily="18" charset="0"/>
              </a:rPr>
              <a:t>Properties/</a:t>
            </a:r>
            <a:r>
              <a:rPr lang="en-US" sz="2400" dirty="0" err="1" smtClean="0">
                <a:latin typeface="Bookman Old Style" panose="02050604050505020204" pitchFamily="18" charset="0"/>
              </a:rPr>
              <a:t>launchSettings.json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Program. </a:t>
            </a:r>
            <a:r>
              <a:rPr lang="ru-RU" sz="2400" dirty="0" smtClean="0">
                <a:latin typeface="Bookman Old Style" panose="02050604050505020204" pitchFamily="18" charset="0"/>
              </a:rPr>
              <a:t>Подключаем сервисы.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Т.к. мы используем контроллеры, то нужно написать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AddControllers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альтернативно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или совместно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можно использовать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Minimal API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Подключаем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Swagger</a:t>
            </a:r>
            <a:r>
              <a:rPr lang="en-US" sz="2400" dirty="0" smtClean="0">
                <a:latin typeface="Bookman Old Style" panose="02050604050505020204" pitchFamily="18" charset="0"/>
              </a:rPr>
              <a:t> - </a:t>
            </a:r>
            <a:r>
              <a:rPr lang="ru-RU" sz="2400" dirty="0" smtClean="0">
                <a:latin typeface="Bookman Old Style" panose="02050604050505020204" pitchFamily="18" charset="0"/>
              </a:rPr>
              <a:t>набор инструментов, который позволяет автоматически описывать API на основе его кода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dirty="0" smtClean="0">
                <a:latin typeface="Bookman Old Style" panose="02050604050505020204" pitchFamily="18" charset="0"/>
              </a:rPr>
              <a:t>отправлять и получать запросы в удобном </a:t>
            </a:r>
            <a:r>
              <a:rPr lang="en-US" sz="2400" dirty="0" smtClean="0">
                <a:latin typeface="Bookman Old Style" panose="02050604050505020204" pitchFamily="18" charset="0"/>
              </a:rPr>
              <a:t>UI).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Program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builder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WebApplication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.CreateBuilder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builder.Services.AddSwaggerGen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builder.Services.AddControllers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1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54150" y="754743"/>
            <a:ext cx="9910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Swagger </a:t>
            </a:r>
            <a:r>
              <a:rPr lang="ru-RU" sz="2400" b="1" dirty="0" smtClean="0">
                <a:latin typeface="Bookman Old Style" panose="02050604050505020204" pitchFamily="18" charset="0"/>
              </a:rPr>
              <a:t>через менеджер пакетов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NuGet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6" y="2133602"/>
            <a:ext cx="12001706" cy="265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&gt;(options 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options.UseNpgsql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builder.Configuration.GetConnectionString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nameof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});</a:t>
            </a:r>
          </a:p>
          <a:p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nameof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NotesDbContext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)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выдаст строку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"</a:t>
            </a: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NotesDbContext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"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Здесь мы явно указываем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UseNpgsql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какую БД будем использовать –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PostgreSQL.</a:t>
            </a: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4131" y="304801"/>
            <a:ext cx="11913338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 Framework </a:t>
            </a:r>
            <a:r>
              <a:rPr lang="ru-RU" sz="2400" b="1" dirty="0">
                <a:latin typeface="Bookman Old Style" panose="02050604050505020204" pitchFamily="18" charset="0"/>
              </a:rPr>
              <a:t>через менеджер пакетов </a:t>
            </a:r>
            <a:r>
              <a:rPr lang="en-US" sz="2400" b="1" dirty="0" err="1">
                <a:latin typeface="Bookman Old Style" panose="02050604050505020204" pitchFamily="18" charset="0"/>
              </a:rPr>
              <a:t>NuGet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0" y="885473"/>
            <a:ext cx="12102399" cy="558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Cross-Origin Resource Sharing (CORS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«совместное использование ресурсов между разными источниками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»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— технология современных браузеров, которая позволяет предоставить веб-страницам доступ к ресурсам другого домена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Т.к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frontend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предполагается писать на другом языке, то необходимо подключить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CORS.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builder.Services.AddCors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(options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options.AddDefaultPolicy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(policy 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policy.WithOrigins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"http://localhost:7164"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policy.AllowAnyHeader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policy.AllowAnyMethod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0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Настраиваем сервисы, каждому интерфейсу сопоставляем конкретную реализацию. Сервисы помещаются в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DI Container (Dependency Injection Container)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– контейнер инъекции зависимости. Контейнер автоматически передаёт нужную реализацию, когда необходимо.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6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Program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Если проект запускается в режиме разработки, то добавляем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swagger.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Не забываем добавить маршрутизацию к действиям контроллеров.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app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builder.Build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app.Environment.IsDevelopment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app.UseSwagger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app.UseSwaggerUI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app.MapControllers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app.Run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27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0586" y="654357"/>
            <a:ext cx="11623854" cy="1134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Чистую архитектуру можно описать фразой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- строй приложение вокруг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бизнес-логики.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20585" y="1789027"/>
            <a:ext cx="46566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Entities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Сущности, которые содержат самую важную логику/алгоритмы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расчет угла броска снаряда</a:t>
            </a:r>
          </a:p>
        </p:txBody>
      </p:sp>
    </p:spTree>
    <p:extLst>
      <p:ext uri="{BB962C8B-B14F-4D97-AF65-F5344CB8AC3E}">
        <p14:creationId xmlns:p14="http://schemas.microsoft.com/office/powerpoint/2010/main" val="175214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Указываем атрибут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ApiController</a:t>
            </a:r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– что данный класс – контроллер. Атрибут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[controller</a:t>
            </a:r>
            <a:r>
              <a:rPr lang="en-US" sz="2400" dirty="0" smtClean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задаёт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общий маршрут для всех методов контроллера. В () скобках указан шаблон, который означает, что маршрут это название контроллера –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Notes.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Т.е. данный контроллер слушает запросы, вида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https://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домен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/Notes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ApiController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[controller]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NotesController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ControllerBase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Подключаем сервисы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NotesController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Указываем маршрут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, данный метод обрабатывает запросы по адресу: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https://</a:t>
            </a:r>
            <a:r>
              <a:rPr lang="ru-RU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домен/</a:t>
            </a: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Notes/Create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Атрибут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означает, что данные (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request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) поступают из тела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запроса.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HttpPost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"Create"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Create(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. Конечная точка или </a:t>
            </a:r>
            <a:r>
              <a:rPr lang="ru-RU" sz="2400" b="1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представляет некоторый код, который обрабатывает запрос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Get(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notesDbContext.Notes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request.Search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!=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lower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request.Search.ToLower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.Where(n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n.Title.ToLower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().Contains(lower));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//Продолжение следует далее</a:t>
            </a:r>
          </a:p>
        </p:txBody>
      </p:sp>
    </p:spTree>
    <p:extLst>
      <p:ext uri="{BB962C8B-B14F-4D97-AF65-F5344CB8AC3E}">
        <p14:creationId xmlns:p14="http://schemas.microsoft.com/office/powerpoint/2010/main" val="6674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Expression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Func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Entities.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request.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SortItem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ToLower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switch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"title"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request.SortOrder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?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notesQuery.OrderByDescending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: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notesQuery.OrderBy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.Select(n =&gt;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(notes));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654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Delete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HttpDelete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"Delete"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noteService.DeleteNote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331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Update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HttpPatch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"Update"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noteService.UpdateNote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00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 адресу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</a:t>
            </a:r>
            <a:r>
              <a:rPr lang="en-US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://</a:t>
            </a:r>
            <a:r>
              <a:rPr lang="ru-RU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домен/</a:t>
            </a: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Notes/</a:t>
            </a:r>
            <a:r>
              <a:rPr lang="en-US" sz="2400" b="1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LargestNote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largestNoteService.GetLargestNote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 notes"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68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Каждый запрос и ответ поместим в контракты и создадим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record.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создания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297" y="1257479"/>
            <a:ext cx="5105541" cy="19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удаления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97" y="1276350"/>
            <a:ext cx="5155059" cy="156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87438" y="0"/>
            <a:ext cx="4488818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Use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Cases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Наши бизнес-процессы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Этот слой содержит прикладную логику - логику нашей предметной области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Занимается тем, что манипулирует </a:t>
            </a:r>
            <a:r>
              <a:rPr lang="ru-RU" sz="2400" dirty="0" err="1">
                <a:latin typeface="Bookman Old Style" panose="02050604050505020204" pitchFamily="18" charset="0"/>
              </a:rPr>
              <a:t>Entities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приложения для расчета угла удара в бильярде и траектории выстрела из пушки</a:t>
            </a:r>
          </a:p>
        </p:txBody>
      </p:sp>
    </p:spTree>
    <p:extLst>
      <p:ext uri="{BB962C8B-B14F-4D97-AF65-F5344CB8AC3E}">
        <p14:creationId xmlns:p14="http://schemas.microsoft.com/office/powerpoint/2010/main" val="4245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Ответ для самой большой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714" y="1010693"/>
            <a:ext cx="609197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получения заметок.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Search,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SortItem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SortOrder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Notes);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1" y="1284852"/>
            <a:ext cx="5302988" cy="17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изменение заметок.</a:t>
            </a: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34" y="1135032"/>
            <a:ext cx="5518854" cy="170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Настроим строку подключения к БД. Зайдем в файл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appsettings.json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и добавим:</a:t>
            </a:r>
            <a:endParaRPr lang="ru-RU" sz="2400" b="1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ConnectionStrings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"Server=localhost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Port=5433;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Database=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User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Id=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Password=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;"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},</a:t>
            </a:r>
            <a:endParaRPr lang="ru-RU" sz="2400" b="1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Server=localhost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– адрес сервера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Port=5433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любой, главное, чтобы не был занят и в докере был такой же.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Database=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имя БД, любое.</a:t>
            </a:r>
          </a:p>
          <a:p>
            <a:pPr algn="just">
              <a:lnSpc>
                <a:spcPct val="130000"/>
              </a:lnSpc>
            </a:pP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 Id=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имя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пользователя, по умолчанию.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Password=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пароль,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по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умолчанию.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43" y="0"/>
            <a:ext cx="4767357" cy="7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Проверим конфигурацию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http.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Зайдем в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Properties/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launchSettings.json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Во всех частях программы адрес должен быть одинаковый.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applicationUrl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://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localhost:7164"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Порт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любой,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главное,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чтобы не был занят.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commandName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"Project"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dotnetRunMessages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launchBrowser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applicationUrl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"https://localhost:7164"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environmentVariables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"ASPNETCORE_ENVIRONMENT"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"Development"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},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Создадим докер файл.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Назовём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docker-compose.yml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976" y="1200329"/>
            <a:ext cx="4727712" cy="445231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33350" y="1200329"/>
            <a:ext cx="71856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Docker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— это платформа с открытым исходным кодом для автоматизации разработки, доставки и развертывания приложений. Ее основная идея — создание стандартного и предсказуемого окружения, где приложения могут работать независимо от операционной системы или инфраструктуры. </a:t>
            </a: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092433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широко применяется в сферах разработки ПО, </a:t>
            </a:r>
            <a:r>
              <a:rPr lang="ru-RU" sz="2400" b="1" dirty="0" err="1">
                <a:solidFill>
                  <a:srgbClr val="092433"/>
                </a:solidFill>
                <a:latin typeface="Bookman Old Style" panose="02050604050505020204" pitchFamily="18" charset="0"/>
              </a:rPr>
              <a:t>DevOps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 и управления IT-инфраструктурой. Благодаря нему можно ускорить разработку и упростить перенос приложений между окружениями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92433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92433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Сценарии использования: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упаковывание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вашего приложения (и так же используемых компонент) в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контейнеры;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раздача и доставка этих контейнеров вашим командам для разработки и тестирования;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выкладывания этих контейнеров на ваши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продакшены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, как в дата центры так и в облака.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1687332"/>
            <a:ext cx="6661888" cy="168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services: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container_name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image: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postgres:latest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restart: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always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environment: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POSTGRES_DB: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POSTGRES_USER: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POSTGRES_PASSWORD: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volumes: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-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-data:/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/lib/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postgresql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/data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ports: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5433:5432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volumes: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-data: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688" y="0"/>
            <a:ext cx="4318000" cy="406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Переходим на сайт </a:t>
            </a:r>
            <a:r>
              <a:rPr lang="en-US" sz="2400" b="1" dirty="0" smtClean="0">
                <a:latin typeface="Bookman Old Style" panose="02050604050505020204" pitchFamily="18" charset="0"/>
              </a:rPr>
              <a:t>Docker </a:t>
            </a:r>
            <a:r>
              <a:rPr lang="ru-RU" sz="2400" b="1" dirty="0" smtClean="0">
                <a:latin typeface="Bookman Old Style" panose="02050604050505020204" pitchFamily="18" charset="0"/>
              </a:rPr>
              <a:t>и 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Docker Desktop.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  <a:hlinkClick r:id="rId3"/>
              </a:rPr>
              <a:t>https://www.docker.com/get-started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  <a:hlinkClick r:id="rId3"/>
              </a:rPr>
              <a:t>/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33" y="1959429"/>
            <a:ext cx="10361901" cy="31248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335" y="5289351"/>
            <a:ext cx="5831498" cy="89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Запускаем докер. </a:t>
            </a:r>
            <a:r>
              <a:rPr lang="ru-RU" sz="2400" dirty="0" smtClean="0">
                <a:latin typeface="Bookman Old Style" panose="02050604050505020204" pitchFamily="18" charset="0"/>
              </a:rPr>
              <a:t>Если движок запустился, значит всё установилось верно, иначе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пробуем руководство: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stackoverflow.com/questions/78879806/docker-desktop-wsl-update-failed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Убедитесь, что нет ожидающих обновлений </a:t>
            </a:r>
            <a:r>
              <a:rPr lang="ru-RU" sz="2400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При желании вы можете удалить "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Desktop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". 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Отключите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«Подсистему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для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» в разделе «Включение и отключение компонентов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» (</a:t>
            </a:r>
            <a:r>
              <a:rPr lang="ru-RU" sz="2400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на следующем слайде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Установите последнюю версию WSL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wsl</a:t>
            </a:r>
            <a:r>
              <a:rPr lang="ru-RU" sz="2400" b="1" dirty="0" smtClean="0">
                <a:latin typeface="Bookman Old Style" panose="02050604050505020204" pitchFamily="18" charset="0"/>
              </a:rPr>
              <a:t> --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install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Запустите </a:t>
            </a:r>
            <a:r>
              <a:rPr lang="ru-RU" sz="2400" b="1" dirty="0" err="1">
                <a:latin typeface="Bookman Old Style" panose="02050604050505020204" pitchFamily="18" charset="0"/>
              </a:rPr>
              <a:t>wsl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--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status</a:t>
            </a:r>
            <a:r>
              <a:rPr lang="ru-RU" sz="2400" dirty="0" smtClean="0">
                <a:latin typeface="Bookman Old Style" panose="02050604050505020204" pitchFamily="18" charset="0"/>
              </a:rPr>
              <a:t> для </a:t>
            </a:r>
            <a:r>
              <a:rPr lang="ru-RU" sz="2400" dirty="0">
                <a:latin typeface="Bookman Old Style" panose="02050604050505020204" pitchFamily="18" charset="0"/>
              </a:rPr>
              <a:t>подтверждения установки.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Установите «</a:t>
            </a:r>
            <a:r>
              <a:rPr lang="ru-RU" sz="2400" dirty="0" err="1"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Desktop</a:t>
            </a:r>
            <a:r>
              <a:rPr lang="ru-RU" sz="2400" dirty="0">
                <a:latin typeface="Bookman Old Style" panose="02050604050505020204" pitchFamily="18" charset="0"/>
              </a:rPr>
              <a:t>» еще </a:t>
            </a:r>
            <a:r>
              <a:rPr lang="ru-RU" sz="2400" dirty="0" smtClean="0">
                <a:latin typeface="Bookman Old Style" panose="02050604050505020204" pitchFamily="18" charset="0"/>
              </a:rPr>
              <a:t>раз.</a:t>
            </a:r>
          </a:p>
        </p:txBody>
      </p:sp>
    </p:spTree>
    <p:extLst>
      <p:ext uri="{BB962C8B-B14F-4D97-AF65-F5344CB8AC3E}">
        <p14:creationId xmlns:p14="http://schemas.microsoft.com/office/powerpoint/2010/main" val="860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6805" y="191327"/>
            <a:ext cx="48748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Контроллеры/</a:t>
            </a:r>
            <a:r>
              <a:rPr lang="ru-RU" sz="2400" b="1" dirty="0" err="1">
                <a:latin typeface="Bookman Old Style" panose="02050604050505020204" pitchFamily="18" charset="0"/>
              </a:rPr>
              <a:t>Презентеры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Те, с кем внешний мир взаимодействует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MVC контроллеры, заглушка для </a:t>
            </a:r>
            <a:r>
              <a:rPr lang="en-US" sz="2400" dirty="0" smtClean="0">
                <a:latin typeface="Bookman Old Style" panose="02050604050505020204" pitchFamily="18" charset="0"/>
              </a:rPr>
              <a:t>HTTP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модель представления (MVVM)</a:t>
            </a:r>
          </a:p>
        </p:txBody>
      </p:sp>
    </p:spTree>
    <p:extLst>
      <p:ext uri="{BB962C8B-B14F-4D97-AF65-F5344CB8AC3E}">
        <p14:creationId xmlns:p14="http://schemas.microsoft.com/office/powerpoint/2010/main" val="415196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64706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Приложение к п.3 инструкции: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Отключите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«Подсистему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для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» в разделе «Включение и отключение компонентов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».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103214"/>
            <a:ext cx="5440817" cy="66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Когда докер запущен, вводим команду терминал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docker</a:t>
            </a:r>
            <a:r>
              <a:rPr lang="en-US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-compose up –d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Терминал должен быть запущен из папки, где находится файл </a:t>
            </a:r>
            <a:endParaRPr lang="en-US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docker-compose.yml</a:t>
            </a:r>
            <a:endParaRPr lang="en-US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Можно ввести в терминале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Visual Studio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8" y="2975429"/>
            <a:ext cx="12143132" cy="238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7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результате данной команды подключится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запустится контейнер с БД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PostgreSQL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73" y="1200329"/>
            <a:ext cx="10195127" cy="564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О миграциях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Модели данных могут изменяться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по мере реализации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функций, при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добавлении или изменении новых сущностей или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свойств,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с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хемы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базы данных должны быть соответствующим образом изменены для синхронизации с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приложением.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Функция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миграции в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позволяет последовательно применять изменения схемы к базе данных, чтобы синхронизировать ее с моделью данных в приложении без потери существующих данных.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Миграции </a:t>
            </a:r>
            <a:r>
              <a:rPr lang="ru-RU" sz="2400" b="1" dirty="0">
                <a:solidFill>
                  <a:srgbClr val="161616"/>
                </a:solidFill>
                <a:latin typeface="Bookman Old Style" panose="02050604050505020204" pitchFamily="18" charset="0"/>
              </a:rPr>
              <a:t>работают следующим образом.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При изменении модели данных разработчик использует средства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для добавления соответствующей миграции, описывающей обновления, необходимые для синхронизации схемы базы данных.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сравнивает текущую модель с моментальным снимком старой модели, чтобы определить различия и создать исходные файлы миграции; файлы можно отслеживать в системе управления версиями проекта, как и любой другой исходный файл.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Созданную миграцию можно применять к базе данных различными способами.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записывает все примененные миграции в специальную таблицу журнала, из которой будет ясно, какие миграции были применены, а какие нет.</a:t>
            </a:r>
            <a:endParaRPr lang="ru-RU" sz="2400" b="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18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Далее необходимо создать миграцию.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Руководство: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>
                <a:solidFill>
                  <a:srgbClr val="0C0D0E"/>
                </a:solidFill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  <a:hlinkClick r:id="rId3"/>
              </a:rPr>
              <a:t>learn.microsoft.com/ru-ru/ef/core/cli/dotnet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Необходимо открыть терминал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Power Shell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или терминал в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Visual Studio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установить инструменты: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tool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install</a:t>
            </a:r>
            <a:r>
              <a:rPr lang="en-US" sz="2400" dirty="0">
                <a:solidFill>
                  <a:srgbClr val="006881"/>
                </a:solidFill>
                <a:latin typeface="SFMono-Regular"/>
              </a:rPr>
              <a:t> --global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 err="1" smtClean="0">
                <a:solidFill>
                  <a:srgbClr val="161616"/>
                </a:solidFill>
                <a:latin typeface="SFMono-Regular"/>
              </a:rPr>
              <a:t>dotnet-ef</a:t>
            </a:r>
            <a:endParaRPr lang="ru-RU" sz="2400" dirty="0" smtClean="0">
              <a:solidFill>
                <a:srgbClr val="161616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Т.к. мы уже подключили все зависимости, то команда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add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package </a:t>
            </a:r>
            <a:r>
              <a:rPr lang="en-US" sz="2400" dirty="0" err="1" smtClean="0">
                <a:solidFill>
                  <a:srgbClr val="161616"/>
                </a:solidFill>
                <a:latin typeface="SFMono-Regular"/>
              </a:rPr>
              <a:t>Microsoft.EntityFrameworkCore.Design</a:t>
            </a:r>
            <a:endParaRPr lang="ru-RU" sz="2400" dirty="0" smtClean="0">
              <a:solidFill>
                <a:srgbClr val="161616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не является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обязательной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(должна запускаться из проекта с БД, т.е. в </a:t>
            </a:r>
            <a:r>
              <a:rPr lang="en-US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Infrastructure/Persistence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59" y="5632311"/>
            <a:ext cx="11000685" cy="89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Проверим, что вспомогательные инструменты установились, вводим команду: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 err="1" smtClean="0">
                <a:solidFill>
                  <a:srgbClr val="0101FD"/>
                </a:solidFill>
                <a:latin typeface="SFMono-Regular"/>
              </a:rPr>
              <a:t>ef</a:t>
            </a:r>
            <a:endParaRPr lang="ru-RU" sz="2400" dirty="0" smtClean="0">
              <a:solidFill>
                <a:srgbClr val="0101FD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терминале должен отобразиться интерфейс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38" y="2423886"/>
            <a:ext cx="11546128" cy="370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Создаём миграцию, вводим в терминал команду: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dotnet ef database update -p .\Infrastructure\Persistence\ -s 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en-US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После параметра </a:t>
            </a:r>
            <a:r>
              <a:rPr lang="fr-FR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-p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указывается путь до проекта с контекстом БД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.\</a:t>
            </a: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Infrastructure\Persistence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После параметра </a:t>
            </a:r>
            <a:r>
              <a:rPr lang="fr-FR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-s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указывается путь до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проекта с точкой входа</a:t>
            </a: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3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1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Может немного поругаться, но если написал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build succeeded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потом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Done,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то нужно ввести команду ещё раз, ошибок быть не должно.</a:t>
            </a: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48" y="1137043"/>
            <a:ext cx="8357508" cy="569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База данных готова, создаем первую миграцию. Вводим команду в терминале:</a:t>
            </a: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dotnet ef database update init -p .\Infrastructure\Persistence\ -s 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где </a:t>
            </a: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init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– название миграции, может быть любое.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результате в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Persistence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должна создаться папка с миграциями.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839" y="3970318"/>
            <a:ext cx="7156526" cy="16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98070" y="170062"/>
            <a:ext cx="48748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UI, БД, Устройства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Это тот самый внешний мир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база данных, внешний </a:t>
            </a:r>
            <a:r>
              <a:rPr lang="ru-RU" sz="2400" dirty="0" smtClean="0">
                <a:latin typeface="Bookman Old Style" panose="02050604050505020204" pitchFamily="18" charset="0"/>
              </a:rPr>
              <a:t>сервис кеширования или </a:t>
            </a:r>
            <a:r>
              <a:rPr lang="ru-RU" sz="2400" dirty="0" err="1" smtClean="0">
                <a:latin typeface="Bookman Old Style" panose="02050604050505020204" pitchFamily="18" charset="0"/>
              </a:rPr>
              <a:t>логирования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5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Запустим докер, контейнер с БД, после чего запустим проект.</a:t>
            </a:r>
            <a:endParaRPr lang="ru-RU" sz="2400" b="1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В адресной строке введем </a:t>
            </a:r>
            <a:r>
              <a:rPr lang="en-US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swagger: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161616"/>
                </a:solidFill>
                <a:latin typeface="Bookman Old Style" panose="02050604050505020204" pitchFamily="18" charset="0"/>
              </a:rPr>
              <a:t>https://localhost:7164/swagger/index.html</a:t>
            </a:r>
            <a:endParaRPr lang="ru-RU" sz="2400" b="1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32565" b="32716"/>
          <a:stretch/>
        </p:blipFill>
        <p:spPr>
          <a:xfrm>
            <a:off x="661991" y="2002971"/>
            <a:ext cx="10856222" cy="46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Swagger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— это инструмент, который помогает разработчикам создавать, документировать и проверять API. 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Создадим заметку: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9" y="1795468"/>
            <a:ext cx="2638880" cy="12194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363" y="1122839"/>
            <a:ext cx="6906589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1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Заполняем тело запроса и нажимаем </a:t>
            </a:r>
            <a:r>
              <a:rPr lang="en-US" sz="2400" b="1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Execute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b="46791"/>
          <a:stretch/>
        </p:blipFill>
        <p:spPr>
          <a:xfrm>
            <a:off x="3388207" y="1175895"/>
            <a:ext cx="8658649" cy="40520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91798"/>
          <a:stretch/>
        </p:blipFill>
        <p:spPr>
          <a:xfrm>
            <a:off x="3388207" y="5636782"/>
            <a:ext cx="8658649" cy="62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Ответ от нашего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Web</a:t>
            </a: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API.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56688"/>
          <a:stretch/>
        </p:blipFill>
        <p:spPr>
          <a:xfrm>
            <a:off x="200022" y="844942"/>
            <a:ext cx="11846834" cy="530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Ответ от нашего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Web</a:t>
            </a: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API.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43210"/>
          <a:stretch/>
        </p:blipFill>
        <p:spPr>
          <a:xfrm>
            <a:off x="917119" y="583686"/>
            <a:ext cx="10345965" cy="60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6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0" y="774700"/>
            <a:ext cx="11696700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Эталонное приложение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eShopOnWeb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использует подход на основе чистой архитектуры для организации кода в проекты. Шаблон решения, который можно использовать в качестве отправной точки для собственных решений ASP.NET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, находится в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репозитории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GitHub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 </a:t>
            </a:r>
            <a:r>
              <a:rPr lang="ru-RU" sz="2400" dirty="0" err="1">
                <a:latin typeface="Bookman Old Style" panose="02050604050505020204" pitchFamily="18" charset="0"/>
                <a:hlinkClick r:id="rId3"/>
              </a:rPr>
              <a:t>ardalis</a:t>
            </a:r>
            <a:r>
              <a:rPr lang="ru-RU" sz="2400" dirty="0">
                <a:latin typeface="Bookman Old Style" panose="02050604050505020204" pitchFamily="18" charset="0"/>
                <a:hlinkClick r:id="rId3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  <a:hlinkClick r:id="rId3"/>
              </a:rPr>
              <a:t>cleanarchitecture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. Кроме того, </a:t>
            </a:r>
            <a:r>
              <a:rPr lang="ru-RU" sz="2400" dirty="0">
                <a:latin typeface="Bookman Old Style" panose="02050604050505020204" pitchFamily="18" charset="0"/>
                <a:hlinkClick r:id="rId4"/>
              </a:rPr>
              <a:t>вы можете установить шаблон из </a:t>
            </a:r>
            <a:r>
              <a:rPr lang="ru-RU" sz="2400" dirty="0" err="1">
                <a:latin typeface="Bookman Old Style" panose="02050604050505020204" pitchFamily="18" charset="0"/>
                <a:hlinkClick r:id="rId4"/>
              </a:rPr>
              <a:t>NuGet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Приложение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0" y="654357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Аутентификация и авторизация (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JWT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).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Global Error Handling –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отлов и обработка ошибок запросов.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CQRS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подход для больших, масштабируемых приложений.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MediatR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</a:t>
            </a:r>
            <a:r>
              <a:rPr lang="ru-RU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фреймворк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, реализующий 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CQRS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SignalR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–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библиотека, в которой реализована двунаправленная связь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для обмена сообщениями между клиентом и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сервером.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Mapster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</a:t>
            </a:r>
            <a:r>
              <a:rPr lang="ru-RU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фреймворк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для автоматического сопоставления объектов между моделями.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Domain Driven Design (DDD)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подход к проектированию больших, масштабируемых приложений.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Взаимодействие с клиентом, например, на </a:t>
            </a:r>
            <a:r>
              <a:rPr lang="en-US" sz="2400" dirty="0" smtClean="0">
                <a:latin typeface="Bookman Old Style" panose="02050604050505020204" pitchFamily="18" charset="0"/>
              </a:rPr>
              <a:t>React JS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Осталось за кадром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0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196" y="115500"/>
            <a:ext cx="8738634" cy="655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45" y="1657350"/>
            <a:ext cx="7080955" cy="52006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33350" y="0"/>
            <a:ext cx="11696700" cy="11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При правильной реализации поток управления выглядит </a:t>
            </a:r>
            <a:r>
              <a:rPr lang="ru-RU" sz="2400" dirty="0" smtClean="0">
                <a:latin typeface="Bookman Old Style" panose="02050604050505020204" pitchFamily="18" charset="0"/>
              </a:rPr>
              <a:t>так: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Controller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-&gt; </a:t>
            </a:r>
            <a:r>
              <a:rPr lang="ru-RU" sz="2400" b="1" dirty="0" err="1">
                <a:latin typeface="Bookman Old Style" panose="02050604050505020204" pitchFamily="18" charset="0"/>
              </a:rPr>
              <a:t>Use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Case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Interactor</a:t>
            </a:r>
            <a:r>
              <a:rPr lang="ru-RU" sz="2400" b="1" dirty="0">
                <a:latin typeface="Bookman Old Style" panose="02050604050505020204" pitchFamily="18" charset="0"/>
              </a:rPr>
              <a:t> -&gt; </a:t>
            </a:r>
            <a:r>
              <a:rPr lang="ru-RU" sz="2400" b="1" dirty="0" err="1">
                <a:latin typeface="Bookman Old Style" panose="02050604050505020204" pitchFamily="18" charset="0"/>
              </a:rPr>
              <a:t>Presenter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350" y="1137043"/>
            <a:ext cx="50101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Клиент сделал запрос на контроллер</a:t>
            </a:r>
            <a:r>
              <a:rPr lang="ru-RU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Контроллер </a:t>
            </a:r>
            <a:r>
              <a:rPr lang="ru-RU" sz="2400" dirty="0">
                <a:latin typeface="Bookman Old Style" panose="02050604050505020204" pitchFamily="18" charset="0"/>
              </a:rPr>
              <a:t>вызвал нужный метод на доменном сервисе</a:t>
            </a:r>
            <a:r>
              <a:rPr lang="ru-RU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Доменный сервис вызвал метод хранилища, который обновил базу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374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17801</TotalTime>
  <Words>3449</Words>
  <Application>Microsoft Office PowerPoint</Application>
  <PresentationFormat>Широкоэкранный</PresentationFormat>
  <Paragraphs>841</Paragraphs>
  <Slides>87</Slides>
  <Notes>87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87</vt:i4>
      </vt:variant>
    </vt:vector>
  </HeadingPairs>
  <TitlesOfParts>
    <vt:vector size="95" baseType="lpstr">
      <vt:lpstr>Arial</vt:lpstr>
      <vt:lpstr>Bookman Old Style</vt:lpstr>
      <vt:lpstr>Calibri</vt:lpstr>
      <vt:lpstr>Calibri Light</vt:lpstr>
      <vt:lpstr>Cascadia Mono</vt:lpstr>
      <vt:lpstr>SFMono-Regular</vt:lpstr>
      <vt:lpstr>Times New Roman</vt:lpstr>
      <vt:lpstr>Тема Office</vt:lpstr>
      <vt:lpstr>6 семестр Лекция 7. 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1086</cp:revision>
  <dcterms:modified xsi:type="dcterms:W3CDTF">2025-05-06T13:15:41Z</dcterms:modified>
</cp:coreProperties>
</file>