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3"/>
  </p:notesMasterIdLst>
  <p:sldIdLst>
    <p:sldId id="273" r:id="rId2"/>
    <p:sldId id="1212" r:id="rId3"/>
    <p:sldId id="1213" r:id="rId4"/>
    <p:sldId id="1214" r:id="rId5"/>
    <p:sldId id="1215" r:id="rId6"/>
    <p:sldId id="1216" r:id="rId7"/>
    <p:sldId id="1217" r:id="rId8"/>
    <p:sldId id="1218" r:id="rId9"/>
    <p:sldId id="1219" r:id="rId10"/>
    <p:sldId id="1220" r:id="rId11"/>
    <p:sldId id="1221" r:id="rId12"/>
    <p:sldId id="1222" r:id="rId13"/>
    <p:sldId id="1223" r:id="rId14"/>
    <p:sldId id="1224" r:id="rId15"/>
    <p:sldId id="1225" r:id="rId16"/>
    <p:sldId id="1226" r:id="rId17"/>
    <p:sldId id="1227" r:id="rId18"/>
    <p:sldId id="1228" r:id="rId19"/>
    <p:sldId id="1229" r:id="rId20"/>
    <p:sldId id="1230" r:id="rId21"/>
    <p:sldId id="1231" r:id="rId22"/>
    <p:sldId id="1232" r:id="rId23"/>
    <p:sldId id="1233" r:id="rId24"/>
    <p:sldId id="1234" r:id="rId25"/>
    <p:sldId id="1235" r:id="rId26"/>
    <p:sldId id="1236" r:id="rId27"/>
    <p:sldId id="1237" r:id="rId28"/>
    <p:sldId id="1238" r:id="rId29"/>
    <p:sldId id="1147" r:id="rId30"/>
    <p:sldId id="1181" r:id="rId31"/>
    <p:sldId id="1182" r:id="rId32"/>
    <p:sldId id="1183" r:id="rId33"/>
    <p:sldId id="1184" r:id="rId34"/>
    <p:sldId id="1186" r:id="rId35"/>
    <p:sldId id="1185" r:id="rId36"/>
    <p:sldId id="1188" r:id="rId37"/>
    <p:sldId id="1187" r:id="rId38"/>
    <p:sldId id="1189" r:id="rId39"/>
    <p:sldId id="1190" r:id="rId40"/>
    <p:sldId id="1191" r:id="rId41"/>
    <p:sldId id="1179" r:id="rId42"/>
    <p:sldId id="1199" r:id="rId43"/>
    <p:sldId id="1192" r:id="rId44"/>
    <p:sldId id="1193" r:id="rId45"/>
    <p:sldId id="1194" r:id="rId46"/>
    <p:sldId id="1195" r:id="rId47"/>
    <p:sldId id="1196" r:id="rId48"/>
    <p:sldId id="1197" r:id="rId49"/>
    <p:sldId id="1198" r:id="rId50"/>
    <p:sldId id="1200" r:id="rId51"/>
    <p:sldId id="1201" r:id="rId52"/>
    <p:sldId id="1202" r:id="rId53"/>
    <p:sldId id="1203" r:id="rId54"/>
    <p:sldId id="1204" r:id="rId55"/>
    <p:sldId id="1205" r:id="rId56"/>
    <p:sldId id="1206" r:id="rId57"/>
    <p:sldId id="1207" r:id="rId58"/>
    <p:sldId id="1209" r:id="rId59"/>
    <p:sldId id="1210" r:id="rId60"/>
    <p:sldId id="1211" r:id="rId61"/>
    <p:sldId id="1239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92" d="100"/>
          <a:sy n="92" d="100"/>
        </p:scale>
        <p:origin x="114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5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5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абстрактного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выступает 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Его две конкретные реализации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PanelHouse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WoodHouse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представляют типы домов, которые будут строить подрядчики. В качестве абстрактного класса создателя выступает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определяющий абстрактный метод </a:t>
            </a:r>
            <a:r>
              <a:rPr lang="ru-RU" dirty="0" err="1" smtClean="0"/>
              <a:t>Create</a:t>
            </a:r>
            <a:r>
              <a:rPr lang="ru-RU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Этот метод реализуется в классах-наследниках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WoodDeveloper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PanelDeveloper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если в будущем нам потребуется построить дома какого-то другого типа, например, кирпичные, то мы можем с легкостью создать новый класс кирпичных домов, унаследованный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определить класс соответствующего подрядчика. Таким образом, система получится легко расширяемой. Правда, недостатки паттерна тоже очевидны - для каждого нового продукта необходимо создавать свой класс создателя.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64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75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классе определяется статическая переменная - ссылка на конкретный экземпляр данного объекта и приватный конструктор. В статическом методе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getInstance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этот конструктор вызывается для создания объекта, если, конечно, объект отсутствует и равен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применения паттерна Одиночка создадим небольшую программу. Например, на каждом компьютере можно одномоментно запустить только одну операционную систему. В этом плане операционная система будет реализоваться через паттерн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синглтон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84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59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1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4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1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Хотя идея паттернов как способ описания решения распространенных проблем в области проектирования появилась довольно давно, но их популярность стала расти во многом благодаря известной работе четырех авторов Эриха Гаммы, Ричарда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Хелма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Ральфа Джонсона, Джона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Влиссидеса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называлась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Object-Oriented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(на русском языке известна как "Приемы объектно-ориентированного проектирования. Паттерны проектирования") и которая вышла в свет в 1994 году. А сам коллектив авторов нередко называют "Банда четырёх"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сокращенно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Данная книга по сути являлась первой масштабной попыткой описать распространенные способы проектирования программ. И со временем применение паттернов стало считаться хорошей практикой программирования.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20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4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0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4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пример. Допустим, у нас есть пиццерия, которая готовит различные типы пицц с различными добавками. Есть итальянская, болгарская пиццы. К ним могут добавляться помидоры, сыр и т.д. И в зависимости от типа пицц и комбинаций добавок пицца может иметь разную стоимость. Теперь посмотрим, как это изобразить в программе на C#: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91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2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1200" dirty="0" smtClean="0">
                <a:latin typeface="Bookman Old Style" panose="02050604050505020204" pitchFamily="18" charset="0"/>
              </a:rPr>
              <a:t>В качестве компонента здесь выступает абстрактный класс </a:t>
            </a:r>
            <a:r>
              <a:rPr lang="ru-RU" sz="1200" dirty="0" err="1" smtClean="0">
                <a:latin typeface="Bookman Old Style" panose="02050604050505020204" pitchFamily="18" charset="0"/>
              </a:rPr>
              <a:t>Pizza</a:t>
            </a:r>
            <a:r>
              <a:rPr lang="ru-RU" sz="1200" dirty="0" smtClean="0">
                <a:latin typeface="Bookman Old Style" panose="02050604050505020204" pitchFamily="18" charset="0"/>
              </a:rPr>
              <a:t>, который определяет базовую функциональность в виде свойства </a:t>
            </a:r>
            <a:r>
              <a:rPr lang="ru-RU" sz="1200" dirty="0" err="1" smtClean="0">
                <a:latin typeface="Bookman Old Style" panose="02050604050505020204" pitchFamily="18" charset="0"/>
              </a:rPr>
              <a:t>Name</a:t>
            </a:r>
            <a:r>
              <a:rPr lang="ru-RU" sz="1200" dirty="0" smtClean="0">
                <a:latin typeface="Bookman Old Style" panose="02050604050505020204" pitchFamily="18" charset="0"/>
              </a:rPr>
              <a:t> и метода </a:t>
            </a:r>
            <a:r>
              <a:rPr lang="ru-RU" sz="1200" dirty="0" err="1" smtClean="0">
                <a:latin typeface="Bookman Old Style" panose="02050604050505020204" pitchFamily="18" charset="0"/>
              </a:rPr>
              <a:t>GetCost</a:t>
            </a:r>
            <a:r>
              <a:rPr lang="ru-RU" sz="1200" dirty="0" smtClean="0">
                <a:latin typeface="Bookman Old Style" panose="02050604050505020204" pitchFamily="18" charset="0"/>
              </a:rPr>
              <a:t>(). Эта функциональность реализуется двумя подклассами </a:t>
            </a:r>
            <a:r>
              <a:rPr lang="ru-RU" sz="1200" dirty="0" err="1" smtClean="0">
                <a:latin typeface="Bookman Old Style" panose="02050604050505020204" pitchFamily="18" charset="0"/>
              </a:rPr>
              <a:t>ItalianPizza</a:t>
            </a:r>
            <a:r>
              <a:rPr lang="ru-RU" sz="1200" dirty="0" smtClean="0">
                <a:latin typeface="Bookman Old Style" panose="02050604050505020204" pitchFamily="18" charset="0"/>
              </a:rPr>
              <a:t> и </a:t>
            </a:r>
            <a:r>
              <a:rPr lang="ru-RU" sz="1200" dirty="0" err="1" smtClean="0">
                <a:latin typeface="Bookman Old Style" panose="02050604050505020204" pitchFamily="18" charset="0"/>
              </a:rPr>
              <a:t>BulgerianPizza</a:t>
            </a:r>
            <a:r>
              <a:rPr lang="ru-RU" sz="1200" dirty="0" smtClean="0">
                <a:latin typeface="Bookman Old Style" panose="02050604050505020204" pitchFamily="18" charset="0"/>
              </a:rPr>
              <a:t>, в которых жестко закодированы название пиццы и ее цена.</a:t>
            </a:r>
          </a:p>
          <a:p>
            <a:pPr algn="just"/>
            <a:endParaRPr lang="ru-RU" sz="12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1200" dirty="0" smtClean="0">
                <a:latin typeface="Bookman Old Style" panose="02050604050505020204" pitchFamily="18" charset="0"/>
              </a:rPr>
              <a:t>Декоратором является абстрактный класс </a:t>
            </a:r>
            <a:r>
              <a:rPr lang="ru-RU" sz="1200" dirty="0" err="1" smtClean="0">
                <a:latin typeface="Bookman Old Style" panose="02050604050505020204" pitchFamily="18" charset="0"/>
              </a:rPr>
              <a:t>PizzaDecorator</a:t>
            </a:r>
            <a:r>
              <a:rPr lang="ru-RU" sz="1200" dirty="0" smtClean="0">
                <a:latin typeface="Bookman Old Style" panose="02050604050505020204" pitchFamily="18" charset="0"/>
              </a:rPr>
              <a:t>, который унаследован от класса </a:t>
            </a:r>
            <a:r>
              <a:rPr lang="ru-RU" sz="1200" dirty="0" err="1" smtClean="0">
                <a:latin typeface="Bookman Old Style" panose="02050604050505020204" pitchFamily="18" charset="0"/>
              </a:rPr>
              <a:t>Pizza</a:t>
            </a:r>
            <a:r>
              <a:rPr lang="ru-RU" sz="1200" dirty="0" smtClean="0">
                <a:latin typeface="Bookman Old Style" panose="02050604050505020204" pitchFamily="18" charset="0"/>
              </a:rPr>
              <a:t> и содержит ссылку на декорируемый объект </a:t>
            </a:r>
            <a:r>
              <a:rPr lang="ru-RU" sz="1200" dirty="0" err="1" smtClean="0">
                <a:latin typeface="Bookman Old Style" panose="02050604050505020204" pitchFamily="18" charset="0"/>
              </a:rPr>
              <a:t>Pizza</a:t>
            </a:r>
            <a:r>
              <a:rPr lang="ru-RU" sz="1200" dirty="0" smtClean="0">
                <a:latin typeface="Bookman Old Style" panose="02050604050505020204" pitchFamily="18" charset="0"/>
              </a:rPr>
              <a:t>. В отличие от формальной схемы здесь установка декорируемого объекта происходит не в методе </a:t>
            </a:r>
            <a:r>
              <a:rPr lang="ru-RU" sz="1200" dirty="0" err="1" smtClean="0">
                <a:latin typeface="Bookman Old Style" panose="02050604050505020204" pitchFamily="18" charset="0"/>
              </a:rPr>
              <a:t>SetComponent</a:t>
            </a:r>
            <a:r>
              <a:rPr lang="ru-RU" sz="1200" dirty="0" smtClean="0">
                <a:latin typeface="Bookman Old Style" panose="02050604050505020204" pitchFamily="18" charset="0"/>
              </a:rPr>
              <a:t>, а в конструкторе.</a:t>
            </a:r>
          </a:p>
          <a:p>
            <a:pPr algn="just"/>
            <a:endParaRPr lang="ru-RU" sz="12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1200" dirty="0" smtClean="0">
                <a:latin typeface="Bookman Old Style" panose="02050604050505020204" pitchFamily="18" charset="0"/>
              </a:rPr>
              <a:t>Отдельные функциональности - добавление томатов и сыры к пиццам реализованы через классы </a:t>
            </a:r>
            <a:r>
              <a:rPr lang="ru-RU" sz="1200" dirty="0" err="1" smtClean="0">
                <a:latin typeface="Bookman Old Style" panose="02050604050505020204" pitchFamily="18" charset="0"/>
              </a:rPr>
              <a:t>TomatoPizza</a:t>
            </a:r>
            <a:r>
              <a:rPr lang="ru-RU" sz="1200" dirty="0" smtClean="0">
                <a:latin typeface="Bookman Old Style" panose="02050604050505020204" pitchFamily="18" charset="0"/>
              </a:rPr>
              <a:t> и </a:t>
            </a:r>
            <a:r>
              <a:rPr lang="ru-RU" sz="1200" dirty="0" err="1" smtClean="0">
                <a:latin typeface="Bookman Old Style" panose="02050604050505020204" pitchFamily="18" charset="0"/>
              </a:rPr>
              <a:t>CheesePizza</a:t>
            </a:r>
            <a:r>
              <a:rPr lang="ru-RU" sz="1200" dirty="0" smtClean="0">
                <a:latin typeface="Bookman Old Style" panose="02050604050505020204" pitchFamily="18" charset="0"/>
              </a:rPr>
              <a:t>, которые обертывают объект </a:t>
            </a:r>
            <a:r>
              <a:rPr lang="ru-RU" sz="1200" dirty="0" err="1" smtClean="0">
                <a:latin typeface="Bookman Old Style" panose="02050604050505020204" pitchFamily="18" charset="0"/>
              </a:rPr>
              <a:t>Pizza</a:t>
            </a:r>
            <a:r>
              <a:rPr lang="ru-RU" sz="1200" dirty="0" smtClean="0">
                <a:latin typeface="Bookman Old Style" panose="02050604050505020204" pitchFamily="18" charset="0"/>
              </a:rPr>
              <a:t> и добавляют к его имени название добавки, а к цене - стоимость добавки, то есть переопределяя метод </a:t>
            </a:r>
            <a:r>
              <a:rPr lang="ru-RU" sz="1200" dirty="0" err="1" smtClean="0">
                <a:latin typeface="Bookman Old Style" panose="02050604050505020204" pitchFamily="18" charset="0"/>
              </a:rPr>
              <a:t>GetCost</a:t>
            </a:r>
            <a:r>
              <a:rPr lang="ru-RU" sz="1200" dirty="0" smtClean="0">
                <a:latin typeface="Bookman Old Style" panose="02050604050505020204" pitchFamily="18" charset="0"/>
              </a:rPr>
              <a:t> и изменяя значение свойства </a:t>
            </a:r>
            <a:r>
              <a:rPr lang="ru-RU" sz="1200" dirty="0" err="1" smtClean="0">
                <a:latin typeface="Bookman Old Style" panose="02050604050505020204" pitchFamily="18" charset="0"/>
              </a:rPr>
              <a:t>Name</a:t>
            </a:r>
            <a:r>
              <a:rPr lang="ru-RU" sz="1200" dirty="0" smtClean="0">
                <a:latin typeface="Bookman Old Style" panose="02050604050505020204" pitchFamily="18" charset="0"/>
              </a:rPr>
              <a:t>.</a:t>
            </a:r>
            <a:endParaRPr lang="en-US" sz="1200" b="0" dirty="0" smtClean="0">
              <a:effectLst/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5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5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0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9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5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7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0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8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8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11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839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26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89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US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12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064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79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7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05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48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6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59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12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4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475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90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31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65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2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051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92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97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573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649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92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4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97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9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nit.com/sharp/patterns/1.1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22336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691994"/>
            <a:ext cx="10670534" cy="1709698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401692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паттернов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Группы паттернов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Стратегия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MVC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335280" y="0"/>
          <a:ext cx="11612880" cy="6823330"/>
        </p:xfrm>
        <a:graphic>
          <a:graphicData uri="http://schemas.openxmlformats.org/drawingml/2006/table">
            <a:tbl>
              <a:tblPr/>
              <a:tblGrid>
                <a:gridCol w="11612880">
                  <a:extLst>
                    <a:ext uri="{9D8B030D-6E8A-4147-A177-3AD203B41FA5}">
                      <a16:colId xmlns="" xmlns:a16="http://schemas.microsoft.com/office/drawing/2014/main" val="3868009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Порождающие паттерны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Фабричный метод (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Factory Method)</a:t>
                      </a:r>
                    </a:p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это паттерн, который определяет интерфейс для создания объектов некоторого класса, но непосредственное решение о том, объект какого класса создавать происходит в подклассах. То есть паттерн предполагает, что базовый класс делегирует создание объектов классам-наследникам.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8742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Когда надо применять паттерн</a:t>
                      </a:r>
                    </a:p>
                    <a:p>
                      <a:pPr marL="342900" indent="-342900" algn="just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Когда заранее неизвестно, объекты каких типов необходимо создавать</a:t>
                      </a:r>
                    </a:p>
                    <a:p>
                      <a:pPr marL="342900" indent="-342900" algn="just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Когда система должна быть независимой от процесса создания новых объектов и расширяемой: в нее можно легко вводить новые классы, объекты которых система должна создавать.</a:t>
                      </a:r>
                    </a:p>
                    <a:p>
                      <a:pPr marL="342900" indent="-342900" algn="just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Когда создание новых объектов необходимо делегировать из базового класса классам наследникам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911555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34915" y="9764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6225" y="0"/>
            <a:ext cx="1159192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</a:t>
            </a:r>
            <a:r>
              <a:rPr lang="ru-RU" sz="2400" dirty="0">
                <a:latin typeface="Bookman Old Style" panose="02050604050505020204" pitchFamily="18" charset="0"/>
              </a:rPr>
              <a:t>, мы создаем программу для сферы строительства. Возможно, вначале мы захотим построить многоэтажный панельный дом. И для этого выбирается соответствующий подрядчик, который возводит каменные дома. Затем нам захочется построить деревянный дом и для этого также надо будет выбрать нужного </a:t>
            </a:r>
            <a:r>
              <a:rPr lang="ru-RU" sz="2400" dirty="0" smtClean="0">
                <a:latin typeface="Bookman Old Style" panose="02050604050505020204" pitchFamily="18" charset="0"/>
              </a:rPr>
              <a:t>подрядчика</a:t>
            </a:r>
            <a:r>
              <a:rPr lang="en-US" sz="2400" dirty="0" smtClean="0"/>
              <a:t>.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PanelHouse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PanelHouse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Панельный дом построен"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WoodHouse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WoodHouse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Деревянный дом построен"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0"/>
            <a:ext cx="11887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абстрактный класс строительной компании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Developer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Developer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фабричный метод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PanelDeveloper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Developer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строит панельные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дома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PanelDeveloper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PanelHouse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WoodDeveloper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Developer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строит деревянные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дома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WoodDeveloper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WoodHouse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2874" y="0"/>
            <a:ext cx="120491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Developer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dev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PanelDeveloper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ООО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КирпичСтрой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house2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dev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dev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WoodDeveloper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Частный застройщик"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house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dev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В качестве абстрактного класса </a:t>
            </a:r>
            <a:r>
              <a:rPr lang="ru-RU" sz="2400" dirty="0" err="1">
                <a:latin typeface="Bookman Old Style" panose="02050604050505020204" pitchFamily="18" charset="0"/>
              </a:rPr>
              <a:t>Product</a:t>
            </a:r>
            <a:r>
              <a:rPr lang="ru-RU" sz="2400" dirty="0">
                <a:latin typeface="Bookman Old Style" panose="02050604050505020204" pitchFamily="18" charset="0"/>
              </a:rPr>
              <a:t> здесь выступает класс </a:t>
            </a:r>
            <a:r>
              <a:rPr lang="ru-RU" sz="2400" dirty="0" err="1">
                <a:latin typeface="Bookman Old Style" panose="02050604050505020204" pitchFamily="18" charset="0"/>
              </a:rPr>
              <a:t>House</a:t>
            </a:r>
            <a:r>
              <a:rPr lang="ru-RU" sz="2400" dirty="0">
                <a:latin typeface="Bookman Old Style" panose="02050604050505020204" pitchFamily="18" charset="0"/>
              </a:rPr>
              <a:t>. Его две конкретные реализации - </a:t>
            </a:r>
            <a:r>
              <a:rPr lang="ru-RU" sz="2400" dirty="0" err="1">
                <a:latin typeface="Bookman Old Style" panose="02050604050505020204" pitchFamily="18" charset="0"/>
              </a:rPr>
              <a:t>PanelHouse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WoodHouse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типы домов, которые будут строить подрядчики. В качестве абстрактного класса создателя выступает </a:t>
            </a:r>
            <a:r>
              <a:rPr lang="ru-RU" sz="2400" dirty="0" err="1">
                <a:latin typeface="Bookman Old Style" panose="02050604050505020204" pitchFamily="18" charset="0"/>
              </a:rPr>
              <a:t>Developer</a:t>
            </a:r>
            <a:r>
              <a:rPr lang="ru-RU" sz="2400" dirty="0">
                <a:latin typeface="Bookman Old Style" panose="02050604050505020204" pitchFamily="18" charset="0"/>
              </a:rPr>
              <a:t>, определяющий абстрактный метод 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(). Этот метод реализуется в классах-наследниках </a:t>
            </a:r>
            <a:r>
              <a:rPr lang="ru-RU" sz="2400" dirty="0" err="1">
                <a:latin typeface="Bookman Old Style" panose="02050604050505020204" pitchFamily="18" charset="0"/>
              </a:rPr>
              <a:t>WoodDeveloper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PanelDeveloper</a:t>
            </a:r>
            <a:r>
              <a:rPr lang="ru-RU" sz="2400" dirty="0">
                <a:latin typeface="Bookman Old Style" panose="02050604050505020204" pitchFamily="18" charset="0"/>
              </a:rPr>
              <a:t>. И если в будущем нам потребуется построить дома какого-то другого типа, например, кирпичные, то мы можем с легкостью создать новый класс кирпичных домов, унаследованный от </a:t>
            </a:r>
            <a:r>
              <a:rPr lang="ru-RU" sz="2400" dirty="0" err="1">
                <a:latin typeface="Bookman Old Style" panose="02050604050505020204" pitchFamily="18" charset="0"/>
              </a:rPr>
              <a:t>House</a:t>
            </a:r>
            <a:r>
              <a:rPr lang="ru-RU" sz="2400" dirty="0">
                <a:latin typeface="Bookman Old Style" panose="02050604050505020204" pitchFamily="18" charset="0"/>
              </a:rPr>
              <a:t>, и определить класс соответствующего </a:t>
            </a:r>
            <a:r>
              <a:rPr lang="ru-RU" sz="2400" dirty="0" smtClean="0">
                <a:latin typeface="Bookman Old Style" panose="02050604050505020204" pitchFamily="18" charset="0"/>
              </a:rPr>
              <a:t>подрядчика.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Таким </a:t>
            </a:r>
            <a:r>
              <a:rPr lang="ru-RU" sz="2400" dirty="0">
                <a:latin typeface="Bookman Old Style" panose="02050604050505020204" pitchFamily="18" charset="0"/>
              </a:rPr>
              <a:t>образом, система получится легко расширяемой. Правда, недостатки паттерна тоже очевидны - для каждого нового продукта необходимо создавать свой класс создателя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5750" y="0"/>
            <a:ext cx="115919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Одиночка (</a:t>
            </a:r>
            <a:r>
              <a:rPr lang="ru-RU" sz="2400" b="1" dirty="0" err="1">
                <a:latin typeface="Bookman Old Style" panose="02050604050505020204" pitchFamily="18" charset="0"/>
              </a:rPr>
              <a:t>Singleton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Синглтон</a:t>
            </a:r>
            <a:r>
              <a:rPr lang="ru-RU" sz="2400" b="1" dirty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- порождающий паттерн, который гарантирует, что для определенного класса будет создан только один объект, а также предоставит к этому объекту точку доступа.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Когда надо использовать </a:t>
            </a:r>
            <a:r>
              <a:rPr lang="ru-RU" sz="2400" dirty="0" err="1">
                <a:latin typeface="Bookman Old Style" panose="02050604050505020204" pitchFamily="18" charset="0"/>
              </a:rPr>
              <a:t>Синглтон</a:t>
            </a:r>
            <a:r>
              <a:rPr lang="ru-RU" sz="2400" dirty="0">
                <a:latin typeface="Bookman Old Style" panose="02050604050505020204" pitchFamily="18" charset="0"/>
              </a:rPr>
              <a:t>? Когда необходимо, чтобы для класса существовал только один экземпляр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Синглтон</a:t>
            </a:r>
            <a:r>
              <a:rPr lang="ru-RU" sz="2400" dirty="0">
                <a:latin typeface="Bookman Old Style" panose="02050604050505020204" pitchFamily="18" charset="0"/>
              </a:rPr>
              <a:t> позволяет создать объект только при его необходимости. Если объект не нужен, то он не будет создан. В этом отличие </a:t>
            </a:r>
            <a:r>
              <a:rPr lang="ru-RU" sz="2400" dirty="0" err="1">
                <a:latin typeface="Bookman Old Style" panose="02050604050505020204" pitchFamily="18" charset="0"/>
              </a:rPr>
              <a:t>синглтона</a:t>
            </a:r>
            <a:r>
              <a:rPr lang="ru-RU" sz="2400" dirty="0">
                <a:latin typeface="Bookman Old Style" panose="02050604050505020204" pitchFamily="18" charset="0"/>
              </a:rPr>
              <a:t> от глобальных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40590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0"/>
            <a:ext cx="11887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Computer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Launch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osName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osName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6225" y="323850"/>
            <a:ext cx="11915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Computer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Computer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Launch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"Windows 8.1"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 нас не получится изменить ОС, так как объект уже создан    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"Windows 10"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7650" y="0"/>
            <a:ext cx="11658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Паттерны поведения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>
                <a:latin typeface="Bookman Old Style" panose="02050604050505020204" pitchFamily="18" charset="0"/>
              </a:rPr>
              <a:t>Стратегия (</a:t>
            </a:r>
            <a:r>
              <a:rPr lang="ru-RU" sz="2400" b="1" dirty="0" err="1">
                <a:latin typeface="Bookman Old Style" panose="02050604050505020204" pitchFamily="18" charset="0"/>
              </a:rPr>
              <a:t>Strategy</a:t>
            </a:r>
            <a:r>
              <a:rPr lang="ru-RU" sz="2400" b="1" dirty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шаблон проектирования, который определяет набор алгоритмов, инкапсулирует каждый из них и обеспечивает их взаимозаменяемость. В зависимости от ситуации мы можем легко заменить один используемый алгоритм другим. При этом замена алгоритма происходит независимо от объекта, который использует данный алгоритм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Когда использовать стратегию?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есть несколько родственных классов, которые отличаются поведением. Можно задать один основной класс, а разные варианты поведения вынести в отдельные классы и при необходимости их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применять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необходимо обеспечить выбор из нескольких вариантов алгоритмов, которые можно легко менять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условий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необходимо менять поведение объектов на стадии выполнения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класс, применяющий определенную функциональность, ничего не должен знать о ее реализации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99197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Существуют различные легковые машины, которые используют разные источники энергии: электричество, бензин, газ и так далее. Есть гибридные автомобили. В целом они похожи и отличаются преимущественно видом источника энергии. Не говоря уже о том, что мы можем изменить применяемый источник энергии, модифицировав автомобиль.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Imovable</a:t>
            </a:r>
            <a:r>
              <a:rPr lang="ru-RU" sz="24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PetrolMove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Imovable</a:t>
            </a:r>
            <a:endParaRPr lang="en-US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Перемещение на бензине"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ElectricMove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Imovable</a:t>
            </a:r>
            <a:endParaRPr lang="en-US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Перемещение на электричестве"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7700" y="51435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passengers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кол-во пассажиров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модель автомобиля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IMovable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mov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passengers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Movable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mov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IMovable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Movable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Movable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66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паттернов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4800" y="654355"/>
            <a:ext cx="115611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Паттерн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определенный способ построения программного кода для решения часто встречающихся проблем проектирования. В данном случае предполагается, что есть некоторый набор общих формализованных проблем, которые довольно часто встречаются, и паттерны предоставляют ряд принципов для решения этих проблем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363538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 же дает нам применение паттернов? При написании программ мы можем формализовать проблему в виде классов и объектов и связей между ними. И применить один из существующих паттернов для ее решения. В итоге нам не надо ничего придумывать. У нас уже есть готовый шаблон, и нам только надо его применить в конкретной 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478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1949" y="371475"/>
            <a:ext cx="115062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"Volvo"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PetrolMove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Movable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ElectricMove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данном случае в качестве </a:t>
            </a:r>
            <a:r>
              <a:rPr lang="ru-RU" sz="2400" dirty="0" err="1">
                <a:latin typeface="Bookman Old Style" panose="02050604050505020204" pitchFamily="18" charset="0"/>
              </a:rPr>
              <a:t>IStrategy</a:t>
            </a:r>
            <a:r>
              <a:rPr lang="ru-RU" sz="2400" dirty="0">
                <a:latin typeface="Bookman Old Style" panose="02050604050505020204" pitchFamily="18" charset="0"/>
              </a:rPr>
              <a:t> выступает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IMovable</a:t>
            </a:r>
            <a:r>
              <a:rPr lang="ru-RU" sz="2400" dirty="0">
                <a:latin typeface="Bookman Old Style" panose="02050604050505020204" pitchFamily="18" charset="0"/>
              </a:rPr>
              <a:t>, определяющий метод </a:t>
            </a:r>
            <a:r>
              <a:rPr lang="ru-RU" sz="2400" dirty="0" err="1">
                <a:latin typeface="Bookman Old Style" panose="02050604050505020204" pitchFamily="18" charset="0"/>
              </a:rPr>
              <a:t>Move</a:t>
            </a:r>
            <a:r>
              <a:rPr lang="ru-RU" sz="2400" dirty="0">
                <a:latin typeface="Bookman Old Style" panose="02050604050505020204" pitchFamily="18" charset="0"/>
              </a:rPr>
              <a:t>(). А реализующий этот интерфейс семейство алгоритмов представлено классами </a:t>
            </a:r>
            <a:r>
              <a:rPr lang="ru-RU" sz="2400" dirty="0" err="1">
                <a:latin typeface="Bookman Old Style" panose="02050604050505020204" pitchFamily="18" charset="0"/>
              </a:rPr>
              <a:t>ElectricMove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PetroleMove</a:t>
            </a:r>
            <a:r>
              <a:rPr lang="ru-RU" sz="2400" dirty="0">
                <a:latin typeface="Bookman Old Style" panose="02050604050505020204" pitchFamily="18" charset="0"/>
              </a:rPr>
              <a:t>. И данные алгоритмы использует класс </a:t>
            </a:r>
            <a:r>
              <a:rPr lang="ru-RU" sz="2400" dirty="0" err="1">
                <a:latin typeface="Bookman Old Style" panose="02050604050505020204" pitchFamily="18" charset="0"/>
              </a:rPr>
              <a:t>Car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1950" y="0"/>
            <a:ext cx="114966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Структурные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паттерны</a:t>
            </a:r>
            <a:endParaRPr lang="ru-RU" sz="2400" b="1" dirty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Декоратор (</a:t>
            </a:r>
            <a:r>
              <a:rPr lang="ru-RU" sz="2400" b="1" dirty="0" err="1">
                <a:latin typeface="Bookman Old Style" panose="02050604050505020204" pitchFamily="18" charset="0"/>
              </a:rPr>
              <a:t>Decorator</a:t>
            </a:r>
            <a:r>
              <a:rPr lang="ru-RU" sz="2400" b="1" dirty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структурный шаблон проектирования, который позволяет динамически подключать к объекту дополнительную функциональность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определения нового функционала в классах нередко используется наследование. Декораторы же предоставляет наследованию более гибкую альтернативу, поскольку позволяют динамически в процессе выполнения определять новые возможности у объектов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2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6225" y="0"/>
            <a:ext cx="115728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Когда </a:t>
            </a:r>
            <a:r>
              <a:rPr lang="ru-RU" sz="2400" b="1" dirty="0">
                <a:latin typeface="Bookman Old Style" panose="02050604050505020204" pitchFamily="18" charset="0"/>
              </a:rPr>
              <a:t>следует использовать декораторы?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надо динамически добавлять к объекту новые функциональные возможности. При этом данные возможности могут быть сняты с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объекта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применение наследования неприемлемо. Например, если нам надо определить множество различных </a:t>
            </a:r>
            <a:r>
              <a:rPr lang="ru-RU" sz="2400" dirty="0" err="1">
                <a:latin typeface="Bookman Old Style" panose="02050604050505020204" pitchFamily="18" charset="0"/>
              </a:rPr>
              <a:t>функциональностей</a:t>
            </a:r>
            <a:r>
              <a:rPr lang="ru-RU" sz="2400" dirty="0">
                <a:latin typeface="Bookman Old Style" panose="02050604050505020204" pitchFamily="18" charset="0"/>
              </a:rPr>
              <a:t> и для каждой функциональности наследовать отдельный класс, то структура классов может очень сильно разрастись. Еще больше она может разрастись, если нам необходимо создать классы, реализующие все возможные сочетания добавляемых </a:t>
            </a:r>
            <a:r>
              <a:rPr lang="ru-RU" sz="2400" dirty="0" err="1">
                <a:latin typeface="Bookman Old Style" panose="02050604050505020204" pitchFamily="18" charset="0"/>
              </a:rPr>
              <a:t>функциональностей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2425" y="0"/>
            <a:ext cx="115157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Рассмотрим пример. </a:t>
            </a:r>
            <a:r>
              <a:rPr lang="ru-RU" sz="2400" dirty="0">
                <a:latin typeface="Bookman Old Style" panose="02050604050505020204" pitchFamily="18" charset="0"/>
              </a:rPr>
              <a:t>Допустим, у нас есть пиццерия, которая готовит различные типы пицц с различными добавками. Есть итальянская, болгарская пиццы. К ним могут добавляться помидоры, сыр и т.д. И в зависимости от типа пицц и комбинаций добавок пицца может иметь разную стоимость. Теперь посмотрим, как это изобразить в программе на C#:</a:t>
            </a:r>
          </a:p>
        </p:txBody>
      </p:sp>
    </p:spTree>
    <p:extLst>
      <p:ext uri="{BB962C8B-B14F-4D97-AF65-F5344CB8AC3E}">
        <p14:creationId xmlns:p14="http://schemas.microsoft.com/office/powerpoint/2010/main" val="25033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3374" y="0"/>
            <a:ext cx="118586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Pizza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=&gt;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ItalianPizza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Pizza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ItalianPizza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Итальянская пицца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GetCost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BulgerianPizza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Pizza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BulgerianPizza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Болгарская пицца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GetCost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 =&gt;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" y="0"/>
            <a:ext cx="12039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PizzaDecorator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Pizza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PizzaDecorator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TomatoPizza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PizzaDecorator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TomatoPizza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 томатами"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CheesePizza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PizzaDecorator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CheesePizza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 сыром"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0975" y="200025"/>
            <a:ext cx="1201102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ItalianPizza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TomatoPizza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итальянская пицца с томатами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Название: {0}"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Цена: {0}"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GetCost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ItalianPizza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CheesePizza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итальянская пиццы с сыром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Название: {0}"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Цена: {0}"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GetCost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BulgerianPizza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TomatoPizza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CheesePizza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pizza3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болгарская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пиццы с томатами и сыром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Название: {0}"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Цена: {0}"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GetCost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3375" y="0"/>
            <a:ext cx="1151572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В качестве компонента здесь выступает абстрактный класс </a:t>
            </a:r>
            <a:r>
              <a:rPr lang="ru-RU" sz="2400" dirty="0" err="1">
                <a:latin typeface="Bookman Old Style" panose="02050604050505020204" pitchFamily="18" charset="0"/>
              </a:rPr>
              <a:t>Pizza</a:t>
            </a:r>
            <a:r>
              <a:rPr lang="ru-RU" sz="2400" dirty="0">
                <a:latin typeface="Bookman Old Style" panose="02050604050505020204" pitchFamily="18" charset="0"/>
              </a:rPr>
              <a:t>, который определяет базовую функциональность в виде свойства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метода </a:t>
            </a:r>
            <a:r>
              <a:rPr lang="ru-RU" sz="2400" dirty="0" err="1">
                <a:latin typeface="Bookman Old Style" panose="02050604050505020204" pitchFamily="18" charset="0"/>
              </a:rPr>
              <a:t>GetCost</a:t>
            </a:r>
            <a:r>
              <a:rPr lang="ru-RU" sz="2400" dirty="0">
                <a:latin typeface="Bookman Old Style" panose="02050604050505020204" pitchFamily="18" charset="0"/>
              </a:rPr>
              <a:t>(). Эта функциональность реализуется двумя подклассами </a:t>
            </a:r>
            <a:r>
              <a:rPr lang="ru-RU" sz="2400" dirty="0" err="1">
                <a:latin typeface="Bookman Old Style" panose="02050604050505020204" pitchFamily="18" charset="0"/>
              </a:rPr>
              <a:t>ItalianPizza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BulgerianPizza</a:t>
            </a:r>
            <a:r>
              <a:rPr lang="ru-RU" sz="2400" dirty="0">
                <a:latin typeface="Bookman Old Style" panose="02050604050505020204" pitchFamily="18" charset="0"/>
              </a:rPr>
              <a:t>, в которых жестко закодированы название пиццы и ее цена.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Декоратором является абстрактный класс </a:t>
            </a:r>
            <a:r>
              <a:rPr lang="ru-RU" sz="2400" dirty="0" err="1">
                <a:latin typeface="Bookman Old Style" panose="02050604050505020204" pitchFamily="18" charset="0"/>
              </a:rPr>
              <a:t>PizzaDecorator</a:t>
            </a:r>
            <a:r>
              <a:rPr lang="ru-RU" sz="2400" dirty="0">
                <a:latin typeface="Bookman Old Style" panose="02050604050505020204" pitchFamily="18" charset="0"/>
              </a:rPr>
              <a:t>, который унаследован от класса </a:t>
            </a:r>
            <a:r>
              <a:rPr lang="ru-RU" sz="2400" dirty="0" err="1">
                <a:latin typeface="Bookman Old Style" panose="02050604050505020204" pitchFamily="18" charset="0"/>
              </a:rPr>
              <a:t>Pizza</a:t>
            </a:r>
            <a:r>
              <a:rPr lang="ru-RU" sz="2400" dirty="0">
                <a:latin typeface="Bookman Old Style" panose="02050604050505020204" pitchFamily="18" charset="0"/>
              </a:rPr>
              <a:t> и содержит ссылку на декорируемый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Pizza</a:t>
            </a:r>
            <a:r>
              <a:rPr lang="ru-RU" sz="2400" dirty="0">
                <a:latin typeface="Bookman Old Style" panose="02050604050505020204" pitchFamily="18" charset="0"/>
              </a:rPr>
              <a:t>. В отличие от формальной схемы здесь установка декорируемого объекта происходит не в методе </a:t>
            </a:r>
            <a:r>
              <a:rPr lang="ru-RU" sz="2400" dirty="0" err="1">
                <a:latin typeface="Bookman Old Style" panose="02050604050505020204" pitchFamily="18" charset="0"/>
              </a:rPr>
              <a:t>SetComponent</a:t>
            </a:r>
            <a:r>
              <a:rPr lang="ru-RU" sz="2400" dirty="0">
                <a:latin typeface="Bookman Old Style" panose="02050604050505020204" pitchFamily="18" charset="0"/>
              </a:rPr>
              <a:t>, а в конструкторе.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Отдельные функциональности - добавление томатов и сыры к пиццам реализованы через классы </a:t>
            </a:r>
            <a:r>
              <a:rPr lang="ru-RU" sz="2400" dirty="0" err="1">
                <a:latin typeface="Bookman Old Style" panose="02050604050505020204" pitchFamily="18" charset="0"/>
              </a:rPr>
              <a:t>TomatoPizza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CheesePizza</a:t>
            </a:r>
            <a:r>
              <a:rPr lang="ru-RU" sz="2400" dirty="0">
                <a:latin typeface="Bookman Old Style" panose="02050604050505020204" pitchFamily="18" charset="0"/>
              </a:rPr>
              <a:t>, которые обертывают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Pizza</a:t>
            </a:r>
            <a:r>
              <a:rPr lang="ru-RU" sz="2400" dirty="0">
                <a:latin typeface="Bookman Old Style" panose="02050604050505020204" pitchFamily="18" charset="0"/>
              </a:rPr>
              <a:t> и добавляют к его имени название добавки, а к цене - стоимость добавки, то есть переопределяя метод </a:t>
            </a:r>
            <a:r>
              <a:rPr lang="ru-RU" sz="2400" dirty="0" err="1">
                <a:latin typeface="Bookman Old Style" panose="02050604050505020204" pitchFamily="18" charset="0"/>
              </a:rPr>
              <a:t>GetCost</a:t>
            </a:r>
            <a:r>
              <a:rPr lang="ru-RU" sz="2400" dirty="0">
                <a:latin typeface="Bookman Old Style" panose="02050604050505020204" pitchFamily="18" charset="0"/>
              </a:rPr>
              <a:t> и изменяя значение свойства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14324" y="0"/>
            <a:ext cx="116014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Благодаря этому при создании пиццы с добавками произойдет ее обертывание декоратором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it-IT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it-IT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Pizza</a:t>
            </a:r>
            <a:r>
              <a:rPr lang="it-IT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pizza3</a:t>
            </a:r>
            <a:r>
              <a:rPr lang="it-IT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267F99"/>
                </a:solidFill>
                <a:latin typeface="Consolas" panose="020B0609020204030204" pitchFamily="49" charset="0"/>
              </a:rPr>
              <a:t>BulgerianPizza</a:t>
            </a:r>
            <a:r>
              <a:rPr lang="it-IT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pizza3</a:t>
            </a:r>
            <a:r>
              <a:rPr lang="it-IT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795E26"/>
                </a:solidFill>
                <a:latin typeface="Consolas" panose="020B0609020204030204" pitchFamily="49" charset="0"/>
              </a:rPr>
              <a:t>TomatoPizza</a:t>
            </a:r>
            <a:r>
              <a:rPr lang="it-IT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pizza3</a:t>
            </a:r>
            <a:r>
              <a:rPr lang="it-IT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pizza3</a:t>
            </a:r>
            <a:r>
              <a:rPr lang="it-IT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795E26"/>
                </a:solidFill>
                <a:latin typeface="Consolas" panose="020B0609020204030204" pitchFamily="49" charset="0"/>
              </a:rPr>
              <a:t>CheesePizza</a:t>
            </a:r>
            <a:r>
              <a:rPr lang="it-IT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rgbClr val="001080"/>
                </a:solidFill>
                <a:latin typeface="Consolas" panose="020B0609020204030204" pitchFamily="49" charset="0"/>
              </a:rPr>
              <a:t>pizza3</a:t>
            </a:r>
            <a:r>
              <a:rPr lang="it-IT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Сначала объект </a:t>
            </a:r>
            <a:r>
              <a:rPr lang="ru-RU" sz="2400" dirty="0" err="1">
                <a:latin typeface="Bookman Old Style" panose="02050604050505020204" pitchFamily="18" charset="0"/>
              </a:rPr>
              <a:t>BulgerianPizza</a:t>
            </a:r>
            <a:r>
              <a:rPr lang="ru-RU" sz="2400" dirty="0">
                <a:latin typeface="Bookman Old Style" panose="02050604050505020204" pitchFamily="18" charset="0"/>
              </a:rPr>
              <a:t> обертывается декоратором </a:t>
            </a:r>
            <a:r>
              <a:rPr lang="ru-RU" sz="2400" dirty="0" err="1">
                <a:latin typeface="Bookman Old Style" panose="02050604050505020204" pitchFamily="18" charset="0"/>
              </a:rPr>
              <a:t>TomatoPizza</a:t>
            </a:r>
            <a:r>
              <a:rPr lang="ru-RU" sz="2400" dirty="0">
                <a:latin typeface="Bookman Old Style" panose="02050604050505020204" pitchFamily="18" charset="0"/>
              </a:rPr>
              <a:t>, а затем </a:t>
            </a:r>
            <a:r>
              <a:rPr lang="ru-RU" sz="2400" dirty="0" err="1">
                <a:latin typeface="Bookman Old Style" panose="02050604050505020204" pitchFamily="18" charset="0"/>
              </a:rPr>
              <a:t>CheesePizza</a:t>
            </a:r>
            <a:r>
              <a:rPr lang="ru-RU" sz="2400" dirty="0">
                <a:latin typeface="Bookman Old Style" panose="02050604050505020204" pitchFamily="18" charset="0"/>
              </a:rPr>
              <a:t>. И таких обертываний мы можем сделать множество. Просто достаточно унаследовать от декоратора класс, который будет определять дополнительный функционал.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А если бы мы использовали наследование, то в данном случае только для двух видов пицц с двумя добавками нам бы пришлось создать восемь различных классов, которые бы описывали все возможные комбинации. Поэтому декораторы являются более предпочтительным в данном случае методом.</a:t>
            </a:r>
            <a:endParaRPr lang="it-IT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Стратегия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Паттерн Стратегия (</a:t>
            </a:r>
            <a:r>
              <a:rPr lang="ru-RU" sz="2400" b="1" dirty="0" err="1">
                <a:latin typeface="Bookman Old Style" panose="02050604050505020204" pitchFamily="18" charset="0"/>
              </a:rPr>
              <a:t>Strategy</a:t>
            </a:r>
            <a:r>
              <a:rPr lang="ru-RU" sz="2400" b="1" dirty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шаблон проектирования, который определяет набор алгоритмов, инкапсулирует каждый из них и обеспечивает их взаимозаменяемость. В зависимости от ситуации мы можем легко заменить один используемый алгоритм другим. При этом замена алгоритма происходит независимо от объекта, который использует данный алгоритм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1888" y="0"/>
            <a:ext cx="114689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</a:t>
            </a:r>
            <a:r>
              <a:rPr lang="ru-RU" sz="2400" dirty="0" smtClean="0">
                <a:latin typeface="Bookman Old Style" panose="02050604050505020204" pitchFamily="18" charset="0"/>
              </a:rPr>
              <a:t>аттерны</a:t>
            </a:r>
            <a:r>
              <a:rPr lang="ru-RU" sz="2400" dirty="0">
                <a:latin typeface="Bookman Old Style" panose="02050604050505020204" pitchFamily="18" charset="0"/>
              </a:rPr>
              <a:t>, как правило, </a:t>
            </a:r>
            <a:r>
              <a:rPr lang="ru-RU" sz="2400" b="1" dirty="0">
                <a:latin typeface="Bookman Old Style" panose="02050604050505020204" pitchFamily="18" charset="0"/>
              </a:rPr>
              <a:t>не зависят от языка программирования</a:t>
            </a:r>
            <a:r>
              <a:rPr lang="ru-RU" sz="2400" dirty="0">
                <a:latin typeface="Bookman Old Style" panose="02050604050505020204" pitchFamily="18" charset="0"/>
              </a:rPr>
              <a:t>. Их принципы применения будут аналогичны и в C#, и в </a:t>
            </a:r>
            <a:r>
              <a:rPr lang="ru-RU" sz="2400" dirty="0" err="1">
                <a:latin typeface="Bookman Old Style" panose="02050604050505020204" pitchFamily="18" charset="0"/>
              </a:rPr>
              <a:t>Jave</a:t>
            </a:r>
            <a:r>
              <a:rPr lang="ru-RU" sz="2400" dirty="0">
                <a:latin typeface="Bookman Old Style" panose="02050604050505020204" pitchFamily="18" charset="0"/>
              </a:rPr>
              <a:t>, и в других языках. Хотя в рамках данного руководства мы будем говорить о паттернах в контексте языка C</a:t>
            </a:r>
            <a:r>
              <a:rPr lang="ru-RU" sz="2400" dirty="0" smtClean="0">
                <a:latin typeface="Bookman Old Style" panose="02050604050505020204" pitchFamily="18" charset="0"/>
              </a:rPr>
              <a:t>#.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мышление паттернами упрощает групповую разработку программ. Зная применяемый паттерн проектирования и его основные принципы другому программисту будет проще понять его реализацию и использовать ее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1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Когда </a:t>
            </a:r>
            <a:r>
              <a:rPr lang="ru-RU" sz="2400" b="1" dirty="0">
                <a:latin typeface="Bookman Old Style" panose="02050604050505020204" pitchFamily="18" charset="0"/>
              </a:rPr>
              <a:t>использовать стратегию?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есть несколько родственных классов, которые отличаются поведением. Можно задать один основной класс, а разные варианты поведения вынести в отдельные классы и при необходимости их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применять.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необходимо обеспечить выбор из нескольких вариантов алгоритмов, которые можно легко менять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условий.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необходимо менять поведение объектов на стадии выполнения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класс, применяющий определенную функциональность, ничего не должен знать о ее </a:t>
            </a:r>
            <a:r>
              <a:rPr lang="ru-RU" sz="2400" dirty="0" smtClean="0">
                <a:latin typeface="Bookman Old Style" panose="02050604050505020204" pitchFamily="18" charset="0"/>
              </a:rPr>
              <a:t>реализации.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Bookman Old Style" panose="02050604050505020204" pitchFamily="18" charset="0"/>
              </a:rPr>
              <a:t>Когда много </a:t>
            </a:r>
            <a:r>
              <a:rPr lang="en-US" sz="2400" i="1" dirty="0" smtClean="0">
                <a:latin typeface="Bookman Old Style" panose="02050604050505020204" pitchFamily="18" charset="0"/>
              </a:rPr>
              <a:t>IF ELSE SWITCH</a:t>
            </a:r>
            <a:endParaRPr lang="en-US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27"/>
            <a:ext cx="12192001" cy="63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9922" y="135400"/>
            <a:ext cx="83612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ConcreteStrategy1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ConcreteStrategy2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1128" y="267073"/>
            <a:ext cx="11459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ContextStrategy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ContextStrategy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ContextStrategy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</a:t>
            </a:r>
            <a:r>
              <a:rPr lang="ru-RU" sz="2400" b="1" dirty="0">
                <a:latin typeface="Bookman Old Style" panose="02050604050505020204" pitchFamily="18" charset="0"/>
              </a:rPr>
              <a:t>пример</a:t>
            </a:r>
            <a:r>
              <a:rPr lang="ru-RU" sz="2400" dirty="0">
                <a:latin typeface="Bookman Old Style" panose="02050604050505020204" pitchFamily="18" charset="0"/>
              </a:rPr>
              <a:t>, в котором есть несколько </a:t>
            </a:r>
            <a:r>
              <a:rPr lang="ru-RU" sz="2400" dirty="0" smtClean="0">
                <a:latin typeface="Bookman Old Style" panose="02050604050505020204" pitchFamily="18" charset="0"/>
              </a:rPr>
              <a:t>алгоритмов </a:t>
            </a:r>
            <a:r>
              <a:rPr lang="ru-RU" sz="2400" dirty="0">
                <a:latin typeface="Bookman Old Style" panose="02050604050505020204" pitchFamily="18" charset="0"/>
              </a:rPr>
              <a:t>сортировки, и мы хотим использовать паттерн "</a:t>
            </a:r>
            <a:r>
              <a:rPr lang="ru-RU" sz="2400" dirty="0" smtClean="0">
                <a:latin typeface="Bookman Old Style" panose="02050604050505020204" pitchFamily="18" charset="0"/>
              </a:rPr>
              <a:t>Стратегия</a:t>
            </a:r>
            <a:r>
              <a:rPr lang="ru-RU" sz="2400" dirty="0">
                <a:latin typeface="Bookman Old Style" panose="02050604050505020204" pitchFamily="18" charset="0"/>
              </a:rPr>
              <a:t>" для их реализации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i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1. Создаём общий интерфейс для всех сортировок: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i="1" dirty="0">
              <a:latin typeface="Bookman Old Style" panose="020506040505050202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latin typeface="Bookman Old Style" panose="02050604050505020204" pitchFamily="18" charset="0"/>
              </a:rPr>
              <a:t>Создаём конкретную сортировку («Пузырьком»):</a:t>
            </a:r>
            <a:endParaRPr lang="ru-RU" sz="2400" dirty="0" smtClean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BubbleSort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Создаём </a:t>
            </a:r>
            <a:r>
              <a:rPr lang="en-US" sz="2400" dirty="0" smtClean="0">
                <a:latin typeface="Bookman Old Style" panose="02050604050505020204" pitchFamily="18" charset="0"/>
              </a:rPr>
              <a:t>2-</a:t>
            </a:r>
            <a:r>
              <a:rPr lang="ru-RU" sz="2400" dirty="0" smtClean="0">
                <a:latin typeface="Bookman Old Style" panose="02050604050505020204" pitchFamily="18" charset="0"/>
              </a:rPr>
              <a:t>ю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конкретную </a:t>
            </a:r>
            <a:r>
              <a:rPr lang="ru-RU" sz="2400" dirty="0">
                <a:latin typeface="Bookman Old Style" panose="02050604050505020204" pitchFamily="18" charset="0"/>
              </a:rPr>
              <a:t>сортировку </a:t>
            </a:r>
            <a:r>
              <a:rPr lang="ru-RU" sz="2400" dirty="0" smtClean="0">
                <a:latin typeface="Bookman Old Style" panose="02050604050505020204" pitchFamily="18" charset="0"/>
              </a:rPr>
              <a:t>(«Быстрая сортировка»):</a:t>
            </a:r>
            <a:endParaRPr lang="ru-RU" sz="2400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					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Partition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047" y="254000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Partition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047" y="254000"/>
            <a:ext cx="116238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1447" y="0"/>
            <a:ext cx="1162385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3: Реализация контекста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82772" y="0"/>
            <a:ext cx="1148316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то же время </a:t>
            </a:r>
            <a:r>
              <a:rPr lang="ru-RU" sz="2400" b="1" dirty="0">
                <a:latin typeface="Bookman Old Style" panose="02050604050505020204" pitchFamily="18" charset="0"/>
              </a:rPr>
              <a:t>не стоит применять паттерны ради самих паттернов</a:t>
            </a:r>
            <a:r>
              <a:rPr lang="ru-RU" sz="2400" dirty="0">
                <a:latin typeface="Bookman Old Style" panose="02050604050505020204" pitchFamily="18" charset="0"/>
              </a:rPr>
              <a:t>. Хорошая программа предполагает использование паттернов. Однако не всегда паттерны упрощают и улучшают программу. Неоправданное их использование может привести к усложнению программного кода, уменьшению его качества. Паттерн должен быть оправданным и эффективным способом решения проблемы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indent="363538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Существует множество различных паттернов, которые решают разные проблемы и выполняют различные задачи. Но по своему действию их можно объединить в ряд групп. Рассмотрим некоторые группы паттернов. В основу классификации основных паттернов положена цель или задачи, которые определенный паттерн выполняет.</a:t>
            </a:r>
          </a:p>
        </p:txBody>
      </p:sp>
    </p:spTree>
    <p:extLst>
      <p:ext uri="{BB962C8B-B14F-4D97-AF65-F5344CB8AC3E}">
        <p14:creationId xmlns:p14="http://schemas.microsoft.com/office/powerpoint/2010/main" val="9717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14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4: Использование паттерна "Стратегия"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Program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};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			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BubbleSort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Сортировка пузырьком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Join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", 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       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Изменение стратегии на быструю сортировку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};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Быстрая сортировка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Join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", 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MVC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62413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</a:t>
            </a:r>
            <a:r>
              <a:rPr lang="ru-RU" sz="2400" b="1" dirty="0">
                <a:latin typeface="Bookman Old Style" panose="02050604050505020204" pitchFamily="18" charset="0"/>
              </a:rPr>
              <a:t> (MVC) </a:t>
            </a:r>
            <a:r>
              <a:rPr lang="ru-RU" sz="2400" dirty="0">
                <a:latin typeface="Bookman Old Style" panose="02050604050505020204" pitchFamily="18" charset="0"/>
              </a:rPr>
              <a:t>— это шаблон (паттерн) программирования, разделяющий архитектуру приложения на три модуля: модель (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), представление (</a:t>
            </a:r>
            <a:r>
              <a:rPr lang="ru-RU" sz="2400" dirty="0" err="1"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latin typeface="Bookman Old Style" panose="02050604050505020204" pitchFamily="18" charset="0"/>
              </a:rPr>
              <a:t>), контроллер (</a:t>
            </a:r>
            <a:r>
              <a:rPr lang="ru-RU" sz="2400" dirty="0" err="1">
                <a:latin typeface="Bookman Old Style" panose="02050604050505020204" pitchFamily="18" charset="0"/>
              </a:rPr>
              <a:t>Controller</a:t>
            </a:r>
            <a:r>
              <a:rPr lang="ru-RU" sz="2400" dirty="0">
                <a:latin typeface="Bookman Old Style" panose="02050604050505020204" pitchFamily="18" charset="0"/>
              </a:rPr>
              <a:t>). Простыми словами, он позволяет изменять каждый компонент независимо друг от друга для простой разработки и </a:t>
            </a:r>
            <a:r>
              <a:rPr lang="ru-RU" sz="2400" dirty="0" smtClean="0">
                <a:latin typeface="Bookman Old Style" panose="02050604050505020204" pitchFamily="18" charset="0"/>
              </a:rPr>
              <a:t>поддержки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приложений (очень часто веб).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https://upload.wikimedia.org/wikipedia/commons/f/fd/MVC-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73" y="778265"/>
            <a:ext cx="5338399" cy="583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3037" y="435280"/>
            <a:ext cx="87114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Концепцию MVC предложил в конце 1970-х годов сотрудник </a:t>
            </a:r>
            <a:r>
              <a:rPr lang="ru-RU" sz="2400" dirty="0" err="1">
                <a:latin typeface="Bookman Old Style" panose="02050604050505020204" pitchFamily="18" charset="0"/>
              </a:rPr>
              <a:t>Xerox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Трюгве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Реекскауг</a:t>
            </a:r>
            <a:r>
              <a:rPr lang="ru-RU" sz="2400" dirty="0">
                <a:latin typeface="Bookman Old Style" panose="02050604050505020204" pitchFamily="18" charset="0"/>
              </a:rPr>
              <a:t>. Она была реализована в языке программирования Smalltalk-80. Окончательную версию шаблона опубликовали только 10 лет спустя в журнале </a:t>
            </a:r>
            <a:r>
              <a:rPr lang="ru-RU" sz="2400" dirty="0" err="1">
                <a:latin typeface="Bookman Old Style" panose="02050604050505020204" pitchFamily="18" charset="0"/>
              </a:rPr>
              <a:t>Technology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. Концепция стала популярна с появлением быстро развертываемых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фреймворков</a:t>
            </a:r>
            <a:r>
              <a:rPr lang="ru-RU" sz="2400" dirty="0">
                <a:latin typeface="Bookman Old Style" panose="02050604050505020204" pitchFamily="18" charset="0"/>
              </a:rPr>
              <a:t> и интерактивных веб-приложений. </a:t>
            </a:r>
          </a:p>
        </p:txBody>
      </p:sp>
      <p:pic>
        <p:nvPicPr>
          <p:cNvPr id="6146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435280"/>
            <a:ext cx="3076575" cy="402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Это основная логика приложения. Отвечает за данные, методы работы с ними и структуру программы. Модель реагирует на команды из контроллера и выдает информацию и/или изменяет свое состояние. Она передает данные в представление.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</a:t>
            </a:r>
            <a:r>
              <a:rPr lang="en-US" sz="2400" i="1" dirty="0" err="1" smtClean="0">
                <a:latin typeface="Bookman Old Style" panose="02050604050505020204" pitchFamily="18" charset="0"/>
              </a:rPr>
              <a:t>SkillFactory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Модель </a:t>
            </a:r>
            <a:r>
              <a:rPr lang="ru-RU" sz="2400" dirty="0">
                <a:latin typeface="Bookman Old Style" panose="02050604050505020204" pitchFamily="18" charset="0"/>
              </a:rPr>
              <a:t>в приложении MVC представляет состояние приложения и бизнес-логику или операций, которые должны в нем выполняться. Бизнес-логика должна быть включена в состав модели вместе с логикой реализации для сохранения состояния приложения. Как правило, строго типизированные представления используют типы </a:t>
            </a:r>
            <a:r>
              <a:rPr lang="ru-RU" sz="2400" dirty="0" err="1">
                <a:latin typeface="Bookman Old Style" panose="02050604050505020204" pitchFamily="18" charset="0"/>
              </a:rPr>
              <a:t>ViewModel</a:t>
            </a:r>
            <a:r>
              <a:rPr lang="ru-RU" sz="2400" dirty="0">
                <a:latin typeface="Bookman Old Style" panose="02050604050505020204" pitchFamily="18" charset="0"/>
              </a:rPr>
              <a:t>, предназначенные для хранения данных, отображаемых в этом представлении. Контроллер создает и заполняет эти экземпляры </a:t>
            </a:r>
            <a:r>
              <a:rPr lang="ru-RU" sz="2400" dirty="0" err="1">
                <a:latin typeface="Bookman Old Style" panose="02050604050505020204" pitchFamily="18" charset="0"/>
              </a:rPr>
              <a:t>ViewModel</a:t>
            </a:r>
            <a:r>
              <a:rPr lang="ru-RU" sz="2400" dirty="0">
                <a:latin typeface="Bookman Old Style" panose="02050604050505020204" pitchFamily="18" charset="0"/>
              </a:rPr>
              <a:t> из модели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#MSDN Microsoft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Представление (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Задача компонента — визуализация информации, которую он получает от модели. </a:t>
            </a:r>
            <a:r>
              <a:rPr lang="ru-RU" sz="2400" dirty="0" err="1"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latin typeface="Bookman Old Style" panose="02050604050505020204" pitchFamily="18" charset="0"/>
              </a:rPr>
              <a:t> отображает данные на уровне пользовательского интерфейса. Например, в виде таблицы или списка. Представление определяет внешний вид приложения и способы взаимодействия с ним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>
                <a:latin typeface="Bookman Old Style" panose="02050604050505020204" pitchFamily="18" charset="0"/>
              </a:rPr>
              <a:t>#</a:t>
            </a:r>
            <a:r>
              <a:rPr lang="en-US" sz="2400" i="1" dirty="0" err="1" smtClean="0">
                <a:latin typeface="Bookman Old Style" panose="02050604050505020204" pitchFamily="18" charset="0"/>
              </a:rPr>
              <a:t>SkillFactory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Представление (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Представления отвечают за представление содержимого через пользовательский 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Представления должны иметь минимальную логику, которая должна быть связана с представлением содержимого. Если есть необходимость выполнять большую часть логики в представлении для отображения данных из сложной модели, рекомендуется воспользоваться компонентом представления, </a:t>
            </a:r>
            <a:r>
              <a:rPr lang="ru-RU" sz="2400" dirty="0" err="1">
                <a:latin typeface="Bookman Old Style" panose="02050604050505020204" pitchFamily="18" charset="0"/>
              </a:rPr>
              <a:t>ViewModel</a:t>
            </a:r>
            <a:r>
              <a:rPr lang="ru-RU" sz="2400" dirty="0">
                <a:latin typeface="Bookman Old Style" panose="02050604050505020204" pitchFamily="18" charset="0"/>
              </a:rPr>
              <a:t> или шаблоном представления, позволяющими упростить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#MSDN Microsoft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 (</a:t>
            </a:r>
            <a:r>
              <a:rPr lang="en-US" sz="2400" b="1" dirty="0">
                <a:latin typeface="Bookman Old Style" panose="02050604050505020204" pitchFamily="18" charset="0"/>
              </a:rPr>
              <a:t>Controller)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Он обеспечивает взаимодействие с системой: обрабатывает действия пользователя, проверяет полученную информацию и передает ее модели. Контроллер определяет, как приложение будет реагировать на действия пользователя. Также контроллер может отвечать за фильтрацию данных и авторизацию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</a:t>
            </a:r>
            <a:r>
              <a:rPr lang="en-US" sz="2400" i="1" dirty="0" err="1" smtClean="0">
                <a:latin typeface="Bookman Old Style" panose="02050604050505020204" pitchFamily="18" charset="0"/>
              </a:rPr>
              <a:t>SkillFactory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667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 (</a:t>
            </a:r>
            <a:r>
              <a:rPr lang="en-US" sz="2400" b="1" dirty="0">
                <a:latin typeface="Bookman Old Style" panose="02050604050505020204" pitchFamily="18" charset="0"/>
              </a:rPr>
              <a:t>Controller</a:t>
            </a:r>
            <a:r>
              <a:rPr lang="en-US" sz="2400" b="1" dirty="0" smtClean="0">
                <a:latin typeface="Bookman Old Style" panose="02050604050505020204" pitchFamily="18" charset="0"/>
              </a:rPr>
              <a:t>)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Контроллеры — это компоненты для управления взаимодействием с пользователем, работы с моделью и выбора представления для отображения. В приложении MVC представление служит только для отображения информации. Обработку введенных данных, формирование ответа и взаимодействие с пользователем обеспечивает контроллер. В структуре MVC контроллер является начальной отправной точкой и отвечает за выбор рабочих типов моделей и отображаемых представлений (именно этим объясняется его название — он контролирует, каким образом приложение отвечает на конкретный запрос).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#MSDN Microsoft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Компоненты модели различаются степенью зависимости друг от друга и ограничениями: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модель не зависит от представления и </a:t>
            </a:r>
            <a:r>
              <a:rPr lang="ru-RU" sz="2400" dirty="0" smtClean="0">
                <a:latin typeface="Bookman Old Style" panose="02050604050505020204" pitchFamily="18" charset="0"/>
              </a:rPr>
              <a:t>контроллера;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может обращаться к модели за данными и событиями, но не может ее менять;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контроллер не может отображать данные, но способен менять модель в зависимости от действий пользователя.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Группы паттернов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9559" y="654355"/>
            <a:ext cx="116509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Порождающие паттерны </a:t>
            </a:r>
            <a:r>
              <a:rPr lang="ru-RU" sz="2400" dirty="0">
                <a:latin typeface="Bookman Old Style" panose="02050604050505020204" pitchFamily="18" charset="0"/>
              </a:rPr>
              <a:t>— это паттерны, которые абстрагируют процесс </a:t>
            </a:r>
            <a:r>
              <a:rPr lang="ru-RU" sz="2400" dirty="0" err="1">
                <a:latin typeface="Bookman Old Style" panose="02050604050505020204" pitchFamily="18" charset="0"/>
              </a:rPr>
              <a:t>инстанцирования</a:t>
            </a:r>
            <a:r>
              <a:rPr lang="ru-RU" sz="2400" dirty="0">
                <a:latin typeface="Bookman Old Style" panose="02050604050505020204" pitchFamily="18" charset="0"/>
              </a:rPr>
              <a:t> или, иными словами, процесс порождения классов и объектов. Среди них выделяются следующие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Абстрактная фабрика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Abstract Factory)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Строитель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Builder)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Фабричный метод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Factory Method)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Prototype)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Одиночка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Singleton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Как работает MVC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Разберем на реальном примере. Условная физическая модель MVC-архитектуры — персональный компьютер, в котором: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модель</a:t>
            </a:r>
            <a:r>
              <a:rPr lang="ru-RU" sz="2400" dirty="0">
                <a:latin typeface="Bookman Old Style" panose="02050604050505020204" pitchFamily="18" charset="0"/>
              </a:rPr>
              <a:t> — системный блок, в котором происходит обработка команд и хранятся системные и пользовательские </a:t>
            </a:r>
            <a:r>
              <a:rPr lang="ru-RU" sz="2400" dirty="0" smtClean="0">
                <a:latin typeface="Bookman Old Style" panose="02050604050505020204" pitchFamily="18" charset="0"/>
              </a:rPr>
              <a:t>файлы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представление</a:t>
            </a:r>
            <a:r>
              <a:rPr lang="ru-RU" sz="2400" dirty="0">
                <a:latin typeface="Bookman Old Style" panose="02050604050505020204" pitchFamily="18" charset="0"/>
              </a:rPr>
              <a:t> — монитор, на котором визуализируется работа системного </a:t>
            </a:r>
            <a:r>
              <a:rPr lang="ru-RU" sz="2400" dirty="0" smtClean="0">
                <a:latin typeface="Bookman Old Style" panose="02050604050505020204" pitchFamily="18" charset="0"/>
              </a:rPr>
              <a:t>блока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</a:t>
            </a:r>
            <a:r>
              <a:rPr lang="ru-RU" sz="2400" dirty="0">
                <a:latin typeface="Bookman Old Style" panose="02050604050505020204" pitchFamily="18" charset="0"/>
              </a:rPr>
              <a:t> — клавиатура или мышь. С их помощью пользователь вводит </a:t>
            </a:r>
            <a:r>
              <a:rPr lang="ru-RU" sz="2400" dirty="0" smtClean="0">
                <a:latin typeface="Bookman Old Style" panose="02050604050505020204" pitchFamily="18" charset="0"/>
              </a:rPr>
              <a:t>команды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8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 этом примере легче понять зависимость компонентов друг от друга: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заменить системный блок (без переноса старых данных), но оставить старый монитор и клавиатуру, пользователь получит другой компьютер с новой ОС, файлами, системными характеристиками, драйверами и т.д.;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поменять монитор и клавиатуру, но оставить старый системный блок, человек будет использовать прежнюю ОС, файлы, системные характеристики. Изменения коснутся только некоторых драйверов.</a:t>
            </a:r>
          </a:p>
        </p:txBody>
      </p:sp>
    </p:spTree>
    <p:extLst>
      <p:ext uri="{BB962C8B-B14F-4D97-AF65-F5344CB8AC3E}">
        <p14:creationId xmlns:p14="http://schemas.microsoft.com/office/powerpoint/2010/main" val="23256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 проекта </a:t>
            </a:r>
            <a:r>
              <a:rPr lang="ru-RU" sz="2400" b="1" dirty="0" err="1">
                <a:latin typeface="Bookman Old Style" panose="02050604050505020204" pitchFamily="18" charset="0"/>
              </a:rPr>
              <a:t>Windows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Forms</a:t>
            </a:r>
            <a:r>
              <a:rPr lang="ru-RU" sz="2400" b="1" dirty="0">
                <a:latin typeface="Bookman Old Style" panose="02050604050505020204" pitchFamily="18" charset="0"/>
              </a:rPr>
              <a:t> с использованием MVC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Описание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этом примере мы создадим простое приложение для управления списком контактов. Приложение будет позволять пользователю добавлять, удалять и отображать контакты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Структура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1.	</a:t>
            </a: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: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Contact</a:t>
            </a:r>
            <a:r>
              <a:rPr lang="ru-RU" sz="2400" dirty="0">
                <a:latin typeface="Bookman Old Style" panose="02050604050505020204" pitchFamily="18" charset="0"/>
              </a:rPr>
              <a:t>, который будет представлять контакт.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2.	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latin typeface="Bookman Old Style" panose="02050604050505020204" pitchFamily="18" charset="0"/>
              </a:rPr>
              <a:t>: форма </a:t>
            </a:r>
            <a:r>
              <a:rPr lang="ru-RU" sz="2400" b="1" dirty="0" err="1">
                <a:latin typeface="Bookman Old Style" panose="02050604050505020204" pitchFamily="18" charset="0"/>
              </a:rPr>
              <a:t>MainForm</a:t>
            </a:r>
            <a:r>
              <a:rPr lang="ru-RU" sz="2400" dirty="0">
                <a:latin typeface="Bookman Old Style" panose="02050604050505020204" pitchFamily="18" charset="0"/>
              </a:rPr>
              <a:t>, которая будет отображать интерфейс пользователя.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3.	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</a:t>
            </a:r>
            <a:r>
              <a:rPr lang="ru-RU" sz="2400" dirty="0">
                <a:latin typeface="Bookman Old Style" panose="02050604050505020204" pitchFamily="18" charset="0"/>
              </a:rPr>
              <a:t>: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ContactController</a:t>
            </a:r>
            <a:r>
              <a:rPr lang="ru-RU" sz="2400" dirty="0">
                <a:latin typeface="Bookman Old Style" panose="02050604050505020204" pitchFamily="18" charset="0"/>
              </a:rPr>
              <a:t>, который будет управлять взаимодействием между моделью и пред-</a:t>
            </a:r>
            <a:r>
              <a:rPr lang="ru-RU" sz="2400" dirty="0" err="1">
                <a:latin typeface="Bookman Old Style" panose="02050604050505020204" pitchFamily="18" charset="0"/>
              </a:rPr>
              <a:t>ставлением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1: Создание модели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класс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Contact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 в папке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Model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проекта.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Model/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1925" y="0"/>
            <a:ext cx="118586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2: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Определение интерфейсов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интерфейсы для представления и контроллера.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Interfaces/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System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Collections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Generic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Interfaces/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RemoveContact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1925" y="0"/>
            <a:ext cx="118586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3: Создание представления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форму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MainForm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которая будет содержать элементы управления для отображения и управления контактами.</a:t>
            </a:r>
          </a:p>
          <a:p>
            <a:pPr>
              <a:spcAft>
                <a:spcPts val="0"/>
              </a:spcAft>
            </a:pPr>
            <a:endParaRPr lang="ru-RU" sz="2400" dirty="0" smtClean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partial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// </a:t>
            </a: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Имя и номер телефона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// </a:t>
            </a: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Имя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InitializeComponent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95300"/>
            <a:ext cx="118586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Clear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$"{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- {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buttonAdd_Click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sender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EventArgs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?.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Invoke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textBoxName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textBoxPhoneNumber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2875" y="971550"/>
            <a:ext cx="118586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buttonRemove_Click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sender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EventArgs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SelectedItem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selectedContact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endParaRPr lang="ru-RU" sz="2400" dirty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SelectedItem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 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selectedContact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Split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'-'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)[</a:t>
            </a:r>
            <a:r>
              <a:rPr lang="en-US" sz="2400" dirty="0" smtClean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Trim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?.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Invoke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7650" y="152400"/>
            <a:ext cx="117729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</a:t>
            </a:r>
            <a:r>
              <a:rPr lang="en-US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4: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Создание контроллера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класс контроллера, который будет управлять логикой приложения.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Controller/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50" y="171450"/>
            <a:ext cx="117729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RemoveAll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040" y="0"/>
            <a:ext cx="115747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Структурные </a:t>
            </a:r>
            <a:r>
              <a:rPr lang="ru-RU" sz="2400" b="1" dirty="0">
                <a:latin typeface="Bookman Old Style" panose="02050604050505020204" pitchFamily="18" charset="0"/>
              </a:rPr>
              <a:t>паттерны </a:t>
            </a:r>
            <a:r>
              <a:rPr lang="ru-RU" sz="2400" dirty="0">
                <a:latin typeface="Bookman Old Style" panose="02050604050505020204" pitchFamily="18" charset="0"/>
              </a:rPr>
              <a:t>- рассматривает, как классы и объекты образуют более крупные структуры - более сложные по характеру классы и объекты. К таким шаблонам относятся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Адаптер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Adapter)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Мост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Bridge)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Компоновщик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Composite)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Декоратор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Decorator)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Фасад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Facade)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Приспособленец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Flyweight)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Заместитель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Proxy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50" y="171450"/>
            <a:ext cx="11772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5: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Связывание компонентов в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 Main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Теперь свяжем все компоненты в методе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Main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Program.cs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Program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STAThread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EnableVisualStyles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SetCompatibleTextRenderingDefault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3375" y="219075"/>
            <a:ext cx="11610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Ссылки на литературу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Паттерны: </a:t>
            </a:r>
            <a:r>
              <a:rPr lang="it-IT" sz="2400" dirty="0" smtClean="0">
                <a:latin typeface="Bookman Old Style" panose="02050604050505020204" pitchFamily="18" charset="0"/>
                <a:hlinkClick r:id="rId2"/>
              </a:rPr>
              <a:t>https://metanit.com/sharp/patterns/1.1.php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6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5280" y="0"/>
            <a:ext cx="115214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Поведенческие паттерны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- они определяют алгоритмы и взаимодействие между классами и объектами, то есть их поведение. Среди подобных шаблонов можно выделить следующие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Цепочка обязанностей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Chain of responsibility)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Команда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Command)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Интерпретатор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Interpreter)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Итератор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Iterator)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Посредник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Mediator)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Хранитель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Memento)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Наблюдатель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Observer)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Состояние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State)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Стратегия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Strategy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96114" y="5539978"/>
            <a:ext cx="6995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Шаблонный метод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Template method)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Посетитель (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Visitor)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800" y="0"/>
            <a:ext cx="115747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Как выбрать нужный паттерн?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Прежде всего при решении какой-нибудь проблемы надо выделить все используемые сущности и связи между ними и абстрагировать их от конкретной </a:t>
            </a:r>
            <a:r>
              <a:rPr lang="ru-RU" sz="2400" dirty="0" smtClean="0">
                <a:latin typeface="Bookman Old Style" panose="02050604050505020204" pitchFamily="18" charset="0"/>
              </a:rPr>
              <a:t>ситуации.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Затем </a:t>
            </a:r>
            <a:r>
              <a:rPr lang="ru-RU" sz="2400" dirty="0">
                <a:latin typeface="Bookman Old Style" panose="02050604050505020204" pitchFamily="18" charset="0"/>
              </a:rPr>
              <a:t>надо посмотреть, вписывается ли абстрактная форма решения задачи в определенный паттерн. Например, суть решаемой задачи может состоять в создании новых объектов. В этом случае, возможно, стоит посмотреть на порождающие </a:t>
            </a:r>
            <a:r>
              <a:rPr lang="ru-RU" sz="2400" dirty="0" smtClean="0">
                <a:latin typeface="Bookman Old Style" panose="02050604050505020204" pitchFamily="18" charset="0"/>
              </a:rPr>
              <a:t>паттерны.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Причем </a:t>
            </a:r>
            <a:r>
              <a:rPr lang="ru-RU" sz="2400" dirty="0">
                <a:latin typeface="Bookman Old Style" panose="02050604050505020204" pitchFamily="18" charset="0"/>
              </a:rPr>
              <a:t>лучше не сразу взять какой-то определенный паттерн - первый, который показался нужным, а посмотреть на несколько родственных паттернов из одной группы, которые решают одну и ту же задачу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9560" y="0"/>
            <a:ext cx="11658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</a:t>
            </a:r>
            <a:r>
              <a:rPr lang="ru-RU" sz="2400" dirty="0" smtClean="0">
                <a:latin typeface="Bookman Old Style" panose="02050604050505020204" pitchFamily="18" charset="0"/>
              </a:rPr>
              <a:t>ажно </a:t>
            </a:r>
            <a:r>
              <a:rPr lang="ru-RU" sz="2400" dirty="0">
                <a:latin typeface="Bookman Old Style" panose="02050604050505020204" pitchFamily="18" charset="0"/>
              </a:rPr>
              <a:t>понимать смысл и назначение паттерна, явно представлять его абстрактную организацию и его возможные конкретные реализации. Один паттерн может иметь различные реализации, и чем чаще вы будете сталкиваться с этими реализациями, тем лучше вы будете понимать смысл паттерна. Но не стоит использовать паттерн, если вы его не понимаете, даже если он на первый взгляд поможет вам в решении задачи.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в конечном счете надо придерживаться принципа </a:t>
            </a:r>
            <a:r>
              <a:rPr lang="ru-RU" sz="2400" b="1" dirty="0">
                <a:latin typeface="Bookman Old Style" panose="02050604050505020204" pitchFamily="18" charset="0"/>
              </a:rPr>
              <a:t>KISS (</a:t>
            </a:r>
            <a:r>
              <a:rPr lang="ru-RU" sz="2400" b="1" dirty="0" err="1">
                <a:latin typeface="Bookman Old Style" panose="02050604050505020204" pitchFamily="18" charset="0"/>
              </a:rPr>
              <a:t>Keep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Simple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Stupid</a:t>
            </a:r>
            <a:r>
              <a:rPr lang="ru-RU" sz="2400" b="1" dirty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- сохранять код программы по возможности простым и ясным. Ведь смысл паттернов не в усложнении кода программы, а наоборот в его упрощении.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15920</TotalTime>
  <Words>2998</Words>
  <Application>Microsoft Office PowerPoint</Application>
  <PresentationFormat>Широкоэкранный</PresentationFormat>
  <Paragraphs>624</Paragraphs>
  <Slides>61</Slides>
  <Notes>60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9" baseType="lpstr">
      <vt:lpstr>Arial</vt:lpstr>
      <vt:lpstr>Bookman Old Style</vt:lpstr>
      <vt:lpstr>Calibri</vt:lpstr>
      <vt:lpstr>Calibri Light</vt:lpstr>
      <vt:lpstr>Consolas</vt:lpstr>
      <vt:lpstr>Courier New</vt:lpstr>
      <vt:lpstr>Times New Roman</vt:lpstr>
      <vt:lpstr>Тема Office</vt:lpstr>
      <vt:lpstr>6 семестр Лекция 3.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961</cp:revision>
  <dcterms:modified xsi:type="dcterms:W3CDTF">2025-05-27T05:30:39Z</dcterms:modified>
</cp:coreProperties>
</file>