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6"/>
  </p:notesMasterIdLst>
  <p:sldIdLst>
    <p:sldId id="273" r:id="rId2"/>
    <p:sldId id="1147" r:id="rId3"/>
    <p:sldId id="1246" r:id="rId4"/>
    <p:sldId id="1181" r:id="rId5"/>
    <p:sldId id="1247" r:id="rId6"/>
    <p:sldId id="1182" r:id="rId7"/>
    <p:sldId id="1248" r:id="rId8"/>
    <p:sldId id="1249" r:id="rId9"/>
    <p:sldId id="1250" r:id="rId10"/>
    <p:sldId id="1251" r:id="rId11"/>
    <p:sldId id="1252" r:id="rId12"/>
    <p:sldId id="1254" r:id="rId13"/>
    <p:sldId id="1259" r:id="rId14"/>
    <p:sldId id="1260" r:id="rId15"/>
    <p:sldId id="1261" r:id="rId16"/>
    <p:sldId id="1262" r:id="rId17"/>
    <p:sldId id="1263" r:id="rId18"/>
    <p:sldId id="1264" r:id="rId19"/>
    <p:sldId id="1265" r:id="rId20"/>
    <p:sldId id="1266" r:id="rId21"/>
    <p:sldId id="1267" r:id="rId22"/>
    <p:sldId id="1268" r:id="rId23"/>
    <p:sldId id="1269" r:id="rId24"/>
    <p:sldId id="1270" r:id="rId25"/>
    <p:sldId id="1271" r:id="rId26"/>
    <p:sldId id="1272" r:id="rId27"/>
    <p:sldId id="1273" r:id="rId28"/>
    <p:sldId id="1274" r:id="rId29"/>
    <p:sldId id="1275" r:id="rId30"/>
    <p:sldId id="1276" r:id="rId31"/>
    <p:sldId id="1277" r:id="rId32"/>
    <p:sldId id="1278" r:id="rId33"/>
    <p:sldId id="1297" r:id="rId34"/>
    <p:sldId id="1299" r:id="rId35"/>
    <p:sldId id="1300" r:id="rId36"/>
    <p:sldId id="1301" r:id="rId37"/>
    <p:sldId id="1298" r:id="rId38"/>
    <p:sldId id="1280" r:id="rId39"/>
    <p:sldId id="1281" r:id="rId40"/>
    <p:sldId id="1282" r:id="rId41"/>
    <p:sldId id="1283" r:id="rId42"/>
    <p:sldId id="1284" r:id="rId43"/>
    <p:sldId id="1285" r:id="rId44"/>
    <p:sldId id="1286" r:id="rId45"/>
    <p:sldId id="1287" r:id="rId46"/>
    <p:sldId id="1288" r:id="rId47"/>
    <p:sldId id="1289" r:id="rId48"/>
    <p:sldId id="1290" r:id="rId49"/>
    <p:sldId id="1291" r:id="rId50"/>
    <p:sldId id="1292" r:id="rId51"/>
    <p:sldId id="1293" r:id="rId52"/>
    <p:sldId id="1294" r:id="rId53"/>
    <p:sldId id="1295" r:id="rId54"/>
    <p:sldId id="1296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92" d="100"/>
          <a:sy n="92" d="100"/>
        </p:scale>
        <p:origin x="1146" y="9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33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5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245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67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8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61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2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80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5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700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3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857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009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934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478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8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9575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32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91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86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076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67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383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98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249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5861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713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91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860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33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 – Single Page</a:t>
            </a:r>
            <a:r>
              <a:rPr lang="en-US" baseline="0" dirty="0" smtClean="0"/>
              <a:t> Application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759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552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78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5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752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905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23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16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5336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4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0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86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564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9450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4470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30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76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5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7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590679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727315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296973"/>
            <a:ext cx="10670534" cy="1653046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5.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3950019"/>
            <a:ext cx="1104134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ASP.NET 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—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Secure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Sockets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Layer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или уровень защищенных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сокетов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протокол для безопасной связи между браузером и сайтом. Он позволяет передавать данные в зашифрованном виде. Для его реализации и корректной работы нужен SSL-сертификат — цифровой документ, который подтверждает, что ресурс надежен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Благодаря 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SSL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данные между браузером пользователя и сервером сайта шифруются при передаче, и их не может перехватить злоумышленник. Даже если он каким-то образом получит доступ к информации, он не сможет ее прочесть. Поэтому SSL важен для всех сайтов, которые так или иначе работают с персональными данными пользователей, особенно с платежными.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66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2244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SSL-сертификат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— это своеобразная цифровая подпись. Его наличие подтверждает, что пользователь действительно подключается к нужному сайту, владельцу ключа, а не к мошеннику, который подменил адреса и перенаправляет запросы на какой-то другой сервер.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07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 после подтверждения и установки сертификата отобразиться консоль, где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выводися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некоторая базовая информация о приложении: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И, кроме того, будет запущен браузер, где мы сможем лицезреть строку "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World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!" - результат работы кода по умолчанию из файла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081" y="3581674"/>
            <a:ext cx="7649840" cy="327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65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27701" y="654356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Основным элементом в архитектуре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MVC является </a:t>
            </a:r>
            <a:r>
              <a:rPr lang="ru-RU" sz="2400" b="1" dirty="0">
                <a:latin typeface="Bookman Old Style" panose="02050604050505020204" pitchFamily="18" charset="0"/>
              </a:rPr>
              <a:t>контроллер</a:t>
            </a:r>
            <a:r>
              <a:rPr lang="ru-RU" sz="2400" dirty="0">
                <a:latin typeface="Bookman Old Style" panose="02050604050505020204" pitchFamily="18" charset="0"/>
              </a:rPr>
              <a:t>. При получении запроса система маршрутизации выбирает для обработки запроса нужный контроллер и передает ему данные запроса. Контроллер обрабатывает эти данные и посылает обратно результат обработки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использовании контроллеров существуют некоторые условности. Прежде всего обычно в проекте контроллеры помещаются в каталог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 Однако это в принципе необязательно - можно добавлять контроллеры в другие папки или даже в корень проекта. Тем не менее вначале добавим в проект новую папку </a:t>
            </a:r>
            <a:r>
              <a:rPr lang="ru-RU" sz="2400" b="1" dirty="0" err="1">
                <a:latin typeface="Bookman Old Style" panose="02050604050505020204" pitchFamily="18" charset="0"/>
              </a:rPr>
              <a:t>Controllers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Контроллеры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3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Ключевым элементом контроллера являются его </a:t>
            </a:r>
            <a:r>
              <a:rPr lang="ru-RU" sz="2400" b="1" dirty="0">
                <a:latin typeface="Bookman Old Style" panose="02050604050505020204" pitchFamily="18" charset="0"/>
              </a:rPr>
              <a:t>действия</a:t>
            </a:r>
            <a:r>
              <a:rPr lang="ru-RU" sz="2400" dirty="0">
                <a:latin typeface="Bookman Old Style" panose="02050604050505020204" pitchFamily="18" charset="0"/>
              </a:rPr>
              <a:t>. Действия контроллера - это публичные методы, которые могут сопоставляться с запросами. Например, возьмем контроллер </a:t>
            </a:r>
            <a:r>
              <a:rPr lang="ru-RU" sz="2400" dirty="0" err="1"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latin typeface="Bookman Old Style" panose="02050604050505020204" pitchFamily="18" charset="0"/>
              </a:rPr>
              <a:t> и определим в нем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модификатор </a:t>
            </a: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 и поэтому может использоваться для обработки запроса. Данный метод возвращает строку. А это значит, что при обращении к этому действию приложение отправит в ответ пользователю данную строку.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27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Обращение к действиям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контроллера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Сопоставление запроса с контроллером и его действием происходит благодаря системе маршрутизации. И для настройки сопоставления запросов с контроллерами перейдем к файлу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 изменим его следующим образом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 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контроллеров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68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app.MapControllerRoute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добавляет один маршрут с именем </a:t>
            </a:r>
            <a:r>
              <a:rPr lang="en-US" sz="2400" b="1" dirty="0">
                <a:latin typeface="Bookman Old Style" panose="02050604050505020204" pitchFamily="18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шаблоном "{</a:t>
            </a:r>
            <a:r>
              <a:rPr lang="en-US" sz="2400" dirty="0">
                <a:latin typeface="Bookman Old Style" panose="02050604050505020204" pitchFamily="18" charset="0"/>
              </a:rPr>
              <a:t>controller=Home}/{action=Index}/{id?}". </a:t>
            </a:r>
            <a:r>
              <a:rPr lang="ru-RU" sz="2400" dirty="0">
                <a:latin typeface="Bookman Old Style" panose="02050604050505020204" pitchFamily="18" charset="0"/>
              </a:rPr>
              <a:t>Данный шаблон устанавливает </a:t>
            </a:r>
            <a:r>
              <a:rPr lang="ru-RU" sz="2400" dirty="0" err="1">
                <a:latin typeface="Bookman Old Style" panose="02050604050505020204" pitchFamily="18" charset="0"/>
              </a:rPr>
              <a:t>трехсегментную</a:t>
            </a:r>
            <a:r>
              <a:rPr lang="ru-RU" sz="2400" dirty="0">
                <a:latin typeface="Bookman Old Style" panose="02050604050505020204" pitchFamily="18" charset="0"/>
              </a:rPr>
              <a:t> структуру строки запроса: </a:t>
            </a:r>
            <a:r>
              <a:rPr lang="en-US" sz="2400" dirty="0">
                <a:latin typeface="Bookman Old Style" panose="02050604050505020204" pitchFamily="18" charset="0"/>
              </a:rPr>
              <a:t>controller/action/id. </a:t>
            </a:r>
            <a:r>
              <a:rPr lang="ru-RU" sz="2400" dirty="0">
                <a:latin typeface="Bookman Old Style" panose="02050604050505020204" pitchFamily="18" charset="0"/>
              </a:rPr>
              <a:t>То есть в начале идет название контроллера, затем название действия, и далее может идти необязательный параметр </a:t>
            </a:r>
            <a:r>
              <a:rPr lang="en-US" sz="2400" dirty="0">
                <a:latin typeface="Bookman Old Style" panose="02050604050505020204" pitchFamily="18" charset="0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19478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обратиться контроллеру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браузера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надо набрать 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адресной строке 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Имя_контроллера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Действие_контроллера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Так, по запросу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адрес_сайта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/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система маршрутизации по умолчанию вызовет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обработки входящего запроса. Например: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222" y="3052221"/>
            <a:ext cx="9214526" cy="36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данных через строку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запроса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Вместе с запросом приложению могут приходить различные данные. И чтобы получить эти данные, мы можем использовать разные способы. Самым распространенным способом считается применение параметров.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Определение в методах контроллера параметров ничем не отличается от определения параметров в языке C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7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ASP.NET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Core.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0662" y="654355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технологию для создания веб-приложений на платформе .NET, развиваемую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. В качестве языков программирования для разработки приложений на ASP.NET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C# и F</a:t>
            </a:r>
            <a:r>
              <a:rPr lang="ru-RU" sz="2400" dirty="0" smtClean="0">
                <a:latin typeface="Bookman Old Style" panose="02050604050505020204" pitchFamily="18" charset="0"/>
              </a:rPr>
              <a:t>#.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История ASP.NET фактически началась с выходом первой версии .NET в начале 2002 года и с тех пор ASP.NET и .NET развивались параллельно: выход новой версии .NET знаменовал выход новой версии ASP.NET, поскольку ASP.NET работает поверх .NET. В то же время изначально ASP.NET была нацелена на работу исключительно в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 на веб-сервере IIS (хотя благодаря проекту </a:t>
            </a:r>
            <a:r>
              <a:rPr lang="ru-RU" sz="2400" dirty="0" err="1">
                <a:latin typeface="Bookman Old Style" panose="02050604050505020204" pitchFamily="18" charset="0"/>
              </a:rPr>
              <a:t>Mono</a:t>
            </a:r>
            <a:r>
              <a:rPr lang="ru-RU" sz="2400" dirty="0">
                <a:latin typeface="Bookman Old Style" panose="02050604050505020204" pitchFamily="18" charset="0"/>
              </a:rPr>
              <a:t> приложения на ASP.NET можно было запускать и на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определим в контроллере следующий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$"Your name: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Передавать значения для параметров можно различными способами. При отправке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GET-запроса</a:t>
            </a:r>
            <a:r>
              <a:rPr lang="ru-RU" sz="2400" dirty="0">
                <a:latin typeface="Bookman Old Style" panose="02050604050505020204" pitchFamily="18" charset="0"/>
              </a:rPr>
              <a:t> значения можно передать через строку запроса. Строка запроса представляет ту часть адреса, которая идет после знака вопроса </a:t>
            </a:r>
            <a:r>
              <a:rPr lang="ru-RU" sz="2400" b="1" dirty="0">
                <a:latin typeface="Bookman Old Style" panose="02050604050505020204" pitchFamily="18" charset="0"/>
              </a:rPr>
              <a:t>?</a:t>
            </a:r>
            <a:r>
              <a:rPr lang="ru-RU" sz="2400" dirty="0">
                <a:latin typeface="Bookman Old Style" panose="02050604050505020204" pitchFamily="18" charset="0"/>
              </a:rPr>
              <a:t> и представляет набор параметров, где каждый параметр отделен от другого с помощью амперсанда: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</a:rPr>
              <a:t>localhost:7288/Home/Index?name=Tom&amp;age=37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часть ?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Tom&amp;age</a:t>
            </a:r>
            <a:r>
              <a:rPr lang="ru-RU" sz="2400" dirty="0">
                <a:latin typeface="Bookman Old Style" panose="02050604050505020204" pitchFamily="18" charset="0"/>
              </a:rPr>
              <a:t>=37 представляет строку запроса, которая содержит два параметра: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- "</a:t>
            </a:r>
            <a:r>
              <a:rPr lang="ru-RU" sz="2400" dirty="0" err="1">
                <a:latin typeface="Bookman Old Style" panose="02050604050505020204" pitchFamily="18" charset="0"/>
              </a:rPr>
              <a:t>Tom</a:t>
            </a:r>
            <a:r>
              <a:rPr lang="ru-RU" sz="2400" dirty="0">
                <a:latin typeface="Bookman Old Style" panose="02050604050505020204" pitchFamily="18" charset="0"/>
              </a:rPr>
              <a:t>", а значение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 - 37.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4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передадим в выше определенный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через строку запроса данные для параметра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07" y="1629821"/>
            <a:ext cx="11435556" cy="360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87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Передача сложных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MvcApp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Controllers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$"Person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 Person Age: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93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определяет два свойства: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контроллере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метод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параметр типа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В этом случае значения через строку запроса передаются как и в предыдущем случае. При этом параметры строки запроса должны соответствовать по имени свойствам объекта. Регистр названий параметров при этом не учитывается:</a:t>
            </a:r>
            <a:endParaRPr lang="en-US" sz="2400" dirty="0">
              <a:solidFill>
                <a:srgbClr val="3B3B3B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83" y="3543574"/>
            <a:ext cx="11266203" cy="331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801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массивов сложных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объектов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people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}; 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record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79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186" y="189899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https://localhost:7288/Home/Index?people[0].name=Tom&amp;people[0].age=37&amp;people[1].name=Bob&amp;people[1].</a:t>
            </a:r>
            <a:r>
              <a:rPr lang="en-US" sz="2400" dirty="0" smtClean="0">
                <a:latin typeface="Bookman Old Style" panose="02050604050505020204" pitchFamily="18" charset="0"/>
              </a:rPr>
              <a:t>age=41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опустить название параметра и оставить только индексы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https://localhost:7288/Home/Index?[0].name=Tom&amp;[0].</a:t>
            </a:r>
            <a:r>
              <a:rPr lang="en-US" sz="2400" dirty="0" smtClean="0">
                <a:latin typeface="Bookman Old Style" panose="02050604050505020204" pitchFamily="18" charset="0"/>
              </a:rPr>
              <a:t>age=37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&amp;[</a:t>
            </a:r>
            <a:r>
              <a:rPr lang="en-US" sz="2400" dirty="0">
                <a:latin typeface="Bookman Old Style" panose="02050604050505020204" pitchFamily="18" charset="0"/>
              </a:rPr>
              <a:t>1].name=Bob&amp;[1].age=41</a:t>
            </a:r>
          </a:p>
        </p:txBody>
      </p:sp>
    </p:spTree>
    <p:extLst>
      <p:ext uri="{BB962C8B-B14F-4D97-AF65-F5344CB8AC3E}">
        <p14:creationId xmlns:p14="http://schemas.microsoft.com/office/powerpoint/2010/main" val="12582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55402" y="828528"/>
            <a:ext cx="11736598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HTTP (англ. </a:t>
            </a:r>
            <a:r>
              <a:rPr lang="ru-RU" sz="2400" dirty="0" err="1">
                <a:latin typeface="Bookman Old Style" panose="02050604050505020204" pitchFamily="18" charset="0"/>
              </a:rPr>
              <a:t>Hypertext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Protocol</a:t>
            </a:r>
            <a:r>
              <a:rPr lang="ru-RU" sz="2400" dirty="0">
                <a:latin typeface="Bookman Old Style" panose="02050604050505020204" pitchFamily="18" charset="0"/>
              </a:rPr>
              <a:t> — «протокол передачи гипертекста») — сетевой протокол прикладного уровня, который изначально предназначался для получения с серверов гипертекстовых документов в формате </a:t>
            </a:r>
            <a:r>
              <a:rPr lang="ru-RU" sz="2400" dirty="0" smtClean="0">
                <a:latin typeface="Bookman Old Style" panose="02050604050505020204" pitchFamily="18" charset="0"/>
              </a:rPr>
              <a:t>HTML, а с течением времени стал универсальным средством взаимодействия между узлами как Всемирной паутины, так и изолированных веб-инфраструктур.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запроса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22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516"/>
            <a:ext cx="12192000" cy="6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8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6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2014 год ознаменовал большие перемены, фактически революцию в развитии платформы: компания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взяла курс на развитии ASP.NET как кроссплатформенной технологии, которая развивается как </a:t>
            </a:r>
            <a:r>
              <a:rPr lang="ru-RU" sz="2400" dirty="0" err="1">
                <a:latin typeface="Bookman Old Style" panose="02050604050505020204" pitchFamily="18" charset="0"/>
              </a:rPr>
              <a:t>opensource</a:t>
            </a:r>
            <a:r>
              <a:rPr lang="ru-RU" sz="2400" dirty="0">
                <a:latin typeface="Bookman Old Style" panose="02050604050505020204" pitchFamily="18" charset="0"/>
              </a:rPr>
              <a:t>-проект. Данное развитие платформы в дальнейшем получило название </a:t>
            </a:r>
            <a:r>
              <a:rPr lang="ru-RU" sz="2400" b="1" dirty="0"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, собственно как ее официально </a:t>
            </a:r>
            <a:r>
              <a:rPr lang="ru-RU" sz="2400" dirty="0" err="1">
                <a:latin typeface="Bookman Old Style" panose="02050604050505020204" pitchFamily="18" charset="0"/>
              </a:rPr>
              <a:t>именут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до сих пор. Первый релиз обновленной платформы увидел свет в июне 2016 года. Теперь она стала работать не только на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но и на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. Она стала более легковесной, модульной, ее стало проще конфигурировать, в общем, она стала больше отвечать требованиям текущего времени.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34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8659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Изначально (в начале 90-х) предполагалось, что клиент может хотеть от ресурса только одно — получить его, однако сейчас по протоколу </a:t>
            </a:r>
            <a:r>
              <a:rPr lang="ru-RU" sz="2400" b="1" dirty="0">
                <a:latin typeface="Bookman Old Style" panose="02050604050505020204" pitchFamily="18" charset="0"/>
              </a:rPr>
              <a:t>HTTP</a:t>
            </a:r>
            <a:r>
              <a:rPr lang="ru-RU" sz="2400" dirty="0">
                <a:latin typeface="Bookman Old Style" panose="02050604050505020204" pitchFamily="18" charset="0"/>
              </a:rPr>
              <a:t> можно создавать посты, редактировать профиль, удалять сообщения и многое другое. И эти действия сложно объединить термином «получение».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разграничения действий с ресурсами на уровне </a:t>
            </a:r>
            <a:r>
              <a:rPr lang="ru-RU" sz="2400" b="1" dirty="0">
                <a:latin typeface="Bookman Old Style" panose="02050604050505020204" pitchFamily="18" charset="0"/>
              </a:rPr>
              <a:t>HTTP-методов</a:t>
            </a:r>
            <a:r>
              <a:rPr lang="ru-RU" sz="2400" dirty="0">
                <a:latin typeface="Bookman Old Style" panose="02050604050505020204" pitchFamily="18" charset="0"/>
              </a:rPr>
              <a:t> и были придуманы следующие варианты: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— получение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 — создание ресурса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— обновление </a:t>
            </a:r>
            <a:r>
              <a:rPr lang="ru-RU" sz="2400" dirty="0" smtClean="0">
                <a:latin typeface="Bookman Old Style" panose="02050604050505020204" pitchFamily="18" charset="0"/>
              </a:rPr>
              <a:t>ресурса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PATCH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обновление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фрагмента ресурса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DELETE</a:t>
            </a:r>
            <a:r>
              <a:rPr lang="ru-RU" sz="2400" dirty="0">
                <a:latin typeface="Bookman Old Style" panose="02050604050505020204" pitchFamily="18" charset="0"/>
              </a:rPr>
              <a:t> — удаление ресурса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37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</a:rPr>
              <a:t>R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ru-RU" sz="2400" dirty="0" err="1" smtClean="0">
                <a:latin typeface="Bookman Old Style" panose="02050604050505020204" pitchFamily="18" charset="0"/>
              </a:rPr>
              <a:t>presentational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Transfer</a:t>
            </a:r>
            <a:r>
              <a:rPr lang="ru-RU" sz="2400" dirty="0">
                <a:latin typeface="Bookman Old Style" panose="02050604050505020204" pitchFamily="18" charset="0"/>
              </a:rPr>
              <a:t>) — это термин был введен в 2000-м году Роем Филдингом (</a:t>
            </a:r>
            <a:r>
              <a:rPr lang="ru-RU" sz="2400" dirty="0" err="1">
                <a:latin typeface="Bookman Old Style" panose="02050604050505020204" pitchFamily="18" charset="0"/>
              </a:rPr>
              <a:t>Roy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Fielding</a:t>
            </a:r>
            <a:r>
              <a:rPr lang="ru-RU" sz="2400" dirty="0">
                <a:latin typeface="Bookman Old Style" panose="02050604050505020204" pitchFamily="18" charset="0"/>
              </a:rPr>
              <a:t>) — одним из разработчиков протокола HTTP — в качестве названия группы принципов построения веб-приложений.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Вообще </a:t>
            </a:r>
            <a:r>
              <a:rPr lang="ru-RU" sz="2400" dirty="0">
                <a:latin typeface="Bookman Old Style" panose="02050604050505020204" pitchFamily="18" charset="0"/>
              </a:rPr>
              <a:t>REST охватывает более широкую область, нежели HTTP — его можно применять и в других сетях с другими протоколами.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описывает принципы взаимодействия клиента и сервера, основанные на понятиях «ресурса» и «глагола» (можно понимать их как подлежащее и сказуемое). В случае HTTP ресурс определяется своим URI, а глагол — это HTTP-метод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05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52202" y="204779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предлагает отказаться от использования одинаковых URI для разных ресурсов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использовать разные HTTP-методы для разных действий. То есть веб-приложение, написанное с использованием REST подхода будет удалять ресурс при обращении к нему с HTTP-методом </a:t>
            </a:r>
            <a:r>
              <a:rPr lang="ru-RU" sz="2400" dirty="0" smtClean="0">
                <a:latin typeface="Bookman Old Style" panose="02050604050505020204" pitchFamily="18" charset="0"/>
              </a:rPr>
              <a:t>DELETE.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то </a:t>
            </a:r>
            <a:r>
              <a:rPr lang="ru-RU" sz="2400" dirty="0">
                <a:latin typeface="Bookman Old Style" panose="02050604050505020204" pitchFamily="18" charset="0"/>
              </a:rPr>
              <a:t>есть адреса двух разных статей </a:t>
            </a:r>
            <a:r>
              <a:rPr lang="ru-RU" sz="2400" dirty="0" smtClean="0">
                <a:latin typeface="Bookman Old Style" panose="02050604050505020204" pitchFamily="18" charset="0"/>
              </a:rPr>
              <a:t>вроде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=10 и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index.php?article_id</a:t>
            </a:r>
            <a:r>
              <a:rPr lang="ru-RU" sz="2400" dirty="0" smtClean="0">
                <a:latin typeface="Bookman Old Style" panose="02050604050505020204" pitchFamily="18" charset="0"/>
              </a:rPr>
              <a:t>=20 </a:t>
            </a:r>
            <a:r>
              <a:rPr lang="ru-RU" sz="2400" dirty="0">
                <a:latin typeface="Bookman Old Style" panose="02050604050505020204" pitchFamily="18" charset="0"/>
              </a:rPr>
              <a:t>— это не </a:t>
            </a:r>
            <a:r>
              <a:rPr lang="ru-RU" sz="2400" dirty="0" smtClean="0">
                <a:latin typeface="Bookman Old Style" panose="02050604050505020204" pitchFamily="18" charset="0"/>
              </a:rPr>
              <a:t>REST-</a:t>
            </a:r>
            <a:r>
              <a:rPr lang="ru-RU" sz="2400" dirty="0" err="1" smtClean="0">
                <a:latin typeface="Bookman Old Style" panose="02050604050505020204" pitchFamily="18" charset="0"/>
              </a:rPr>
              <a:t>way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Согласно </a:t>
            </a:r>
            <a:r>
              <a:rPr lang="en-US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 smtClean="0">
                <a:latin typeface="Bookman Old Style" panose="02050604050505020204" pitchFamily="18" charset="0"/>
              </a:rPr>
              <a:t>адреса будут следующие: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index.php</a:t>
            </a:r>
            <a:r>
              <a:rPr lang="en-US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</a:t>
            </a:r>
            <a:r>
              <a:rPr lang="ru-RU" sz="2400" dirty="0" smtClean="0">
                <a:latin typeface="Bookman Old Style" panose="02050604050505020204" pitchFamily="18" charset="0"/>
              </a:rPr>
              <a:t>10 </a:t>
            </a:r>
            <a:r>
              <a:rPr lang="ru-RU" sz="2400" dirty="0">
                <a:latin typeface="Bookman Old Style" panose="02050604050505020204" pitchFamily="18" charset="0"/>
              </a:rPr>
              <a:t>и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index.php</a:t>
            </a:r>
            <a:r>
              <a:rPr lang="en-US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article</a:t>
            </a:r>
            <a:r>
              <a:rPr lang="en-US" sz="2400" dirty="0" smtClean="0">
                <a:latin typeface="Bookman Old Style" panose="02050604050505020204" pitchFamily="18" charset="0"/>
              </a:rPr>
              <a:t>s/2</a:t>
            </a:r>
            <a:r>
              <a:rPr lang="ru-RU" sz="2400" dirty="0" smtClean="0">
                <a:latin typeface="Bookman Old Style" panose="02050604050505020204" pitchFamily="18" charset="0"/>
              </a:rPr>
              <a:t>0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36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REST </a:t>
            </a:r>
            <a:r>
              <a:rPr lang="ru-RU" sz="2400" dirty="0">
                <a:latin typeface="Bookman Old Style" panose="02050604050505020204" pitchFamily="18" charset="0"/>
              </a:rPr>
              <a:t>дает программистам возможность писать стандартизованные и чуть более красивые веб-приложения, чем раньше. Используя REST, URI для добавления нового юзера будет не /</a:t>
            </a:r>
            <a:r>
              <a:rPr lang="ru-RU" sz="2400" dirty="0" err="1">
                <a:latin typeface="Bookman Old Style" panose="02050604050505020204" pitchFamily="18" charset="0"/>
              </a:rPr>
              <a:t>user.php?action</a:t>
            </a:r>
            <a:r>
              <a:rPr lang="ru-RU" sz="2400" dirty="0"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latin typeface="Bookman Old Style" panose="02050604050505020204" pitchFamily="18" charset="0"/>
              </a:rPr>
              <a:t>create</a:t>
            </a:r>
            <a:r>
              <a:rPr lang="ru-RU" sz="2400" dirty="0">
                <a:latin typeface="Bookman Old Style" panose="02050604050505020204" pitchFamily="18" charset="0"/>
              </a:rPr>
              <a:t> (метод GET/POST), а просто /</a:t>
            </a:r>
            <a:r>
              <a:rPr lang="ru-RU" sz="2400" dirty="0" err="1">
                <a:latin typeface="Bookman Old Style" panose="02050604050505020204" pitchFamily="18" charset="0"/>
              </a:rPr>
              <a:t>user.php</a:t>
            </a:r>
            <a:r>
              <a:rPr lang="ru-RU" sz="2400" dirty="0">
                <a:latin typeface="Bookman Old Style" panose="02050604050505020204" pitchFamily="18" charset="0"/>
              </a:rPr>
              <a:t> (метод строго POST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473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Принципы REST API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 </a:t>
            </a:r>
            <a:r>
              <a:rPr lang="ru-RU" sz="2400" dirty="0" err="1"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latin typeface="Bookman Old Style" panose="02050604050505020204" pitchFamily="18" charset="0"/>
              </a:rPr>
              <a:t> есть 7 принципов написания кода интерфейсов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Отделение клиента от сервера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Client-Server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Клиент — это пользовательский интерфейс сайта или приложения, например, поисковая строка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видеохостинга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. В REST API код запросов остается на стороне клиента, а код для доступа к данным — на стороне сервера. Это упрощает организацию API, позволяет легко переносить пользовательский интерфейс на другую платформу и дает возможность лучше масштабировать серверное хранение данных.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116" y="277351"/>
            <a:ext cx="117365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Отсутствие записи состояния клиента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Stateless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 не должен хранить информацию о состоянии (проведенных операций) клиента. Каждый запрос от клиента должен содержать только ту информацию, которая нужна для получения данных от сервера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Кэшируемость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Casheable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данных запроса должно быть указано, нужно ли делать кэширование данных 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API (сохранять в специальном буфере для частых запросов). Если такое указание есть, клиент получит право обращаться к этому буферу при необходимости.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5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0486" y="117693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Единообразие интерфейса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Uniform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Interface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 Все данные должны запрашиваться через один URL-адрес стандартными протоколами, например, HTTP. Это упрощает архитектуру сайта или приложения и делает взаимодействие с сервером понятнее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81818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Многоуровневость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системы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Layered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System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RESTful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 сервера могут располагаться на разных уровнях, при этом каждый сервер взаимодействует только с ближайшими уровнями и не связан запросами с другими.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Предоставление кода по запросу (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Code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on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181818"/>
                </a:solidFill>
                <a:latin typeface="Bookman Old Style" panose="02050604050505020204" pitchFamily="18" charset="0"/>
              </a:rPr>
              <a:t>Demand</a:t>
            </a:r>
            <a:r>
              <a:rPr lang="ru-RU" sz="2400" b="1" dirty="0">
                <a:solidFill>
                  <a:srgbClr val="181818"/>
                </a:solidFill>
                <a:latin typeface="Bookman Old Style" panose="02050604050505020204" pitchFamily="18" charset="0"/>
              </a:rPr>
              <a:t>). </a:t>
            </a:r>
            <a:r>
              <a:rPr lang="ru-RU" sz="2400" dirty="0">
                <a:solidFill>
                  <a:srgbClr val="181818"/>
                </a:solidFill>
                <a:latin typeface="Bookman Old Style" panose="02050604050505020204" pitchFamily="18" charset="0"/>
              </a:rPr>
              <a:t>Серверы могут отправлять клиенту код по требованию (например, скрипт для запуска видео). Так общий код приложения или сайта становится сложнее только при необходимости</a:t>
            </a:r>
            <a:r>
              <a:rPr lang="ru-RU" sz="2400" dirty="0" smtClean="0">
                <a:solidFill>
                  <a:srgbClr val="181818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93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08930" y="299296"/>
            <a:ext cx="117365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Доп. материал </a:t>
            </a:r>
            <a:r>
              <a:rPr lang="en-US" sz="2400" dirty="0" smtClean="0">
                <a:latin typeface="Bookman Old Style" panose="02050604050505020204" pitchFamily="18" charset="0"/>
              </a:rPr>
              <a:t>REST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https://habr.com/ru/articles/590679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226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28893"/>
            <a:ext cx="1173659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Это </a:t>
            </a:r>
            <a:r>
              <a:rPr lang="ru-RU" sz="2400" dirty="0">
                <a:latin typeface="Bookman Old Style" panose="02050604050505020204" pitchFamily="18" charset="0"/>
              </a:rPr>
              <a:t>трёхзначное число в ответе, которое характеризуют статус его обработки. Первая цифра обозначает код класса. Всего их пять. Расскажем немного подробнее о каждом и распространённых кодах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1xx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Informational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 помощью этих кодов состояния описывается сам процесс передачи информации. Как пример, сервер успешно принял запрос, но пока что ещё обрабатывает его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2xx – </a:t>
            </a:r>
            <a:r>
              <a:rPr lang="ru-RU" sz="2400" b="1" dirty="0" err="1">
                <a:latin typeface="Bookman Old Style" panose="02050604050505020204" pitchFamily="18" charset="0"/>
              </a:rPr>
              <a:t>Success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класс кодов используется для того, чтобы проинформировать клиента об успешности его запроса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Статус коды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0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98672" y="132208"/>
            <a:ext cx="1173659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3xx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dirty="0" err="1" smtClean="0">
                <a:latin typeface="Bookman Old Style" panose="02050604050505020204" pitchFamily="18" charset="0"/>
              </a:rPr>
              <a:t>Redirection</a:t>
            </a:r>
            <a:r>
              <a:rPr lang="ru-RU" sz="2400" dirty="0">
                <a:latin typeface="Bookman Old Style" panose="02050604050505020204" pitchFamily="18" charset="0"/>
              </a:rPr>
              <a:t>. Такой класс кодов состояния используется в тех случаях, когда для выполнения операции нужно изменить запрос. Чаще всего это связано с неправильным URI ресурса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4xx </a:t>
            </a:r>
            <a:r>
              <a:rPr lang="en-US" sz="2400" b="1" dirty="0">
                <a:latin typeface="Bookman Old Style" panose="02050604050505020204" pitchFamily="18" charset="0"/>
              </a:rPr>
              <a:t>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Client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Коды состояния, которые относятся к этому классу, используются в случаях, когда во время выполнения запроса произошла ошибка на стороне клиента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400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Request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Клиент составил своё HTTP-сообщение неправильно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403 </a:t>
            </a:r>
            <a:r>
              <a:rPr lang="ru-RU" sz="2400" b="1" dirty="0" err="1">
                <a:latin typeface="Bookman Old Style" panose="02050604050505020204" pitchFamily="18" charset="0"/>
              </a:rPr>
              <a:t>Access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Forbidden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К ресурсу необходим другие права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404 </a:t>
            </a:r>
            <a:r>
              <a:rPr lang="ru-RU" sz="2400" b="1" dirty="0" err="1">
                <a:latin typeface="Bookman Old Style" panose="02050604050505020204" pitchFamily="18" charset="0"/>
              </a:rPr>
              <a:t>Not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Found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встречается чаще всего и означает, что сервер принял запрос, но по указанному адресу ничего не обнаружил.</a:t>
            </a:r>
          </a:p>
        </p:txBody>
      </p:sp>
    </p:spTree>
    <p:extLst>
      <p:ext uri="{BB962C8B-B14F-4D97-AF65-F5344CB8AC3E}">
        <p14:creationId xmlns:p14="http://schemas.microsoft.com/office/powerpoint/2010/main" val="413241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3347" y="0"/>
            <a:ext cx="11623854" cy="584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Архитектура и модели разработки</a:t>
            </a:r>
            <a:endParaRPr lang="en-US" sz="2400" i="1" dirty="0">
              <a:latin typeface="Bookman Old Style" panose="02050604050505020204" pitchFamily="18" charset="0"/>
            </a:endParaRPr>
          </a:p>
        </p:txBody>
      </p:sp>
      <p:sp>
        <p:nvSpPr>
          <p:cNvPr id="4" name="AutoShape 6" descr="https://metanit.com/sharp/aspnet6/pics/1.14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584263"/>
            <a:ext cx="10807700" cy="627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7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173659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5xx –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Server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 похожий класс кодов состояния, которые сигнализируют об ошибке. Однако в этот раз ошибка произошла на стороне сервера. Вот несколько вариантов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500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Server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Error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Сервер не смог обработать запрос из-за внутренней ошибки. Например,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 </a:t>
            </a:r>
            <a:r>
              <a:rPr lang="ru-RU" sz="2400" dirty="0">
                <a:latin typeface="Bookman Old Style" panose="02050604050505020204" pitchFamily="18" charset="0"/>
              </a:rPr>
              <a:t>есть проблемы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502 </a:t>
            </a:r>
            <a:r>
              <a:rPr lang="ru-RU" sz="2400" b="1" dirty="0" err="1">
                <a:latin typeface="Bookman Old Style" panose="02050604050505020204" pitchFamily="18" charset="0"/>
              </a:rPr>
              <a:t>Bad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и 504 </a:t>
            </a:r>
            <a:r>
              <a:rPr lang="ru-RU" sz="2400" b="1" dirty="0" err="1">
                <a:latin typeface="Bookman Old Style" panose="02050604050505020204" pitchFamily="18" charset="0"/>
              </a:rPr>
              <a:t>Gateway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Out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Иногда сервер выступает в роли промежуточного узла. Если следующий узел вернёт ошибку, сервер в ответе укажет код состояния 502. Если не ответит за отведённое время, то 504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503 </a:t>
            </a:r>
            <a:r>
              <a:rPr lang="ru-RU" sz="2400" b="1" dirty="0" err="1">
                <a:latin typeface="Bookman Old Style" panose="02050604050505020204" pitchFamily="18" charset="0"/>
              </a:rPr>
              <a:t>Service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Unavailable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Такой код состояния означает, что сейчас на сервере технические неполадки и он не может обработать запрос.</a:t>
            </a:r>
          </a:p>
        </p:txBody>
      </p:sp>
    </p:spTree>
    <p:extLst>
      <p:ext uri="{BB962C8B-B14F-4D97-AF65-F5344CB8AC3E}">
        <p14:creationId xmlns:p14="http://schemas.microsoft.com/office/powerpoint/2010/main" val="31770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7701" y="872070"/>
            <a:ext cx="117365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b="1" dirty="0">
                <a:latin typeface="Bookman Old Style" panose="02050604050505020204" pitchFamily="18" charset="0"/>
              </a:rPr>
              <a:t>GET-запросов</a:t>
            </a:r>
            <a:r>
              <a:rPr lang="ru-RU" sz="2400" dirty="0">
                <a:latin typeface="Bookman Old Style" panose="02050604050505020204" pitchFamily="18" charset="0"/>
              </a:rPr>
              <a:t> также широко применяются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POST-запросы</a:t>
            </a:r>
            <a:r>
              <a:rPr lang="ru-RU" sz="2400" dirty="0">
                <a:latin typeface="Bookman Old Style" panose="02050604050505020204" pitchFamily="18" charset="0"/>
              </a:rPr>
              <a:t>. Как правило, такие запросы отправляются с помощью форм на веб-странице. Но основные принципы передачи данных будут теми же, что и в GET-запросах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передачи </a:t>
            </a:r>
            <a:r>
              <a:rPr lang="ru-RU" sz="2400" b="1" dirty="0">
                <a:latin typeface="Bookman Old Style" panose="02050604050505020204" pitchFamily="18" charset="0"/>
              </a:rPr>
              <a:t>POST-запросов</a:t>
            </a:r>
            <a:r>
              <a:rPr lang="ru-RU" sz="2400" dirty="0">
                <a:latin typeface="Bookman Old Style" panose="02050604050505020204" pitchFamily="18" charset="0"/>
              </a:rPr>
              <a:t> определим в следующий контроллер с двумя методами: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данных через формы в запросе POST</a:t>
            </a:r>
          </a:p>
        </p:txBody>
      </p:sp>
    </p:spTree>
    <p:extLst>
      <p:ext uri="{BB962C8B-B14F-4D97-AF65-F5344CB8AC3E}">
        <p14:creationId xmlns:p14="http://schemas.microsoft.com/office/powerpoint/2010/main" val="5545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0"/>
            <a:ext cx="12022357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Task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@"&lt;form method='post'&gt;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&lt;label&gt;Name:&lt;/label&gt;&lt;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name='name'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&lt;label&gt;Age:&lt;/label&gt;&lt;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type='number' name='age' /&gt;&lt;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    &lt;input type='submit' value='Send' 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            &lt;/form&gt;"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ContentType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"text/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html;charset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=utf-8"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Response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WriteAsync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59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13185" y="232228"/>
            <a:ext cx="1173659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имеет атрибут </a:t>
            </a:r>
            <a:r>
              <a:rPr lang="ru-RU" sz="2400" b="1" dirty="0"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latin typeface="Bookman Old Style" panose="02050604050505020204" pitchFamily="18" charset="0"/>
              </a:rPr>
              <a:t>HttpGet</a:t>
            </a:r>
            <a:r>
              <a:rPr lang="ru-RU" sz="2400" b="1" dirty="0">
                <a:latin typeface="Bookman Old Style" panose="02050604050505020204" pitchFamily="18" charset="0"/>
              </a:rPr>
              <a:t>]</a:t>
            </a:r>
            <a:r>
              <a:rPr lang="ru-RU" sz="2400" dirty="0">
                <a:latin typeface="Bookman Old Style" panose="02050604050505020204" pitchFamily="18" charset="0"/>
              </a:rPr>
              <a:t>, поэтому данный метод будет обрабатывать только запросы GET. Для упрощения примера в ответ метод будет возвращать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-код с формой ввода (хотя естественно, для формы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 можно было бы определить отдельную </a:t>
            </a:r>
            <a:r>
              <a:rPr lang="ru-RU" sz="2400" dirty="0" err="1">
                <a:latin typeface="Bookman Old Style" panose="02050604050505020204" pitchFamily="18" charset="0"/>
              </a:rPr>
              <a:t>html</a:t>
            </a:r>
            <a:r>
              <a:rPr lang="ru-RU" sz="2400" dirty="0">
                <a:latin typeface="Bookman Old Style" panose="02050604050505020204" pitchFamily="18" charset="0"/>
              </a:rPr>
              <a:t>-страницу или представление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Эта форма содержит два поля ввода. Что важно, первое поле имеет имя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", которое задается с помощью атрибута "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 smtClean="0">
                <a:latin typeface="Bookman Old Style" panose="02050604050505020204" pitchFamily="18" charset="0"/>
              </a:rPr>
              <a:t>":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pPr algn="ctr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/&gt;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22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2214" y="203201"/>
            <a:ext cx="1173659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Таким образом, при обращении к методу пользователь увидит в браузере форму ввода. При нажатии на кнопку </a:t>
            </a:r>
            <a:r>
              <a:rPr lang="ru-RU" sz="2400" dirty="0" err="1">
                <a:latin typeface="Bookman Old Style" panose="02050604050505020204" pitchFamily="18" charset="0"/>
              </a:rPr>
              <a:t>Send</a:t>
            </a:r>
            <a:r>
              <a:rPr lang="ru-RU" sz="2400" dirty="0">
                <a:latin typeface="Bookman Old Style" panose="02050604050505020204" pitchFamily="18" charset="0"/>
              </a:rPr>
              <a:t> введенные данные будут отправляться на сервер. Поскольку у элемента &lt;</a:t>
            </a:r>
            <a:r>
              <a:rPr lang="ru-RU" sz="2400" dirty="0" err="1">
                <a:latin typeface="Bookman Old Style" panose="02050604050505020204" pitchFamily="18" charset="0"/>
              </a:rPr>
              <a:t>form</a:t>
            </a:r>
            <a:r>
              <a:rPr lang="ru-RU" sz="2400" dirty="0">
                <a:latin typeface="Bookman Old Style" panose="02050604050505020204" pitchFamily="18" charset="0"/>
              </a:rPr>
              <a:t>&gt; не задан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устанавливает адрес, то введенные данные отправляются на тот же адрес (то есть по сути методу с тем же именем - методу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). Но поскольку у формы установлен атрибут </a:t>
            </a:r>
            <a:r>
              <a:rPr lang="ru-RU" sz="2400" dirty="0" err="1">
                <a:latin typeface="Bookman Old Style" panose="02050604050505020204" pitchFamily="18" charset="0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='</a:t>
            </a:r>
            <a:r>
              <a:rPr lang="ru-RU" sz="2400" dirty="0" err="1"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latin typeface="Bookman Old Style" panose="02050604050505020204" pitchFamily="18" charset="0"/>
              </a:rPr>
              <a:t>', то данные будут отправлять в запросе типа POST. А запросы данного типа обрабатывает второй метод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pPr algn="just">
              <a:lnSpc>
                <a:spcPct val="150000"/>
              </a:lnSpc>
            </a:pP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9643" y="145143"/>
            <a:ext cx="1173659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система могла связать параметры метода и данные формы, необходимо, чтобы атрибуты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у полей формы соответствовали названиям параметров. То есть в данном случае параметры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</a:rPr>
              <a:t> называются так же, как и поля формы -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HttpPost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}: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b="0" dirty="0">
              <a:solidFill>
                <a:srgbClr val="3B3B3B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53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417" y="23819"/>
            <a:ext cx="8190583" cy="683418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72846" y="304800"/>
            <a:ext cx="30089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Результат работы программы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4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6389" y="654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любой класс, контроллер может получать сервисы приложения через механизм </a:t>
            </a:r>
            <a:r>
              <a:rPr lang="ru-RU" sz="2400" b="1" dirty="0" err="1">
                <a:latin typeface="Bookman Old Style" panose="02050604050505020204" pitchFamily="18" charset="0"/>
              </a:rPr>
              <a:t>dependency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dirty="0">
                <a:latin typeface="Bookman Old Style" panose="02050604050505020204" pitchFamily="18" charset="0"/>
              </a:rPr>
              <a:t>. В контроллере это можно делать следующими способами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параметр метода, к которому применяется атрибут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FromServices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Через свойство </a:t>
            </a:r>
            <a:r>
              <a:rPr lang="ru-RU" sz="2400" b="1" dirty="0" err="1">
                <a:latin typeface="Bookman Old Style" panose="02050604050505020204" pitchFamily="18" charset="0"/>
              </a:rPr>
              <a:t>HttpContext.RequestServices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Передача зависимостей в контроллер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83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определен 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его реализация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SimpleTimeService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в приложении происходит регистрация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ToString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hh:mm:ss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26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494699"/>
            <a:ext cx="1155789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CreateBuilder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AddControllers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поддержку контроллеров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ITimeService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Build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сопоставление маршрутов с контроллерами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MapControllerRoute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"default"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pattern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"{controller=Home}/{action=Index}/{id?}"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Run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67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731" y="406654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Razor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 представляет модель, при котором за </a:t>
            </a:r>
            <a:r>
              <a:rPr lang="ru-RU" sz="2400" dirty="0" err="1">
                <a:latin typeface="Bookman Old Style" panose="02050604050505020204" pitchFamily="18" charset="0"/>
              </a:rPr>
              <a:t>обаботку</a:t>
            </a:r>
            <a:r>
              <a:rPr lang="ru-RU" sz="2400" dirty="0">
                <a:latin typeface="Bookman Old Style" panose="02050604050505020204" pitchFamily="18" charset="0"/>
              </a:rPr>
              <a:t> запроса отвечают специальные сущности - страницы </a:t>
            </a:r>
            <a:r>
              <a:rPr lang="ru-RU" sz="2400" dirty="0" err="1">
                <a:latin typeface="Bookman Old Style" panose="02050604050505020204" pitchFamily="18" charset="0"/>
              </a:rPr>
              <a:t>Razor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Pages</a:t>
            </a:r>
            <a:r>
              <a:rPr lang="ru-RU" sz="2400" dirty="0">
                <a:latin typeface="Bookman Old Style" panose="02050604050505020204" pitchFamily="18" charset="0"/>
              </a:rPr>
              <a:t>. Каждую отдельную такую сущность можно ассоциировать с отдельной веб-страницей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Blazor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создавать интерактивные приложения как на стороне сервера, так и на стороне клиента и позволяет задействовать на уровне браузера низкоуровневый код </a:t>
            </a:r>
            <a:r>
              <a:rPr lang="ru-RU" sz="2400" dirty="0" err="1">
                <a:latin typeface="Bookman Old Style" panose="02050604050505020204" pitchFamily="18" charset="0"/>
              </a:rPr>
              <a:t>WebAssembly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258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через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Когда приходит запрос к контроллеру, инфраструктура MVC вызывает провайдер сервисов для создания объекта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Провайдер сервисов проверят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на наличие зависимостей. Затем создает объекты для всех используемых зависимостей и передает их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создания объекта контроллера, который затем обрабатывает запрос.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4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Например, получим зависимость в конструкторе контроллера: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Controller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HomeController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54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случае процесс установки зависимостей будет выглядеть следующим образом:</a:t>
            </a: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Приложение получает запрос к методу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Фреймворк MVC обращается к провайдеру сервисов для создания объекта контроллера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смотрит на конструктор класса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видит, что там имеется зависимость от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среди зарегистрированных зависимостей ищет класс, который представляет реализацию интерфейса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нужная зависимость найдена, то провайдер сервисов создает объект класса, который реализует интерфейс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656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Затем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провайдер сервисов создает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передавая в его конструктор ранее созданную реализацию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ITimeService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1200" algn="just">
              <a:lnSpc>
                <a:spcPct val="150000"/>
              </a:lnSpc>
              <a:buFont typeface="+mj-lt"/>
              <a:buAutoNum type="arabicPeriod" startAt="6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конце провайдер сервисов возвращает созданный объект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HomeController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инфраструктуре MVC, которая использует контроллер для обработки запроса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3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7051" y="146356"/>
            <a:ext cx="1155789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Передача зависимостей в методы. </a:t>
            </a: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Иногда зависимость используется только в одном методе. И в этом случае нет необходимости передавать ее в контроллер, поскольку она напрямую может быть внедрена в сам метод, который ее использует. Для передачи зависимости в метод применяется атрибут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[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FromServices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]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FromServices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ITimeService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timeService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Time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9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84073" y="825754"/>
            <a:ext cx="116238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добавить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поддержку проектов для ASP.NET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программе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установки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Installer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среди рабочих нагрузок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нужно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выбрать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пункт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ASP.NET и разработка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веб-приложений.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19"/>
          <a:stretch/>
        </p:blipFill>
        <p:spPr>
          <a:xfrm>
            <a:off x="0" y="3208678"/>
            <a:ext cx="12192000" cy="319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проект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ASP.NET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Empty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143" r="4574" b="13420"/>
          <a:stretch/>
        </p:blipFill>
        <p:spPr>
          <a:xfrm>
            <a:off x="1238250" y="804369"/>
            <a:ext cx="9715500" cy="605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1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4073" y="165354"/>
            <a:ext cx="11623854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 проекта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777078"/>
            <a:ext cx="9620250" cy="608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3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88702" y="165354"/>
            <a:ext cx="804077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 проекта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запуске нам может отобразиться окно, где надо подтвердить доверие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серфиката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SSL, а также его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установку.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7999"/>
            <a:ext cx="6989583" cy="255997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701" y="1890580"/>
            <a:ext cx="4813300" cy="4967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16153</TotalTime>
  <Words>2034</Words>
  <Application>Microsoft Office PowerPoint</Application>
  <PresentationFormat>Широкоэкранный</PresentationFormat>
  <Paragraphs>326</Paragraphs>
  <Slides>54</Slides>
  <Notes>54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54</vt:i4>
      </vt:variant>
    </vt:vector>
  </HeadingPairs>
  <TitlesOfParts>
    <vt:vector size="61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5.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982</cp:revision>
  <dcterms:modified xsi:type="dcterms:W3CDTF">2025-05-27T05:30:55Z</dcterms:modified>
</cp:coreProperties>
</file>