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969" r:id="rId3"/>
    <p:sldId id="1110" r:id="rId4"/>
    <p:sldId id="1111" r:id="rId5"/>
    <p:sldId id="1092" r:id="rId6"/>
    <p:sldId id="995" r:id="rId7"/>
    <p:sldId id="1093" r:id="rId8"/>
    <p:sldId id="1052" r:id="rId9"/>
    <p:sldId id="1094" r:id="rId10"/>
    <p:sldId id="1053" r:id="rId11"/>
    <p:sldId id="1095" r:id="rId12"/>
    <p:sldId id="1054" r:id="rId13"/>
    <p:sldId id="1096" r:id="rId14"/>
    <p:sldId id="1055" r:id="rId15"/>
    <p:sldId id="1056" r:id="rId16"/>
    <p:sldId id="1057" r:id="rId17"/>
    <p:sldId id="1058" r:id="rId18"/>
    <p:sldId id="1059" r:id="rId19"/>
    <p:sldId id="1060" r:id="rId20"/>
    <p:sldId id="1061" r:id="rId21"/>
    <p:sldId id="1098" r:id="rId22"/>
    <p:sldId id="1062" r:id="rId23"/>
    <p:sldId id="1099" r:id="rId24"/>
    <p:sldId id="1066" r:id="rId25"/>
    <p:sldId id="1063" r:id="rId26"/>
    <p:sldId id="1065" r:id="rId27"/>
    <p:sldId id="1100" r:id="rId28"/>
    <p:sldId id="1067" r:id="rId29"/>
    <p:sldId id="1102" r:id="rId30"/>
    <p:sldId id="1068" r:id="rId31"/>
    <p:sldId id="1103" r:id="rId32"/>
    <p:sldId id="1069" r:id="rId33"/>
    <p:sldId id="1070" r:id="rId34"/>
    <p:sldId id="1104" r:id="rId35"/>
    <p:sldId id="1076" r:id="rId36"/>
    <p:sldId id="1073" r:id="rId37"/>
    <p:sldId id="1074" r:id="rId38"/>
    <p:sldId id="1105" r:id="rId39"/>
    <p:sldId id="1075" r:id="rId40"/>
    <p:sldId id="1106" r:id="rId41"/>
    <p:sldId id="1077" r:id="rId42"/>
    <p:sldId id="1107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9" autoAdjust="0"/>
    <p:restoredTop sz="95343" autoAdjust="0"/>
  </p:normalViewPr>
  <p:slideViewPr>
    <p:cSldViewPr snapToGrid="0">
      <p:cViewPr>
        <p:scale>
          <a:sx n="66" d="100"/>
          <a:sy n="66" d="100"/>
        </p:scale>
        <p:origin x="2208" y="21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84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6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77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9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31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9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916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082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1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8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612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164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245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175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5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02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184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541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72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6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8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0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041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615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4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483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181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99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659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2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748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38683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2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8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787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1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59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0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Объектно-реляционное сопоставление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</a:t>
            </a: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 базой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данных</a:t>
            </a:r>
            <a:endParaRPr lang="en-US" sz="280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Взаимодействие с базой данных в </a:t>
            </a:r>
            <a:r>
              <a:rPr lang="ru-RU" sz="2400" b="1" dirty="0" err="1">
                <a:latin typeface="Bookman Old Style" panose="02050604050505020204" pitchFamily="18" charset="0"/>
              </a:rPr>
              <a:t>Entity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Framework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происходит посредством специального класса - </a:t>
            </a:r>
            <a:r>
              <a:rPr lang="ru-RU" sz="2400" b="1" dirty="0">
                <a:latin typeface="Bookman Old Style" panose="02050604050505020204" pitchFamily="18" charset="0"/>
              </a:rPr>
              <a:t>контекста данных</a:t>
            </a:r>
            <a:r>
              <a:rPr lang="ru-RU" sz="2400" dirty="0">
                <a:latin typeface="Bookman Old Style" panose="02050604050505020204" pitchFamily="18" charset="0"/>
              </a:rPr>
              <a:t>. Поэтому добавим в наш проект новый класс, который назовем </a:t>
            </a:r>
            <a:r>
              <a:rPr lang="ru-RU" sz="2400" dirty="0" err="1">
                <a:latin typeface="Bookman Old Style" panose="02050604050505020204" pitchFamily="18" charset="0"/>
              </a:rPr>
              <a:t>ApplicationContext</a:t>
            </a:r>
            <a:r>
              <a:rPr lang="ru-RU" sz="2400" dirty="0">
                <a:latin typeface="Bookman Old Style" panose="02050604050505020204" pitchFamily="18" charset="0"/>
              </a:rPr>
              <a:t> и который будет иметь следующий код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	</a:t>
            </a: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//Здесь пишем все наборы данных (таблицы), что должны быть в БД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Customers =&gt;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18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стоит </a:t>
            </a:r>
            <a:r>
              <a:rPr lang="ru-RU" sz="2400" dirty="0">
                <a:latin typeface="Bookman Old Style" panose="02050604050505020204" pitchFamily="18" charset="0"/>
              </a:rPr>
              <a:t>отметить, что по умолчанию у нас нет базы данных. Поэтому в конструкторе класса контекста определен вызов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Database.EnsureCreated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, который при создании контекста автоматически проверит наличие базы данных и, если она </a:t>
            </a:r>
            <a:r>
              <a:rPr lang="ru-RU" sz="2400" dirty="0" err="1">
                <a:latin typeface="Bookman Old Style" panose="02050604050505020204" pitchFamily="18" charset="0"/>
              </a:rPr>
              <a:t>отсуствует</a:t>
            </a:r>
            <a:r>
              <a:rPr lang="ru-RU" sz="2400" dirty="0">
                <a:latin typeface="Bookman Old Style" panose="02050604050505020204" pitchFamily="18" charset="0"/>
              </a:rPr>
              <a:t>, создаст ее.</a:t>
            </a:r>
          </a:p>
        </p:txBody>
      </p:sp>
    </p:spTree>
    <p:extLst>
      <p:ext uri="{BB962C8B-B14F-4D97-AF65-F5344CB8AC3E}">
        <p14:creationId xmlns:p14="http://schemas.microsoft.com/office/powerpoint/2010/main" val="40173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форму </a:t>
            </a:r>
            <a:r>
              <a:rPr lang="en-US" sz="2400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отображения содержимого таблицы </a:t>
            </a:r>
            <a:r>
              <a:rPr lang="en-US" sz="2400" dirty="0" smtClean="0">
                <a:latin typeface="Bookman Old Style" panose="02050604050505020204" pitchFamily="18" charset="0"/>
              </a:rPr>
              <a:t>Customers.</a:t>
            </a:r>
            <a:r>
              <a:rPr lang="ru-RU" sz="2400" dirty="0" smtClean="0">
                <a:latin typeface="Bookman Old Style" panose="02050604050505020204" pitchFamily="18" charset="0"/>
              </a:rPr>
              <a:t> Установим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 </a:t>
            </a:r>
            <a:r>
              <a:rPr lang="ru-RU" sz="2400" dirty="0" smtClean="0">
                <a:latin typeface="Bookman Old Style" panose="02050604050505020204" pitchFamily="18" charset="0"/>
              </a:rPr>
              <a:t>следующим образом: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5806"/>
          <a:stretch/>
        </p:blipFill>
        <p:spPr>
          <a:xfrm>
            <a:off x="326004" y="1436913"/>
            <a:ext cx="11418074" cy="305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0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258" y="0"/>
            <a:ext cx="9637486" cy="680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2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33 };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"Alice"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Age = 26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их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(tom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alice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получаем объекты из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бд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Отображаем в таблице на форме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dataGridView1.DataSource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customers;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Запустим программу: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42257" b="75499"/>
          <a:stretch/>
        </p:blipFill>
        <p:spPr>
          <a:xfrm>
            <a:off x="491242" y="583686"/>
            <a:ext cx="11209515" cy="384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Сделаем добавление </a:t>
            </a:r>
            <a:r>
              <a:rPr lang="ru-RU" sz="2400" dirty="0">
                <a:latin typeface="Bookman Old Style" panose="02050604050505020204" pitchFamily="18" charset="0"/>
              </a:rPr>
              <a:t>покупателя</a:t>
            </a:r>
            <a:r>
              <a:rPr lang="ru-RU" sz="2400" dirty="0" smtClean="0">
                <a:latin typeface="Bookman Old Style" panose="02050604050505020204" pitchFamily="18" charset="0"/>
              </a:rPr>
              <a:t> с помощью ввода данных с формы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Создадим форму для ввода данных покупателя. Свойства формы: </a:t>
            </a:r>
            <a:r>
              <a:rPr lang="en-US" sz="2400" dirty="0" err="1" smtClean="0">
                <a:latin typeface="Bookman Old Style" panose="02050604050505020204" pitchFamily="18" charset="0"/>
              </a:rPr>
              <a:t>FormBorderStyle</a:t>
            </a:r>
            <a:r>
              <a:rPr lang="en-US" sz="2400" dirty="0" smtClean="0">
                <a:latin typeface="Bookman Old Style" panose="02050604050505020204" pitchFamily="18" charset="0"/>
              </a:rPr>
              <a:t> = </a:t>
            </a:r>
            <a:r>
              <a:rPr lang="en-US" sz="2400" dirty="0" err="1" smtClean="0">
                <a:latin typeface="Bookman Old Style" panose="02050604050505020204" pitchFamily="18" charset="0"/>
              </a:rPr>
              <a:t>FixedToolWindows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657" t="2715" r="3016" b="5819"/>
          <a:stretch/>
        </p:blipFill>
        <p:spPr>
          <a:xfrm>
            <a:off x="1509485" y="1748971"/>
            <a:ext cx="9173029" cy="51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67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Содержимое формы для создания пользователя: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Form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sender,EventArgs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Close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0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на главную форму кнопку вызова формы добавления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поставим свойство </a:t>
            </a:r>
            <a:r>
              <a:rPr lang="en-US" sz="2400" dirty="0" smtClean="0">
                <a:latin typeface="Bookman Old Style" panose="02050604050505020204" pitchFamily="18" charset="0"/>
              </a:rPr>
              <a:t>Anchor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 smtClean="0">
                <a:latin typeface="Bookman Old Style" panose="02050604050505020204" pitchFamily="18" charset="0"/>
              </a:rPr>
              <a:t> Bottom, Left.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83225"/>
          <a:stretch/>
        </p:blipFill>
        <p:spPr>
          <a:xfrm>
            <a:off x="556591" y="1288459"/>
            <a:ext cx="11084120" cy="150848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81487"/>
          <a:stretch/>
        </p:blipFill>
        <p:spPr>
          <a:xfrm>
            <a:off x="556591" y="2796942"/>
            <a:ext cx="11084120" cy="166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85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Опишем метод, вызываемый при нажатии на кнопку: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buttonAddCustomer_Click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newCustomerForm.ShowDialog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newCustomerForm.Customer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newCustomer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базой данных,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Entity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Framework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" y="654355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Ба́за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данных, хранимых в соответствии со схемой данных, манипулирование которыми выполняют в соответствии с правилами средств моделирования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Систе́ма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управле́ния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ба́зами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да́нных</a:t>
            </a:r>
            <a:r>
              <a:rPr lang="ru-RU" sz="2400" b="1" dirty="0">
                <a:latin typeface="Bookman Old Style" panose="02050604050505020204" pitchFamily="18" charset="0"/>
              </a:rPr>
              <a:t>, сокр. СУБД </a:t>
            </a:r>
            <a:r>
              <a:rPr lang="ru-RU" sz="2400" dirty="0">
                <a:latin typeface="Bookman Old Style" panose="02050604050505020204" pitchFamily="18" charset="0"/>
              </a:rPr>
              <a:t>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СУБД — комплекс программ, позволяющих создать базу данных и манипулировать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r="43877" b="78482"/>
          <a:stretch/>
        </p:blipFill>
        <p:spPr>
          <a:xfrm>
            <a:off x="842838" y="262960"/>
            <a:ext cx="8990411" cy="28049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21619" t="26444" r="23394" b="38109"/>
          <a:stretch/>
        </p:blipFill>
        <p:spPr>
          <a:xfrm>
            <a:off x="2339091" y="3067910"/>
            <a:ext cx="6288075" cy="329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62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111" y="1105231"/>
            <a:ext cx="10850085" cy="42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0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удаления покупателей. Найдем событие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PreviewKeyDown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 у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DataGridView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подпишем метод удаления записей на это событие: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dataGridView1_PreviewKeyDown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PreviewKeyDownEventArgs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594804"/>
            <a:ext cx="12192000" cy="600164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e.KeyCode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Keys.Delete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row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0;row&lt;dataGridView1.SelectedRows.Count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row++)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(Customer)dataGridView1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	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SelectedRows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[row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customersToRemove.Add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 удаления: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&lt;Customer&gt;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32835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Удаление происходит при нажатии клавиши </a:t>
            </a:r>
            <a:r>
              <a:rPr lang="en-US" sz="2400" dirty="0" smtClean="0">
                <a:latin typeface="Bookman Old Style" panose="02050604050505020204" pitchFamily="18" charset="0"/>
              </a:rPr>
              <a:t>Delete, </a:t>
            </a:r>
            <a:r>
              <a:rPr lang="ru-RU" sz="2400" dirty="0" smtClean="0">
                <a:latin typeface="Bookman Old Style" panose="02050604050505020204" pitchFamily="18" charset="0"/>
              </a:rPr>
              <a:t>выделяем покупателей и нажимаем </a:t>
            </a:r>
            <a:r>
              <a:rPr lang="en-US" sz="2400" dirty="0" smtClean="0">
                <a:latin typeface="Bookman Old Style" panose="02050604050505020204" pitchFamily="18" charset="0"/>
              </a:rPr>
              <a:t>Delete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9860" r="4370" b="3643"/>
          <a:stretch/>
        </p:blipFill>
        <p:spPr>
          <a:xfrm>
            <a:off x="-76415" y="1137683"/>
            <a:ext cx="10093959" cy="361574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/>
          <a:srcRect l="762" t="25075" r="1803" b="7221"/>
          <a:stretch/>
        </p:blipFill>
        <p:spPr>
          <a:xfrm>
            <a:off x="3157082" y="4753429"/>
            <a:ext cx="9034918" cy="210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7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возможность изменения данных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этого модифицируем наш класс добавления покупателя, добавив конструктор: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}=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 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Customer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customer;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7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60828" y="1768503"/>
            <a:ext cx="16092714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buttonAccept_Click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textBoxName.Text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numericUpDownAge.Value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Close();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83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7103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кнопку, при нажатии на которую будем редактировать выделенную запись таблицы: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buttonEditCustomer_Click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sender,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EventArgs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(dataGridView1.SelectedRows.Count == 0)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Customer)dataGridView1.SelectedRows[0].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DataBoundItem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).Id;</a:t>
            </a:r>
          </a:p>
          <a:p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= </a:t>
            </a:r>
            <a:r>
              <a:rPr lang="en-US" sz="23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ru-RU" sz="2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SingleOrDefault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(x =&gt;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x.Id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109" b="26158"/>
          <a:stretch/>
        </p:blipFill>
        <p:spPr>
          <a:xfrm>
            <a:off x="5029199" y="616246"/>
            <a:ext cx="5713013" cy="125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7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(customer ==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customerForm.ShowDialog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!=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DialogResult.OK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||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customerForm.Customer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dataGridView1.DataSource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01859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ектирование реляционных баз данных: основные принципы / Хаб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56" b="5390"/>
          <a:stretch/>
        </p:blipFill>
        <p:spPr bwMode="auto">
          <a:xfrm>
            <a:off x="572851" y="1424941"/>
            <a:ext cx="11046298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Примерный вид базы данных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422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Выделяем строку и нажимаем на кнопку «Редактировать покупателя»: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50" y="898497"/>
            <a:ext cx="9732073" cy="384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8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733" y="820056"/>
            <a:ext cx="8705402" cy="475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4633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Вводим данные и подтверждаем: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64" y="946205"/>
            <a:ext cx="11009319" cy="43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это время мы работали с одной таблицей, добавим ещё класс банковского аккаунта пользователя: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//Внешний ключ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Money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Customer? Customer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//Навигационное свойство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Внешние ключи и навигационные свойства нужны для связи таблиц.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7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Добавим класс, описывающий товар: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 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Price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класс покупателя, чтобы указать, что связь с банковским аккаунтом будет 1 к 1: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			//Добавили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07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709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Обновим файл нашей модели БД: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DbContext</a:t>
            </a:r>
            <a:endParaRPr lang="en-US" sz="2300" dirty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{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3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 {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300" dirty="0">
                <a:solidFill>
                  <a:srgbClr val="2B91AF"/>
                </a:solidFill>
                <a:latin typeface="Cascadia Mono" panose="020B0609020000020004" pitchFamily="49" charset="0"/>
              </a:rPr>
              <a:t>Product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&gt; Products 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DbSet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3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BankAccounts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</a:p>
          <a:p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3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Database.EnsureCreated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OnConfiguring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/>
            </a:r>
            <a:b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3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DbContextOptionsBuilder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optionsBuilder.UseSqlite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"Data Source=</a:t>
            </a:r>
            <a:r>
              <a:rPr lang="en-US" sz="23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MyDataBase.db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371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на примерах как можно работать с таблицами, заполним БД некоторыми данными: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 using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ApplicationContext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Иван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Петр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35},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Елена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23},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Анна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40},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db.Products.AddRange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List&lt;Product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Стол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Стул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2500},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"ВАЗ 2107"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75000},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Product{Name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Яблоки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1кг"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Price = 120},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166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088572"/>
            <a:ext cx="12192000" cy="3970318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customers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db.BankAccounts.AddRange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customers[0], Money = 10000},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customers[1], Money = 250000},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customers[2], Money = 5000},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BankAccount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{Customer = customers[3], Money = 1000000},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70898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Примеры обращения к таблицам: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Молодые покупатели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youngCustomers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.Where(c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30)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//Могут купить ВАЗ 2107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canBuyVAZ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75000)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09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Структура реляционных баз данных — Интерактивный курс по SQ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36" y="596424"/>
            <a:ext cx="10828327" cy="566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0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//Топ по кол-ву денег на счете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moneyTop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OrderByDescending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(b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//самый дорогой товар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mostExpensive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db.Products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MaxBy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(p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p.Price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3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 мы хотим удалить из базы записи: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бедных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.Select(b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b.Customer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customer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customersToRemove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db.Customers.Remove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(customer);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забываем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сохранять изменения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1026" name="Picture 2" descr="Доктор Зло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102" y="870193"/>
            <a:ext cx="2684898" cy="1393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81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Пример на изменение данных: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денег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db.BankAccounts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.Where(b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1e4)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b.Money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db.SaveChanges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8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654355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ADO.NET </a:t>
            </a:r>
            <a:r>
              <a:rPr lang="en-US" sz="2400" b="1" dirty="0">
                <a:latin typeface="Bookman Old Style" panose="02050604050505020204" pitchFamily="18" charset="0"/>
              </a:rPr>
              <a:t>Entity Framework </a:t>
            </a:r>
            <a:r>
              <a:rPr lang="en-US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объектно-ориентированная технология доступа к данным, является </a:t>
            </a:r>
            <a:r>
              <a:rPr lang="en-US" sz="2400" dirty="0">
                <a:latin typeface="Bookman Old Style" panose="02050604050505020204" pitchFamily="18" charset="0"/>
              </a:rPr>
              <a:t>object-relational </a:t>
            </a:r>
            <a:r>
              <a:rPr lang="en-US" sz="2400" dirty="0" smtClean="0">
                <a:latin typeface="Bookman Old Style" panose="02050604050505020204" pitchFamily="18" charset="0"/>
              </a:rPr>
              <a:t>mapping</a:t>
            </a:r>
            <a:r>
              <a:rPr lang="ru-RU" sz="2400" dirty="0" smtClean="0">
                <a:latin typeface="Bookman Old Style" panose="02050604050505020204" pitchFamily="18" charset="0"/>
              </a:rPr>
              <a:t> (отображение объектов и связей)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решением для .</a:t>
            </a:r>
            <a:r>
              <a:rPr lang="en-US" sz="2400" dirty="0">
                <a:latin typeface="Bookman Old Style" panose="02050604050505020204" pitchFamily="18" charset="0"/>
              </a:rPr>
              <a:t>NET Framework </a:t>
            </a:r>
            <a:r>
              <a:rPr lang="ru-RU" sz="2400" dirty="0">
                <a:latin typeface="Bookman Old Style" panose="02050604050505020204" pitchFamily="18" charset="0"/>
              </a:rPr>
              <a:t>от </a:t>
            </a:r>
            <a:r>
              <a:rPr lang="en-US" sz="2400" dirty="0">
                <a:latin typeface="Bookman Old Style" panose="02050604050505020204" pitchFamily="18" charset="0"/>
              </a:rPr>
              <a:t>Microsoft. </a:t>
            </a:r>
            <a:r>
              <a:rPr lang="ru-RU" sz="2400" dirty="0">
                <a:latin typeface="Bookman Old Style" panose="02050604050505020204" pitchFamily="18" charset="0"/>
              </a:rPr>
              <a:t>Предоставляет возможность взаимодействия с объектами как посредством </a:t>
            </a:r>
            <a:r>
              <a:rPr lang="en-US" sz="2400" dirty="0">
                <a:latin typeface="Bookman Old Style" panose="02050604050505020204" pitchFamily="18" charset="0"/>
              </a:rPr>
              <a:t>LINQ </a:t>
            </a:r>
            <a:r>
              <a:rPr lang="ru-RU" sz="2400" dirty="0">
                <a:latin typeface="Bookman Old Style" panose="02050604050505020204" pitchFamily="18" charset="0"/>
              </a:rPr>
              <a:t>в виде </a:t>
            </a:r>
            <a:r>
              <a:rPr lang="en-US" sz="2400" dirty="0">
                <a:latin typeface="Bookman Old Style" panose="02050604050505020204" pitchFamily="18" charset="0"/>
              </a:rPr>
              <a:t>LINQ to Entities, </a:t>
            </a:r>
            <a:r>
              <a:rPr lang="ru-RU" sz="2400" dirty="0">
                <a:latin typeface="Bookman Old Style" panose="02050604050505020204" pitchFamily="18" charset="0"/>
              </a:rPr>
              <a:t>так и с использованием </a:t>
            </a:r>
            <a:r>
              <a:rPr lang="en-US" sz="2400" dirty="0">
                <a:latin typeface="Bookman Old Style" panose="02050604050505020204" pitchFamily="18" charset="0"/>
              </a:rPr>
              <a:t>Entity SQL.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863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2000" cy="3416320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</a:t>
            </a:r>
            <a:r>
              <a:rPr lang="en-US" sz="2400" dirty="0" err="1" smtClean="0">
                <a:latin typeface="Bookman Old Style" panose="02050604050505020204" pitchFamily="18" charset="0"/>
              </a:rPr>
              <a:t>WindowsForms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приложение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БД будем использовать СУБД </a:t>
            </a:r>
            <a:r>
              <a:rPr lang="en-US" sz="2400" dirty="0" smtClean="0">
                <a:latin typeface="Bookman Old Style" panose="02050604050505020204" pitchFamily="18" charset="0"/>
              </a:rPr>
              <a:t>SQLite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EntityFramework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перейти в диспетчер пакетов </a:t>
            </a:r>
            <a:r>
              <a:rPr lang="en-US" sz="2400" dirty="0" err="1" smtClean="0">
                <a:latin typeface="Bookman Old Style" panose="02050604050505020204" pitchFamily="18" charset="0"/>
              </a:rPr>
              <a:t>Nuget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установить следующие пакеты: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Microsoft.EntityFrameworkCore.Sqlite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8357"/>
          <a:stretch/>
        </p:blipFill>
        <p:spPr>
          <a:xfrm>
            <a:off x="1" y="304800"/>
            <a:ext cx="12191999" cy="600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Далее необходимо создать классы, которые будут описывать модель БД. По сути классы здесь эквивалент записям в таблицах БД. Название класса – название таблицы</a:t>
            </a:r>
            <a:r>
              <a:rPr lang="en-US" sz="2400" dirty="0" smtClean="0">
                <a:latin typeface="Bookman Old Style" panose="02050604050505020204" pitchFamily="18" charset="0"/>
              </a:rPr>
              <a:t>; </a:t>
            </a:r>
            <a:r>
              <a:rPr lang="ru-RU" sz="2400" dirty="0">
                <a:latin typeface="Bookman Old Style" panose="02050604050505020204" pitchFamily="18" charset="0"/>
              </a:rPr>
              <a:t>с</a:t>
            </a:r>
            <a:r>
              <a:rPr lang="ru-RU" sz="2400" dirty="0" smtClean="0">
                <a:latin typeface="Bookman Old Style" panose="02050604050505020204" pitchFamily="18" charset="0"/>
              </a:rPr>
              <a:t>войство класса – атрибут таблицы, экземпляр класса – 1 запись в таблице. Создадим покупателя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368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задать своё имя таблица используется атрибут </a:t>
            </a:r>
            <a:r>
              <a:rPr lang="en-US" sz="2400" dirty="0">
                <a:latin typeface="Bookman Old Style" panose="02050604050505020204" pitchFamily="18" charset="0"/>
              </a:rPr>
              <a:t>[Table(“</a:t>
            </a:r>
            <a:r>
              <a:rPr lang="ru-RU" sz="2400" dirty="0">
                <a:latin typeface="Bookman Old Style" panose="02050604050505020204" pitchFamily="18" charset="0"/>
              </a:rPr>
              <a:t>Имя</a:t>
            </a:r>
            <a:r>
              <a:rPr lang="en-US" sz="2400" dirty="0" smtClean="0">
                <a:latin typeface="Bookman Old Style" panose="02050604050505020204" pitchFamily="18" charset="0"/>
              </a:rPr>
              <a:t>”)]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явным образом указать первичный ключ нужно использовать атрибут </a:t>
            </a:r>
            <a:r>
              <a:rPr lang="en-US" sz="2400" dirty="0">
                <a:latin typeface="Bookman Old Style" panose="02050604050505020204" pitchFamily="18" charset="0"/>
              </a:rPr>
              <a:t>[Key</a:t>
            </a:r>
            <a:r>
              <a:rPr lang="en-US" sz="2400" dirty="0" smtClean="0"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задать минимальную или максимальную длину строки используются атрибуты </a:t>
            </a:r>
            <a:r>
              <a:rPr lang="en-US" sz="2400" dirty="0" smtClean="0">
                <a:latin typeface="Bookman Old Style" panose="02050604050505020204" pitchFamily="18" charset="0"/>
              </a:rPr>
              <a:t>[</a:t>
            </a:r>
            <a:r>
              <a:rPr lang="en-US" sz="2400" dirty="0" err="1" smtClean="0">
                <a:latin typeface="Bookman Old Style" panose="02050604050505020204" pitchFamily="18" charset="0"/>
              </a:rPr>
              <a:t>MinLength</a:t>
            </a:r>
            <a:r>
              <a:rPr lang="en-US" sz="2400" dirty="0" smtClean="0">
                <a:latin typeface="Bookman Old Style" panose="02050604050505020204" pitchFamily="18" charset="0"/>
              </a:rPr>
              <a:t>(N</a:t>
            </a:r>
            <a:r>
              <a:rPr lang="en-US" sz="2400" dirty="0">
                <a:latin typeface="Bookman Old Style" panose="02050604050505020204" pitchFamily="18" charset="0"/>
              </a:rPr>
              <a:t>)]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latin typeface="Bookman Old Style" panose="02050604050505020204" pitchFamily="18" charset="0"/>
              </a:rPr>
              <a:t>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(N)]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[Table(“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Покупатель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”)]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Customer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[Key]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MaxLength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(200)]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08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14406</TotalTime>
  <Words>1336</Words>
  <Application>Microsoft Office PowerPoint</Application>
  <PresentationFormat>Широкоэкранный</PresentationFormat>
  <Paragraphs>363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6 семестр Лекция 2.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804</cp:revision>
  <dcterms:modified xsi:type="dcterms:W3CDTF">2025-05-12T14:32:41Z</dcterms:modified>
</cp:coreProperties>
</file>