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sldIdLst>
    <p:sldId id="273" r:id="rId2"/>
    <p:sldId id="1147" r:id="rId3"/>
    <p:sldId id="1181" r:id="rId4"/>
    <p:sldId id="1182" r:id="rId5"/>
    <p:sldId id="1183" r:id="rId6"/>
    <p:sldId id="1184" r:id="rId7"/>
    <p:sldId id="1186" r:id="rId8"/>
    <p:sldId id="1185" r:id="rId9"/>
    <p:sldId id="1188" r:id="rId10"/>
    <p:sldId id="1187" r:id="rId11"/>
    <p:sldId id="1189" r:id="rId12"/>
    <p:sldId id="1190" r:id="rId13"/>
    <p:sldId id="1191" r:id="rId14"/>
    <p:sldId id="1179" r:id="rId15"/>
    <p:sldId id="1199" r:id="rId16"/>
    <p:sldId id="1192" r:id="rId17"/>
    <p:sldId id="1193" r:id="rId18"/>
    <p:sldId id="1194" r:id="rId19"/>
    <p:sldId id="1195" r:id="rId20"/>
    <p:sldId id="1196" r:id="rId21"/>
    <p:sldId id="1197" r:id="rId22"/>
    <p:sldId id="1198" r:id="rId23"/>
    <p:sldId id="1200" r:id="rId24"/>
    <p:sldId id="1201" r:id="rId25"/>
    <p:sldId id="1202" r:id="rId26"/>
    <p:sldId id="1203" r:id="rId27"/>
    <p:sldId id="1204" r:id="rId28"/>
    <p:sldId id="1205" r:id="rId29"/>
    <p:sldId id="1206" r:id="rId30"/>
    <p:sldId id="1207" r:id="rId31"/>
    <p:sldId id="1209" r:id="rId32"/>
    <p:sldId id="1210" r:id="rId33"/>
    <p:sldId id="121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06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79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7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0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1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3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9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3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6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5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9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5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57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64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0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7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8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22336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691994"/>
            <a:ext cx="10670534" cy="1709698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01692"/>
            <a:ext cx="110413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Стратегия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047" y="25400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047" y="254000"/>
            <a:ext cx="116238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1447" y="0"/>
            <a:ext cx="1162385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3: Реализация контекста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14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4: Использование паттерна "Стратегия"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};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BubbleSort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Сортировка пузырьком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Join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", 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       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Изменение стратегии на быструю сортировку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};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Быстрая сортировка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Join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", 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MVC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62413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</a:t>
            </a:r>
            <a:r>
              <a:rPr lang="ru-RU" sz="2400" b="1" dirty="0">
                <a:latin typeface="Bookman Old Style" panose="02050604050505020204" pitchFamily="18" charset="0"/>
              </a:rPr>
              <a:t> (MVC) </a:t>
            </a:r>
            <a:r>
              <a:rPr lang="ru-RU" sz="2400" dirty="0">
                <a:latin typeface="Bookman Old Style" panose="02050604050505020204" pitchFamily="18" charset="0"/>
              </a:rPr>
              <a:t>— это шаблон (паттерн) программирования, разделяющий архитектуру приложения на три модуля: модель (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), представление (</a:t>
            </a:r>
            <a:r>
              <a:rPr lang="ru-RU" sz="2400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), контроллер (</a:t>
            </a:r>
            <a:r>
              <a:rPr lang="ru-RU" sz="2400" dirty="0" err="1">
                <a:latin typeface="Bookman Old Style" panose="02050604050505020204" pitchFamily="18" charset="0"/>
              </a:rPr>
              <a:t>Controller</a:t>
            </a:r>
            <a:r>
              <a:rPr lang="ru-RU" sz="2400" dirty="0">
                <a:latin typeface="Bookman Old Style" panose="02050604050505020204" pitchFamily="18" charset="0"/>
              </a:rPr>
              <a:t>). Простыми словами, он позволяет изменять каждый компонент независимо друг от друга для простой разработки и </a:t>
            </a:r>
            <a:r>
              <a:rPr lang="ru-RU" sz="2400" dirty="0" smtClean="0">
                <a:latin typeface="Bookman Old Style" panose="02050604050505020204" pitchFamily="18" charset="0"/>
              </a:rPr>
              <a:t>поддержки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приложений (очень часто веб).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s://upload.wikimedia.org/wikipedia/commons/f/fd/MVC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73" y="778265"/>
            <a:ext cx="5338399" cy="583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3037" y="435280"/>
            <a:ext cx="87114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Концепцию MVC предложил в конце 1970-х годов сотрудник </a:t>
            </a:r>
            <a:r>
              <a:rPr lang="ru-RU" sz="2400" dirty="0" err="1">
                <a:latin typeface="Bookman Old Style" panose="02050604050505020204" pitchFamily="18" charset="0"/>
              </a:rPr>
              <a:t>Xerox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Трюгве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Реекскауг</a:t>
            </a:r>
            <a:r>
              <a:rPr lang="ru-RU" sz="2400" dirty="0">
                <a:latin typeface="Bookman Old Style" panose="02050604050505020204" pitchFamily="18" charset="0"/>
              </a:rPr>
              <a:t>. Она была реализована в языке программирования Smalltalk-80. Окончательную версию шаблона опубликовали только 10 лет спустя в журнале </a:t>
            </a:r>
            <a:r>
              <a:rPr lang="ru-RU" sz="2400" dirty="0" err="1">
                <a:latin typeface="Bookman Old Style" panose="02050604050505020204" pitchFamily="18" charset="0"/>
              </a:rPr>
              <a:t>Technology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. Концепция стала популярна с появлением быстро развертываемых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фреймворков</a:t>
            </a:r>
            <a:r>
              <a:rPr lang="ru-RU" sz="2400" dirty="0">
                <a:latin typeface="Bookman Old Style" panose="02050604050505020204" pitchFamily="18" charset="0"/>
              </a:rPr>
              <a:t> и интерактивных веб-приложений. </a:t>
            </a:r>
          </a:p>
        </p:txBody>
      </p:sp>
      <p:pic>
        <p:nvPicPr>
          <p:cNvPr id="6146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435280"/>
            <a:ext cx="3076575" cy="402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Это основная логика приложения. Отвечает за данные, методы работы с ними и структуру программы. Модель реагирует на команды из контроллера и выдает информацию и/или изменяет свое состояние. Она передает данные в представление.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dirty="0">
                <a:latin typeface="Bookman Old Style" panose="02050604050505020204" pitchFamily="18" charset="0"/>
              </a:rPr>
              <a:t>в приложении MVC представляет состояние приложения и бизнес-логику или операций, которые должны в нем выполняться. Бизнес-логика должна быть включена в состав модели вместе с логикой реализации для сохранения состояния приложения. Как правило, строго типизированные представления используют типы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, предназначенные для хранения данных, отображаемых в этом представлении. Контроллер создает и заполняет эти экземпляры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 из модели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 (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Задача компонента — визуализация информации, которую он получает от модели. </a:t>
            </a:r>
            <a:r>
              <a:rPr lang="ru-RU" sz="2400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 отображает данные на уровне пользовательского интерфейса. Например, в виде таблицы или списка. Представление определяет внешний вид приложения и способы взаимодействия с ним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 (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Представления отвечают за представление содержимого через пользовательский 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Представления должны иметь минимальную логику, которая должна быть связана с представлением содержимого. Если есть необходимость выполнять большую часть логики в представлении для отображения данных из сложной модели, рекомендуется воспользоваться компонентом представления,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 или шаблоном представления, позволяющими упростить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Стратегия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Паттерн Стратегия (</a:t>
            </a:r>
            <a:r>
              <a:rPr lang="ru-RU" sz="2400" b="1" dirty="0" err="1">
                <a:latin typeface="Bookman Old Style" panose="02050604050505020204" pitchFamily="18" charset="0"/>
              </a:rPr>
              <a:t>Strategy</a:t>
            </a:r>
            <a:r>
              <a:rPr lang="ru-RU" sz="2400" b="1" dirty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шаблон проектирования, который определяет набор алгоритмов, инкапсулирует каждый из них и обеспечивает их взаимозаменяемость. В зависимости от ситуации мы можем легко заменить один используемый алгоритм другим. При этом замена алгоритма происходит независимо от объекта, который использует данный алгоритм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 (</a:t>
            </a:r>
            <a:r>
              <a:rPr lang="en-US" sz="2400" b="1" dirty="0">
                <a:latin typeface="Bookman Old Style" panose="02050604050505020204" pitchFamily="18" charset="0"/>
              </a:rPr>
              <a:t>Controller)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Он обеспечивает взаимодействие с системой: обрабатывает действия пользователя, проверяет полученную информацию и передает ее модели. Контроллер определяет, как приложение будет реагировать на действия пользователя. Также контроллер может отвечать за фильтрацию данных и авторизацию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667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 (</a:t>
            </a:r>
            <a:r>
              <a:rPr lang="en-US" sz="2400" b="1" dirty="0">
                <a:latin typeface="Bookman Old Style" panose="02050604050505020204" pitchFamily="18" charset="0"/>
              </a:rPr>
              <a:t>Controller</a:t>
            </a:r>
            <a:r>
              <a:rPr lang="en-US" sz="2400" b="1" dirty="0" smtClean="0">
                <a:latin typeface="Bookman Old Style" panose="02050604050505020204" pitchFamily="18" charset="0"/>
              </a:rPr>
              <a:t>)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Контроллеры — это компоненты для управления взаимодействием с пользователем, работы с моделью и выбора представления для отображения. В приложении MVC представление служит только для отображения информации. Обработку введенных данных, формирование ответа и взаимодействие с пользователем обеспечивает контроллер. В структуре MVC контроллер является начальной отправной точкой и отвечает за выбор рабочих типов моделей и отображаемых представлений (именно этим объясняется его название — он контролирует, каким образом приложение отвечает на конкретный запрос).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Компоненты модели различаются степенью зависимости друг от друга и ограничениями: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модель не зависит от представления и </a:t>
            </a:r>
            <a:r>
              <a:rPr lang="ru-RU" sz="2400" dirty="0" smtClean="0">
                <a:latin typeface="Bookman Old Style" panose="02050604050505020204" pitchFamily="18" charset="0"/>
              </a:rPr>
              <a:t>контроллера;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может обращаться к модели за данными и событиями, но не может ее менять;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контроллер не может отображать данные, но способен менять модель в зависимости от действий пользователя.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Как работает MVC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Разберем на реальном примере. Условная физическая модель MVC-архитектуры — персональный компьютер, в котором: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модель</a:t>
            </a:r>
            <a:r>
              <a:rPr lang="ru-RU" sz="2400" dirty="0">
                <a:latin typeface="Bookman Old Style" panose="02050604050505020204" pitchFamily="18" charset="0"/>
              </a:rPr>
              <a:t> — системный блок, в котором происходит обработка команд и хранятся системные и пользовательские </a:t>
            </a:r>
            <a:r>
              <a:rPr lang="ru-RU" sz="2400" dirty="0" smtClean="0">
                <a:latin typeface="Bookman Old Style" panose="02050604050505020204" pitchFamily="18" charset="0"/>
              </a:rPr>
              <a:t>файлы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</a:t>
            </a:r>
            <a:r>
              <a:rPr lang="ru-RU" sz="2400" dirty="0">
                <a:latin typeface="Bookman Old Style" panose="02050604050505020204" pitchFamily="18" charset="0"/>
              </a:rPr>
              <a:t> — монитор, на котором визуализируется работа системного </a:t>
            </a:r>
            <a:r>
              <a:rPr lang="ru-RU" sz="2400" dirty="0" smtClean="0">
                <a:latin typeface="Bookman Old Style" panose="02050604050505020204" pitchFamily="18" charset="0"/>
              </a:rPr>
              <a:t>блока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</a:t>
            </a:r>
            <a:r>
              <a:rPr lang="ru-RU" sz="2400" dirty="0">
                <a:latin typeface="Bookman Old Style" panose="02050604050505020204" pitchFamily="18" charset="0"/>
              </a:rPr>
              <a:t> — клавиатура или мышь. С их помощью пользователь вводит </a:t>
            </a:r>
            <a:r>
              <a:rPr lang="ru-RU" sz="2400" dirty="0" smtClean="0">
                <a:latin typeface="Bookman Old Style" panose="02050604050505020204" pitchFamily="18" charset="0"/>
              </a:rPr>
              <a:t>команды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8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 этом примере легче понять зависимость компонентов друг от друга: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заменить системный блок (без переноса старых данных), но оставить старый монитор и клавиатуру, пользователь получит другой компьютер с новой ОС, файлами, системными характеристиками, драйверами и т.д.;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поменять монитор и клавиатуру, но оставить старый системный блок, человек будет использовать прежнюю ОС, файлы, системные характеристики. Изменения коснутся только некоторых драйверов.</a:t>
            </a:r>
          </a:p>
        </p:txBody>
      </p:sp>
    </p:spTree>
    <p:extLst>
      <p:ext uri="{BB962C8B-B14F-4D97-AF65-F5344CB8AC3E}">
        <p14:creationId xmlns:p14="http://schemas.microsoft.com/office/powerpoint/2010/main" val="23256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 проекта </a:t>
            </a:r>
            <a:r>
              <a:rPr lang="ru-RU" sz="2400" b="1" dirty="0" err="1">
                <a:latin typeface="Bookman Old Style" panose="02050604050505020204" pitchFamily="18" charset="0"/>
              </a:rPr>
              <a:t>Windows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Forms</a:t>
            </a:r>
            <a:r>
              <a:rPr lang="ru-RU" sz="2400" b="1" dirty="0">
                <a:latin typeface="Bookman Old Style" panose="02050604050505020204" pitchFamily="18" charset="0"/>
              </a:rPr>
              <a:t> с использованием MVC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Описание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этом примере мы создадим простое приложение для управления списком контактов. Приложение будет позволять пользователю добавлять, удалять и отображать контакты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Структура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1.	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: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Contact</a:t>
            </a:r>
            <a:r>
              <a:rPr lang="ru-RU" sz="2400" dirty="0">
                <a:latin typeface="Bookman Old Style" panose="02050604050505020204" pitchFamily="18" charset="0"/>
              </a:rPr>
              <a:t>, который будет представлять контакт.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2.	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: форма </a:t>
            </a:r>
            <a:r>
              <a:rPr lang="ru-RU" sz="2400" b="1" dirty="0" err="1">
                <a:latin typeface="Bookman Old Style" panose="02050604050505020204" pitchFamily="18" charset="0"/>
              </a:rPr>
              <a:t>MainForm</a:t>
            </a:r>
            <a:r>
              <a:rPr lang="ru-RU" sz="2400" dirty="0">
                <a:latin typeface="Bookman Old Style" panose="02050604050505020204" pitchFamily="18" charset="0"/>
              </a:rPr>
              <a:t>, которая будет отображать интерфейс пользователя.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3.	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</a:t>
            </a:r>
            <a:r>
              <a:rPr lang="ru-RU" sz="2400" dirty="0">
                <a:latin typeface="Bookman Old Style" panose="02050604050505020204" pitchFamily="18" charset="0"/>
              </a:rPr>
              <a:t>: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ContactController</a:t>
            </a:r>
            <a:r>
              <a:rPr lang="ru-RU" sz="2400" dirty="0">
                <a:latin typeface="Bookman Old Style" panose="02050604050505020204" pitchFamily="18" charset="0"/>
              </a:rPr>
              <a:t>, который будет управлять взаимодействием между моделью и пред-</a:t>
            </a:r>
            <a:r>
              <a:rPr lang="ru-RU" sz="2400" dirty="0" err="1">
                <a:latin typeface="Bookman Old Style" panose="02050604050505020204" pitchFamily="18" charset="0"/>
              </a:rPr>
              <a:t>ставлением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1: Создание модели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класс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Contact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 в папке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Model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проекта.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Model/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1925" y="0"/>
            <a:ext cx="118586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2: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Определение интерфейсов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интерфейсы для представления и контроллера.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Interfaces/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Collections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Generic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Interfaces/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1925" y="0"/>
            <a:ext cx="118586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3: Создание представления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форму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MainForm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будет содержать элементы управления для отображения и управления контактами.</a:t>
            </a:r>
          </a:p>
          <a:p>
            <a:pPr>
              <a:spcAft>
                <a:spcPts val="0"/>
              </a:spcAft>
            </a:pPr>
            <a:endParaRPr lang="ru-RU" sz="2400" dirty="0" smtClean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partial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// </a:t>
            </a: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Имя и номер телефона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// </a:t>
            </a: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Имя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InitializeComponent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95300"/>
            <a:ext cx="118586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Clear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$"{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- {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buttonAdd_Click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sender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Invoke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textBoxName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textBoxPhoneNumber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Когда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использовать стратегию?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есть несколько родственных классов, которые отличаются поведением. Можно задать один основной класс, а разные варианты поведения вынести в отдельные классы и при необходимости их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применять.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необходимо обеспечить выбор из нескольких вариантов алгоритмов, которые можно легко менять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условий.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необходимо менять поведение объектов на стадии выполнения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класс, применяющий определенную функциональность, ничего не должен знать о ее </a:t>
            </a:r>
            <a:r>
              <a:rPr lang="ru-RU" sz="2400" dirty="0" smtClean="0">
                <a:latin typeface="Bookman Old Style" panose="02050604050505020204" pitchFamily="18" charset="0"/>
              </a:rPr>
              <a:t>реализации.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Bookman Old Style" panose="02050604050505020204" pitchFamily="18" charset="0"/>
              </a:rPr>
              <a:t>Когда много </a:t>
            </a:r>
            <a:r>
              <a:rPr lang="en-US" sz="2400" i="1" dirty="0" smtClean="0">
                <a:latin typeface="Bookman Old Style" panose="02050604050505020204" pitchFamily="18" charset="0"/>
              </a:rPr>
              <a:t>IF ELSE SWITCH</a:t>
            </a:r>
            <a:endParaRPr lang="en-US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2875" y="971550"/>
            <a:ext cx="118586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buttonRemove_Click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sender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SelectedItem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endParaRPr lang="ru-RU" sz="2400" dirty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SelectedItem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Split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'-'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)[</a:t>
            </a:r>
            <a:r>
              <a:rPr lang="en-US" sz="2400" dirty="0" smtClean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Trim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Invoke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7650" y="152400"/>
            <a:ext cx="117729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4: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Создание контроллера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класс контроллера, который будет управлять логикой приложения.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Controller/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50" y="171450"/>
            <a:ext cx="117729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50" y="171450"/>
            <a:ext cx="11772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5: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Связывание компонентов в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 Main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Теперь свяжем все компоненты в методе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Main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STAThread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EnableVisualStyles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SetCompatibleTextRenderingDefault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27"/>
            <a:ext cx="12192001" cy="63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9922" y="135400"/>
            <a:ext cx="83612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ConcreteStrategy1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ConcreteStrategy2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128" y="267073"/>
            <a:ext cx="11459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</a:t>
            </a:r>
            <a:r>
              <a:rPr lang="ru-RU" sz="2400" b="1" dirty="0">
                <a:latin typeface="Bookman Old Style" panose="02050604050505020204" pitchFamily="18" charset="0"/>
              </a:rPr>
              <a:t>пример</a:t>
            </a:r>
            <a:r>
              <a:rPr lang="ru-RU" sz="2400" dirty="0">
                <a:latin typeface="Bookman Old Style" panose="02050604050505020204" pitchFamily="18" charset="0"/>
              </a:rPr>
              <a:t>, в котором есть несколько </a:t>
            </a:r>
            <a:r>
              <a:rPr lang="ru-RU" sz="2400" dirty="0" smtClean="0">
                <a:latin typeface="Bookman Old Style" panose="02050604050505020204" pitchFamily="18" charset="0"/>
              </a:rPr>
              <a:t>алгоритмов </a:t>
            </a:r>
            <a:r>
              <a:rPr lang="ru-RU" sz="2400" dirty="0">
                <a:latin typeface="Bookman Old Style" panose="02050604050505020204" pitchFamily="18" charset="0"/>
              </a:rPr>
              <a:t>сортировки, и мы хотим использовать паттерн "</a:t>
            </a:r>
            <a:r>
              <a:rPr lang="ru-RU" sz="2400" dirty="0" smtClean="0">
                <a:latin typeface="Bookman Old Style" panose="02050604050505020204" pitchFamily="18" charset="0"/>
              </a:rPr>
              <a:t>Стратегия</a:t>
            </a:r>
            <a:r>
              <a:rPr lang="ru-RU" sz="2400" dirty="0">
                <a:latin typeface="Bookman Old Style" panose="02050604050505020204" pitchFamily="18" charset="0"/>
              </a:rPr>
              <a:t>" для их реализации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i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1. Создаём общий интерфейс для всех сортировок: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i="1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latin typeface="Bookman Old Style" panose="02050604050505020204" pitchFamily="18" charset="0"/>
              </a:rPr>
              <a:t>Создаём конкретную сортировку («Пузырьком»):</a:t>
            </a:r>
            <a:endParaRPr lang="ru-RU" sz="2400" dirty="0" smtClean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BubbleSort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Создаём </a:t>
            </a:r>
            <a:r>
              <a:rPr lang="en-US" sz="2400" dirty="0" smtClean="0">
                <a:latin typeface="Bookman Old Style" panose="02050604050505020204" pitchFamily="18" charset="0"/>
              </a:rPr>
              <a:t>2-</a:t>
            </a:r>
            <a:r>
              <a:rPr lang="ru-RU" sz="2400" dirty="0" smtClean="0">
                <a:latin typeface="Bookman Old Style" panose="02050604050505020204" pitchFamily="18" charset="0"/>
              </a:rPr>
              <a:t>ю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конкретную </a:t>
            </a:r>
            <a:r>
              <a:rPr lang="ru-RU" sz="2400" dirty="0">
                <a:latin typeface="Bookman Old Style" panose="02050604050505020204" pitchFamily="18" charset="0"/>
              </a:rPr>
              <a:t>сортировку </a:t>
            </a:r>
            <a:r>
              <a:rPr lang="ru-RU" sz="2400" dirty="0" smtClean="0">
                <a:latin typeface="Bookman Old Style" panose="02050604050505020204" pitchFamily="18" charset="0"/>
              </a:rPr>
              <a:t>(«Быстрая сортировка»):</a:t>
            </a:r>
            <a:endParaRPr lang="ru-RU" sz="2400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				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15919</TotalTime>
  <Words>1017</Words>
  <Application>Microsoft Office PowerPoint</Application>
  <PresentationFormat>Широкоэкранный</PresentationFormat>
  <Paragraphs>353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Bookman Old Style</vt:lpstr>
      <vt:lpstr>Calibri</vt:lpstr>
      <vt:lpstr>Calibri Light</vt:lpstr>
      <vt:lpstr>Consolas</vt:lpstr>
      <vt:lpstr>Courier New</vt:lpstr>
      <vt:lpstr>Times New Roman</vt:lpstr>
      <vt:lpstr>Тема Office</vt:lpstr>
      <vt:lpstr>6 семестр Лекция 2.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957</cp:revision>
  <dcterms:modified xsi:type="dcterms:W3CDTF">2025-05-02T14:25:12Z</dcterms:modified>
</cp:coreProperties>
</file>