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7"/>
  </p:notesMasterIdLst>
  <p:sldIdLst>
    <p:sldId id="273" r:id="rId2"/>
    <p:sldId id="1180" r:id="rId3"/>
    <p:sldId id="1214" r:id="rId4"/>
    <p:sldId id="1213" r:id="rId5"/>
    <p:sldId id="1212" r:id="rId6"/>
    <p:sldId id="1216" r:id="rId7"/>
    <p:sldId id="1217" r:id="rId8"/>
    <p:sldId id="1218" r:id="rId9"/>
    <p:sldId id="1219" r:id="rId10"/>
    <p:sldId id="1220" r:id="rId11"/>
    <p:sldId id="1221" r:id="rId12"/>
    <p:sldId id="1222" r:id="rId13"/>
    <p:sldId id="1223" r:id="rId14"/>
    <p:sldId id="1224" r:id="rId15"/>
    <p:sldId id="1225" r:id="rId16"/>
    <p:sldId id="1226" r:id="rId17"/>
    <p:sldId id="1227" r:id="rId18"/>
    <p:sldId id="1228" r:id="rId19"/>
    <p:sldId id="1229" r:id="rId20"/>
    <p:sldId id="1230" r:id="rId21"/>
    <p:sldId id="1231" r:id="rId22"/>
    <p:sldId id="1232" r:id="rId23"/>
    <p:sldId id="1233" r:id="rId24"/>
    <p:sldId id="1234" r:id="rId25"/>
    <p:sldId id="1235" r:id="rId26"/>
    <p:sldId id="1236" r:id="rId27"/>
    <p:sldId id="1237" r:id="rId28"/>
    <p:sldId id="1238" r:id="rId29"/>
    <p:sldId id="1240" r:id="rId30"/>
    <p:sldId id="1239" r:id="rId31"/>
    <p:sldId id="1241" r:id="rId32"/>
    <p:sldId id="1242" r:id="rId33"/>
    <p:sldId id="1243" r:id="rId34"/>
    <p:sldId id="1244" r:id="rId35"/>
    <p:sldId id="12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649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64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88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41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034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18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501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48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25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15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2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581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2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33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3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790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7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654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040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06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005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798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9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043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67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97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99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58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46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730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41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27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03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actory_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ervice_locator_pattern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947973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932807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313909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Паттерн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Dependency Injection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Сервисы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b="0" dirty="0">
              <a:solidFill>
                <a:srgbClr val="222222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78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 зависит от конкретной реализации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- это может быть любая реализация интерфейса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. Кроме того, создание сервиса логгера выносится во внешний код.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больше ничего не знает о сервисе кроме того, что у него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сообщение куда-то каким-то образом.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демонстрации я добавил второй класс сервиса логгера, который выводит сообщение на консоль зеленым цветом.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650" y="5229492"/>
            <a:ext cx="5811927" cy="144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8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275129"/>
            <a:ext cx="11623854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Тем не менее остается проблема управления подобными зависимостями, особенно если это касается больших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приложений.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если у нас десятки классов, которые через конструктор получают сервис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, и мы хотим, чтобы они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логгировали</a:t>
            </a:r>
            <a:r>
              <a:rPr lang="ru-RU" sz="2400" dirty="0">
                <a:latin typeface="Bookman Old Style" panose="02050604050505020204" pitchFamily="18" charset="0"/>
              </a:rPr>
              <a:t> единообразно в едином стиле - на консоль, в файл, посылали по </a:t>
            </a:r>
            <a:r>
              <a:rPr lang="ru-RU" sz="2400" dirty="0" err="1">
                <a:latin typeface="Bookman Old Style" panose="02050604050505020204" pitchFamily="18" charset="0"/>
              </a:rPr>
              <a:t>email</a:t>
            </a:r>
            <a:r>
              <a:rPr lang="ru-RU" sz="2400" dirty="0">
                <a:latin typeface="Bookman Old Style" panose="02050604050505020204" pitchFamily="18" charset="0"/>
              </a:rPr>
              <a:t> и т.д., то опять же нам придется менять вызов конструктора этих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048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67168"/>
            <a:ext cx="11623854" cy="6123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упрощения управления зависимостями нередко используются специальные контейнеры - </a:t>
            </a:r>
            <a:r>
              <a:rPr lang="ru-RU" sz="2400" b="1" dirty="0" err="1">
                <a:latin typeface="Bookman Old Style" panose="02050604050505020204" pitchFamily="18" charset="0"/>
              </a:rPr>
              <a:t>IoC</a:t>
            </a:r>
            <a:r>
              <a:rPr lang="ru-RU" sz="2400" b="1" dirty="0">
                <a:latin typeface="Bookman Old Style" panose="02050604050505020204" pitchFamily="18" charset="0"/>
              </a:rPr>
              <a:t>-контейнеры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Inversion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of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Control</a:t>
            </a:r>
            <a:r>
              <a:rPr lang="ru-RU" sz="2400" dirty="0">
                <a:latin typeface="Bookman Old Style" panose="02050604050505020204" pitchFamily="18" charset="0"/>
              </a:rPr>
              <a:t>). Такие контейнеры позволяют устанавливать зависимости между абстракциями и конкретными объектами и, как правило, управляют созданием этих объектов. Преимуществом .NET является то, что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</a:t>
            </a:r>
            <a:r>
              <a:rPr lang="ru-RU" sz="2400" dirty="0">
                <a:latin typeface="Bookman Old Style" panose="02050604050505020204" pitchFamily="18" charset="0"/>
              </a:rPr>
              <a:t> имеет встроенный контейнер внедрения зависимостей, который представлен интерфейсом </a:t>
            </a:r>
            <a:r>
              <a:rPr lang="ru-RU" sz="2400" b="1" dirty="0" err="1"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latin typeface="Bookman Old Style" panose="02050604050505020204" pitchFamily="18" charset="0"/>
              </a:rPr>
              <a:t>. А сами зависимости еще называются сервисами, собственно поэтому контейнер можно назвать </a:t>
            </a:r>
            <a:r>
              <a:rPr lang="ru-RU" sz="2400" b="1" dirty="0">
                <a:latin typeface="Bookman Old Style" panose="02050604050505020204" pitchFamily="18" charset="0"/>
              </a:rPr>
              <a:t>провайдером сервисов</a:t>
            </a:r>
            <a:r>
              <a:rPr lang="ru-RU" sz="2400" dirty="0">
                <a:latin typeface="Bookman Old Style" panose="02050604050505020204" pitchFamily="18" charset="0"/>
              </a:rPr>
              <a:t>. Этот контейнер отвечает за сопоставление зависимостей с конкретными типами и за внедрение зависимостей в различные объекты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9819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Все </a:t>
            </a:r>
            <a:r>
              <a:rPr lang="ru-RU" sz="2400" dirty="0">
                <a:latin typeface="Bookman Old Style" panose="02050604050505020204" pitchFamily="18" charset="0"/>
              </a:rPr>
              <a:t>сервисы или зависимости хранятся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специальной коллекции сервисов, которая представляет тип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 .NET предоставляет встроенную реализацию этого интерфейса -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добавления сервисов в </a:t>
            </a:r>
            <a:r>
              <a:rPr lang="ru-RU" sz="2400" b="1" dirty="0" err="1">
                <a:latin typeface="Bookman Old Style" panose="02050604050505020204" pitchFamily="18" charset="0"/>
              </a:rPr>
              <a:t>ServiceCollection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ряд методов. Например, добавим ранее определенный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Коллекция сервисов </a:t>
            </a:r>
            <a:r>
              <a:rPr lang="en-US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ServiceCollection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для добавления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применяется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latin typeface="Bookman Old Style" panose="02050604050505020204" pitchFamily="18" charset="0"/>
              </a:rPr>
              <a:t>&lt;S, I&gt;()</a:t>
            </a:r>
            <a:r>
              <a:rPr lang="ru-RU" sz="2400" dirty="0">
                <a:latin typeface="Bookman Old Style" panose="02050604050505020204" pitchFamily="18" charset="0"/>
              </a:rPr>
              <a:t>, который типизируется двумя </a:t>
            </a:r>
            <a:r>
              <a:rPr lang="ru-RU" sz="2400" dirty="0" smtClean="0">
                <a:latin typeface="Bookman Old Style" panose="02050604050505020204" pitchFamily="18" charset="0"/>
              </a:rPr>
              <a:t>типами.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тип представляет сам сервис, а второй - его конкретную реализацию.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данном случае мы говорим, что в качестве реализации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будет выступать класс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SimpleLogService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AddTransient</a:t>
            </a:r>
            <a:r>
              <a:rPr lang="ru-RU" sz="2400" dirty="0">
                <a:latin typeface="Bookman Old Style" panose="02050604050505020204" pitchFamily="18" charset="0"/>
              </a:rPr>
              <a:t> возвращает измененный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IServiceCollection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00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сервиса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Выше мы добавили сервис. Как теперь его получить и использовать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программе?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этого нам нужен провайдер сервисов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Для его получения у коллекции сервисов вызывается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BuildServiceProvider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возвращает встроенную реализацию провайдера -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47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16206"/>
            <a:ext cx="1162385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сервис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используем сервис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4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00411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образом, у нас определена единая точка, где мы определяем конкретную реализацию сервиса -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 в программе в любой ее точке мы можем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GetService</a:t>
            </a:r>
            <a:r>
              <a:rPr lang="ru-RU" sz="2400" dirty="0">
                <a:latin typeface="Bookman Old Style" panose="02050604050505020204" pitchFamily="18" charset="0"/>
              </a:rPr>
              <a:t> и получить реализацию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сервиса.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0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62261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Получение сервиса в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Более предпочтительным способом передачи зависимостей в классы представляет использование конструктора. Например, определим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7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Инверсия управления (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IoC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97926" y="88295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Inversion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of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Control</a:t>
            </a:r>
            <a:r>
              <a:rPr lang="ru-RU" sz="2400" b="1" dirty="0">
                <a:latin typeface="Bookman Old Style" panose="02050604050505020204" pitchFamily="18" charset="0"/>
              </a:rPr>
              <a:t> (инверсия управления)</a:t>
            </a:r>
            <a:r>
              <a:rPr lang="ru-RU" sz="2400" dirty="0">
                <a:latin typeface="Bookman Old Style" panose="02050604050505020204" pitchFamily="18" charset="0"/>
              </a:rPr>
              <a:t> — это некий абстрактный принцип, набор рекомендаций для написания слабо связанного кода. Суть которого в том, что каждый компонент системы должен быть как можно более изолированным от других, не полагаясь в своей работе на детали конкретной реализации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компонентов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Преимущества: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уменьшения </a:t>
            </a:r>
            <a:r>
              <a:rPr lang="ru-RU" sz="2400" dirty="0">
                <a:latin typeface="Bookman Old Style" panose="02050604050505020204" pitchFamily="18" charset="0"/>
              </a:rPr>
              <a:t>зацепления (связанности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упрощающее расширение возможностей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получает через конструктор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и 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сообщения в методе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 вызывает его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. Затем в программе мы можем явным образом создать объект этого класса, передав в конструктор нужную реализацию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создаем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9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Но также мы можем для создания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тот же механизм внедрения зависимостей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BuildServiceProvider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объект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5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525"/>
            <a:ext cx="1162385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Обратите </a:t>
            </a:r>
            <a:r>
              <a:rPr lang="ru-RU" sz="2400" dirty="0">
                <a:latin typeface="Bookman Old Style" panose="02050604050505020204" pitchFamily="18" charset="0"/>
              </a:rPr>
              <a:t>внимание, что здесь нигде явным образом мы не определяем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конструктор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, это делает за нас система внедрения зависимостей. Она видит, что для сервиса </a:t>
            </a:r>
            <a:r>
              <a:rPr lang="ru-RU" sz="2400" b="1" dirty="0" err="1">
                <a:latin typeface="Bookman Old Style" panose="02050604050505020204" pitchFamily="18" charset="0"/>
              </a:rPr>
              <a:t>ILogService</a:t>
            </a:r>
            <a:r>
              <a:rPr lang="ru-RU" sz="2400" dirty="0">
                <a:latin typeface="Bookman Old Style" panose="02050604050505020204" pitchFamily="18" charset="0"/>
              </a:rPr>
              <a:t> зарегистрирована реализация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поэтому при создании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неявно создает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передает его в конструктор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3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654356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Встроенный механизм внедрения зависимостей .NET позволяет управлять жизненным циклом сервисов. С точки зрения жизненного цикла сервисы могут представлять один из следующих типов: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при каждом обращении к сервису создается новый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создается отдельный контекст или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 в рамках этого контекста при всех обращениях у сервису будет использоваться один и тот же объект сервиса.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Singleton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объект сервиса создается при первом обращении к нему, все последующих обращениях используется один и тот же ранее созданный объект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сервиса.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Жизненный цикл зависимостей</a:t>
            </a:r>
          </a:p>
        </p:txBody>
      </p:sp>
    </p:spTree>
    <p:extLst>
      <p:ext uri="{BB962C8B-B14F-4D97-AF65-F5344CB8AC3E}">
        <p14:creationId xmlns:p14="http://schemas.microsoft.com/office/powerpoint/2010/main" val="367947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0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создания каждого типа сервиса предназначен соответствующий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AddScoped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i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Пример:</a:t>
            </a:r>
            <a:endParaRPr lang="ru-RU" sz="2400" b="1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_value;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rnd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1000000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_value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24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933450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Интерфейс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сервис, который в свойстве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хранит некоторое число. Реализацию этого интерфейса -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использует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для генерации случайного числа в диапазоне от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1000000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возвращает это число из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на примере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рассмотрим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уравление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жизненным циклом сервисов.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7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большей показательности я вынес логику по получению сервиса в отдельный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Причем в каждом методе два раза получаем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выводим на консоль значение его свойства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$"Counter1: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2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AddTransient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transient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-объекты. Такие объекты создаются при каждом обращении к ним.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AddTransient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47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924283"/>
            <a:ext cx="11623854" cy="2247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видно, в программе идет 4 обращения к провайдеру сервисов для получения сервиса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 при каждом обращении создается свой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RandomCounter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Соответственно во всех четырех случаях случайные числа будут разные.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642" y="4705748"/>
            <a:ext cx="8252735" cy="141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97926" y="882955"/>
            <a:ext cx="1162385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Программист </a:t>
            </a:r>
            <a:r>
              <a:rPr lang="ru-RU" sz="2400" dirty="0">
                <a:latin typeface="Bookman Old Style" panose="02050604050505020204" pitchFamily="18" charset="0"/>
              </a:rPr>
              <a:t>может разместить свой код в определенных точках выполнения (используя </a:t>
            </a:r>
            <a:r>
              <a:rPr lang="ru-RU" sz="2400" dirty="0" err="1">
                <a:latin typeface="Bookman Old Style" panose="02050604050505020204" pitchFamily="18" charset="0"/>
              </a:rPr>
              <a:t>callback</a:t>
            </a:r>
            <a:r>
              <a:rPr lang="ru-RU" sz="2400" dirty="0">
                <a:latin typeface="Bookman Old Style" panose="02050604050505020204" pitchFamily="18" charset="0"/>
              </a:rPr>
              <a:t> или другие механизмы), затем запустить «главную функцию» </a:t>
            </a:r>
            <a:r>
              <a:rPr lang="ru-RU" sz="2400" dirty="0" err="1">
                <a:latin typeface="Bookman Old Style" panose="02050604050505020204" pitchFamily="18" charset="0"/>
              </a:rPr>
              <a:t>фреймворка</a:t>
            </a:r>
            <a:r>
              <a:rPr lang="ru-RU" sz="2400" dirty="0">
                <a:latin typeface="Bookman Old Style" panose="02050604050505020204" pitchFamily="18" charset="0"/>
              </a:rPr>
              <a:t>, которая обеспечит всё выполнение и вызовет код программиста тогда, когда это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следствие, происходит утеря контроля над выполнением кода — это и называется инверсией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Фреймворк </a:t>
            </a:r>
            <a:r>
              <a:rPr lang="ru-RU" sz="2400" dirty="0">
                <a:latin typeface="Bookman Old Style" panose="02050604050505020204" pitchFamily="18" charset="0"/>
              </a:rPr>
              <a:t>управляет кодом программиста, а не программист управляет </a:t>
            </a:r>
            <a:r>
              <a:rPr lang="ru-RU" sz="2400" dirty="0" err="1" smtClean="0">
                <a:latin typeface="Bookman Old Style" panose="02050604050505020204" pitchFamily="18" charset="0"/>
              </a:rPr>
              <a:t>фреймворком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61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2400"/>
            <a:ext cx="116238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сервисов, которые добавляются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AddSingleton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создается один объект для всех последующих обращений.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Microsoft.Extensions.DependencyInjection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AddSingleton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52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582165"/>
            <a:ext cx="11623854" cy="169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та же самая логика, только теперь сервис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определен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синглтон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соответственно при каждом обращении к провайдеру сервисов получим один и тот же объект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ICounter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89" y="5162551"/>
            <a:ext cx="7741938" cy="143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24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38100"/>
            <a:ext cx="11623854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AddScoped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сервисов, которые добавляются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AddScoped</a:t>
            </a:r>
            <a:r>
              <a:rPr lang="ru-RU" sz="2400" dirty="0">
                <a:latin typeface="Bookman Old Style" panose="02050604050505020204" pitchFamily="18" charset="0"/>
              </a:rPr>
              <a:t>, будет создаваться один экземпляр объекта для одного контекста или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. Здесь под контекстом понимает область видимости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этого объекта у </a:t>
            </a:r>
            <a:r>
              <a:rPr lang="ru-RU" sz="2400" b="1" dirty="0" err="1">
                <a:latin typeface="Bookman Old Style" panose="02050604050505020204" pitchFamily="18" charset="0"/>
              </a:rPr>
              <a:t>ServiceProvider</a:t>
            </a:r>
            <a:r>
              <a:rPr lang="ru-RU" sz="2400" dirty="0">
                <a:latin typeface="Bookman Old Style" panose="02050604050505020204" pitchFamily="18" charset="0"/>
              </a:rPr>
              <a:t> вызывается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CreateScope</a:t>
            </a:r>
            <a:r>
              <a:rPr lang="ru-RU" sz="2400" dirty="0" smtClean="0">
                <a:latin typeface="Bookman Old Style" panose="020506040505050202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контекст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IServiceScope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87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IServiceCollection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services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ServiceCollection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AddScoped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RandomCounter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services.BuildServiceProvider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PrintCounters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Counter1: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; Counter2: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0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17693"/>
            <a:ext cx="116238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контекст одного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IServiceScope</a:t>
            </a:r>
            <a:r>
              <a:rPr lang="ru-RU" sz="2400" dirty="0">
                <a:latin typeface="Bookman Old Style" panose="02050604050505020204" pitchFamily="18" charset="0"/>
              </a:rPr>
              <a:t> ограничивается методом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Для получения сервиса в пределах этого контекста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сначла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получаем у </a:t>
            </a:r>
            <a:r>
              <a:rPr lang="ru-RU" sz="2400" b="1" dirty="0" err="1">
                <a:latin typeface="Bookman Old Style" panose="02050604050505020204" pitchFamily="18" charset="0"/>
              </a:rPr>
              <a:t>scope</a:t>
            </a:r>
            <a:r>
              <a:rPr lang="ru-RU" sz="2400" dirty="0">
                <a:latin typeface="Bookman Old Style" panose="02050604050505020204" pitchFamily="18" charset="0"/>
              </a:rPr>
              <a:t> провайдер сервиса и через него получаем сервис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IServiceScope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CreateScope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counter1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scope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ServiceProvider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ICounter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13087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213193"/>
            <a:ext cx="11623854" cy="169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Поскольку </a:t>
            </a:r>
            <a:r>
              <a:rPr lang="ru-RU" sz="2400" dirty="0">
                <a:latin typeface="Bookman Old Style" panose="02050604050505020204" pitchFamily="18" charset="0"/>
              </a:rPr>
              <a:t>здесь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PrintCounters</a:t>
            </a:r>
            <a:r>
              <a:rPr lang="ru-RU" sz="2400" dirty="0">
                <a:latin typeface="Bookman Old Style" panose="02050604050505020204" pitchFamily="18" charset="0"/>
              </a:rPr>
              <a:t> вызывается два раза, соответственно будут создаваться два разных контекста. И в рамках каждого контекста мы будем получать свой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ICounter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7022" y="4129068"/>
            <a:ext cx="7889862" cy="145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5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778305"/>
            <a:ext cx="116238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Dependency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Injection</a:t>
            </a:r>
            <a:r>
              <a:rPr lang="ru-RU" sz="2400" b="1" dirty="0">
                <a:latin typeface="Bookman Old Style" panose="02050604050505020204" pitchFamily="18" charset="0"/>
              </a:rPr>
              <a:t> (внедрение зависимостей)</a:t>
            </a:r>
            <a:r>
              <a:rPr lang="ru-RU" sz="2400" dirty="0">
                <a:latin typeface="Bookman Old Style" panose="02050604050505020204" pitchFamily="18" charset="0"/>
              </a:rPr>
              <a:t> — это одна из реализаций этого принципа (помимо этого есть еще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Factory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Method</a:t>
            </a:r>
            <a:r>
              <a:rPr lang="ru-RU" sz="2400" dirty="0">
                <a:latin typeface="Bookman Old Style" panose="02050604050505020204" pitchFamily="18" charset="0"/>
              </a:rPr>
              <a:t>, 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Service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Locator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центре </a:t>
            </a:r>
            <a:r>
              <a:rPr lang="ru-RU" sz="2400" dirty="0" smtClean="0">
                <a:latin typeface="Bookman Old Style" panose="02050604050505020204" pitchFamily="18" charset="0"/>
              </a:rPr>
              <a:t>этого механизма </a:t>
            </a:r>
            <a:r>
              <a:rPr lang="ru-RU" sz="2400" dirty="0">
                <a:latin typeface="Bookman Old Style" panose="02050604050505020204" pitchFamily="18" charset="0"/>
              </a:rPr>
              <a:t>находится понятие </a:t>
            </a:r>
            <a:r>
              <a:rPr lang="ru-RU" sz="2400" b="1" dirty="0">
                <a:latin typeface="Bookman Old Style" panose="02050604050505020204" pitchFamily="18" charset="0"/>
              </a:rPr>
              <a:t>зависимость</a:t>
            </a:r>
            <a:r>
              <a:rPr lang="ru-RU" sz="2400" dirty="0">
                <a:latin typeface="Bookman Old Style" panose="02050604050505020204" pitchFamily="18" charset="0"/>
              </a:rPr>
              <a:t> - некоторая сущность, от которой зависит другая сущность.</a:t>
            </a:r>
          </a:p>
        </p:txBody>
      </p:sp>
    </p:spTree>
    <p:extLst>
      <p:ext uri="{BB962C8B-B14F-4D97-AF65-F5344CB8AC3E}">
        <p14:creationId xmlns:p14="http://schemas.microsoft.com/office/powerpoint/2010/main" val="2513327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247650"/>
            <a:ext cx="1162385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Запись логов.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logService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DateTime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Now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 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50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имеется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- условный логгер, который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логгирует</a:t>
            </a:r>
            <a:r>
              <a:rPr lang="ru-RU" sz="2400" dirty="0">
                <a:latin typeface="Bookman Old Style" panose="02050604050505020204" pitchFamily="18" charset="0"/>
              </a:rPr>
              <a:t> некоторое сообщение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(). При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логгировании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добавляет к </a:t>
            </a:r>
            <a:r>
              <a:rPr lang="ru-RU" sz="2400" dirty="0" err="1">
                <a:latin typeface="Bookman Old Style" panose="02050604050505020204" pitchFamily="18" charset="0"/>
              </a:rPr>
              <a:t>логгируемому</a:t>
            </a:r>
            <a:r>
              <a:rPr lang="ru-RU" sz="2400" dirty="0">
                <a:latin typeface="Bookman Old Style" panose="02050604050505020204" pitchFamily="18" charset="0"/>
              </a:rPr>
              <a:t> сообщению дату.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логгирования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использует дополнительный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который непосредственно управляет, как и куда будет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логгироваться</a:t>
            </a:r>
            <a:r>
              <a:rPr lang="ru-RU" sz="2400" dirty="0">
                <a:latin typeface="Bookman Old Style" panose="02050604050505020204" pitchFamily="18" charset="0"/>
              </a:rPr>
              <a:t> сообщение. В данном случае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Write</a:t>
            </a:r>
            <a:r>
              <a:rPr lang="ru-RU" sz="2400" dirty="0">
                <a:latin typeface="Bookman Old Style" panose="02050604050505020204" pitchFamily="18" charset="0"/>
              </a:rPr>
              <a:t> он просто выводит сообщение на </a:t>
            </a:r>
            <a:r>
              <a:rPr lang="ru-RU" sz="2400" dirty="0" smtClean="0">
                <a:latin typeface="Bookman Old Style" panose="02050604050505020204" pitchFamily="18" charset="0"/>
              </a:rPr>
              <a:t>консоль.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latin typeface="Bookman Old Style" panose="02050604050505020204" pitchFamily="18" charset="0"/>
              </a:rPr>
              <a:t>при выполнении программы, как и ожидается, мы увидим на консоли сообщение, предваряемое датой: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489" y="5676900"/>
            <a:ext cx="5776907" cy="870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7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Данная программа прекрасно работает. Тем не менее в дальнейшем мы можем столкнуться с рядом </a:t>
            </a:r>
            <a:r>
              <a:rPr lang="ru-RU" sz="2400" dirty="0" smtClean="0">
                <a:latin typeface="Bookman Old Style" panose="02050604050505020204" pitchFamily="18" charset="0"/>
              </a:rPr>
              <a:t>проблем.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Прежде </a:t>
            </a:r>
            <a:r>
              <a:rPr lang="ru-RU" sz="2400" dirty="0">
                <a:latin typeface="Bookman Old Style" panose="02050604050505020204" pitchFamily="18" charset="0"/>
              </a:rPr>
              <a:t>всего,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жестко привязан к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. И если мы захотим вместо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использовать другой тип логгера, 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логгировать</a:t>
            </a:r>
            <a:r>
              <a:rPr lang="ru-RU" sz="2400" dirty="0">
                <a:latin typeface="Bookman Old Style" panose="02050604050505020204" pitchFamily="18" charset="0"/>
              </a:rPr>
              <a:t> в файл, а не на консоль, то нам придется менять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Если </a:t>
            </a:r>
            <a:r>
              <a:rPr lang="ru-RU" sz="2400" dirty="0">
                <a:latin typeface="Bookman Old Style" panose="02050604050505020204" pitchFamily="18" charset="0"/>
              </a:rPr>
              <a:t>у нас в проекте много классов, которые используют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и с его помощью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логгируют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сообщения на консоль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Поменять во всех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на другой будет </a:t>
            </a:r>
            <a:r>
              <a:rPr lang="ru-RU" sz="2400" dirty="0" smtClean="0">
                <a:latin typeface="Bookman Old Style" panose="02050604050505020204" pitchFamily="18" charset="0"/>
              </a:rPr>
              <a:t>труднее.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 может иметь свои зависимости, которые тоже может потребоваться поменять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59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84073" y="151179"/>
            <a:ext cx="1162385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отвязать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>
                <a:latin typeface="Bookman Old Style" panose="02050604050505020204" pitchFamily="18" charset="0"/>
              </a:rPr>
              <a:t> от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SimpleLogService</a:t>
            </a:r>
            <a:r>
              <a:rPr lang="ru-RU" sz="2400" dirty="0">
                <a:latin typeface="Bookman Old Style" panose="02050604050505020204" pitchFamily="18" charset="0"/>
              </a:rPr>
              <a:t>, мы можем создать абстракцию, которая будет представлять сервис логгера, и передавать его извне в объект </a:t>
            </a:r>
            <a:r>
              <a:rPr lang="ru-RU" sz="2400" b="1" dirty="0" err="1">
                <a:latin typeface="Bookman Old Style" panose="02050604050505020204" pitchFamily="18" charset="0"/>
              </a:rPr>
              <a:t>Logger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простой вывод на консоль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SimpleLogService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0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198473" y="1351508"/>
            <a:ext cx="116238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сервис, который выводит сообщение зеленым цветом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GreenLogService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ILogService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ConsoleColor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DarkGreen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ForegroundColor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defaultColor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5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15919</TotalTime>
  <Words>1293</Words>
  <Application>Microsoft Office PowerPoint</Application>
  <PresentationFormat>Широкоэкранный</PresentationFormat>
  <Paragraphs>312</Paragraphs>
  <Slides>35</Slides>
  <Notes>35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Consolas</vt:lpstr>
      <vt:lpstr>Times New Roman</vt:lpstr>
      <vt:lpstr>Тема Office</vt:lpstr>
      <vt:lpstr>6 семестр Лекция 3. 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957</cp:revision>
  <dcterms:modified xsi:type="dcterms:W3CDTF">2025-05-02T14:25:18Z</dcterms:modified>
</cp:coreProperties>
</file>