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273" r:id="rId2"/>
    <p:sldId id="1147" r:id="rId3"/>
    <p:sldId id="1156" r:id="rId4"/>
    <p:sldId id="1157" r:id="rId5"/>
    <p:sldId id="1158" r:id="rId6"/>
    <p:sldId id="1159" r:id="rId7"/>
    <p:sldId id="1162" r:id="rId8"/>
    <p:sldId id="1164" r:id="rId9"/>
    <p:sldId id="1160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6" r:id="rId21"/>
    <p:sldId id="1175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9" r:id="rId44"/>
    <p:sldId id="1200" r:id="rId45"/>
    <p:sldId id="1201" r:id="rId46"/>
    <p:sldId id="1202" r:id="rId47"/>
    <p:sldId id="1198" r:id="rId48"/>
    <p:sldId id="1203" r:id="rId49"/>
    <p:sldId id="1204" r:id="rId50"/>
    <p:sldId id="1205" r:id="rId51"/>
    <p:sldId id="1206" r:id="rId52"/>
    <p:sldId id="1207" r:id="rId53"/>
    <p:sldId id="1209" r:id="rId54"/>
    <p:sldId id="1210" r:id="rId55"/>
    <p:sldId id="1211" r:id="rId56"/>
    <p:sldId id="1212" r:id="rId57"/>
    <p:sldId id="1213" r:id="rId58"/>
    <p:sldId id="1214" r:id="rId59"/>
    <p:sldId id="12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5" autoAdjust="0"/>
    <p:restoredTop sz="82509" autoAdjust="0"/>
  </p:normalViewPr>
  <p:slideViewPr>
    <p:cSldViewPr snapToGrid="0">
      <p:cViewPr varScale="1">
        <p:scale>
          <a:sx n="74" d="100"/>
          <a:sy n="74" d="100"/>
        </p:scale>
        <p:origin x="90" y="4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5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1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3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3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</a:t>
            </a:r>
            <a:r>
              <a:rPr lang="ru-RU" dirty="0" err="1" smtClean="0"/>
              <a:t>pragma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директива препроцессора в языке программирования C++, предназначенная для предотвращения многократного включения одного и того же заголовочного файла. Она обеспечивает более эффективный и безопасный способ предотвращения двойного включения.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2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7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важнейших аспектов в современном программировании. Ключевым понятием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многоопоточностью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поток. Поток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выделить в приложении несколько потоков, которые будут выполнять различные задачи одновременно. Если у нас, допустим, графическое приложение, которое посылает запрос к какому-нибудь серверу или считывает и обрабатывает огромный файл,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бы блокировался графический интерфейс на время выполнения задачи. А благодаря потокам мы можем выделить отправку запроса или любую другую задачу, которая может долго обрабатываться, в отдельный поток. Поэтому, к примеру, клиент-серверные приложения (и не только они) практически не мыслимы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7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0823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Программные и аппаратные средства информатики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263017"/>
            <a:ext cx="10670534" cy="10352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Основы языка Си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3468533"/>
            <a:ext cx="11041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942027" y="3468533"/>
            <a:ext cx="5249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7236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Дополнительно можно использовать флаги, которые дополнительно позволяют управлять форматированием вывода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12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"%12.4f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9.87654321);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левому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"%-9s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8" y="942888"/>
            <a:ext cx="2715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if</a:t>
            </a:r>
            <a:r>
              <a:rPr lang="en-US" sz="2400" b="1" dirty="0" smtClean="0">
                <a:latin typeface="Bookman Old Style" panose="02050604050505020204" pitchFamily="18" charset="0"/>
              </a:rPr>
              <a:t>-else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 истинность условия, и если оно истинно, выполняет блок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60;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&gt;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greater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&lt;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less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equal 60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2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switch</a:t>
            </a:r>
            <a:r>
              <a:rPr lang="ru-RU" sz="2400" b="1" dirty="0">
                <a:latin typeface="Bookman Old Style" panose="02050604050505020204" pitchFamily="18" charset="0"/>
              </a:rPr>
              <a:t>...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case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 в скобках указывается выражение, которое сравнивается со значениями после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. Если значение совпадает, выполняется соответствующий блок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2;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(x)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1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2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3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Циклы в Си: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9;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printf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* %d = %d \n"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i, i * i);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2493156"/>
            <a:ext cx="2571912" cy="4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5513687"/>
            <a:ext cx="1535206" cy="4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Массив представляет набор однотипных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 В языке Си длина массива задаётся на этапе написания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з</a:t>
            </a:r>
            <a:r>
              <a:rPr lang="ru-RU" sz="2400" dirty="0" smtClean="0">
                <a:latin typeface="Bookman Old Style" panose="02050604050505020204" pitchFamily="18" charset="0"/>
              </a:rPr>
              <a:t>ависит от компилятора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length2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numbers[length2];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numbers[1] =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"numbers[0]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numbers[0]);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первый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"numbers[2]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numbers[2]);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третий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6" y="4394200"/>
            <a:ext cx="5057129" cy="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Директива </a:t>
            </a:r>
            <a:r>
              <a:rPr lang="ru-RU" sz="2400" b="1" dirty="0">
                <a:latin typeface="Bookman Old Style" panose="02050604050505020204" pitchFamily="18" charset="0"/>
              </a:rPr>
              <a:t>#</a:t>
            </a:r>
            <a:r>
              <a:rPr lang="ru-RU" sz="2400" b="1" dirty="0" err="1">
                <a:latin typeface="Bookman Old Style" panose="02050604050505020204" pitchFamily="18" charset="0"/>
              </a:rPr>
              <a:t>define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 идентификатор и последовательность символов, которые будут подставляться вместо идентификатора каждый раз, когда он встретится в исходном файле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numbers[1]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Размер массива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определить с помощью оператора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sizeof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numbers[] = { 5, 6, 7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size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size: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size);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size: 12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count: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count: 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07" y="4740215"/>
            <a:ext cx="4010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Многомерные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– массивы, элементы которых также массивы.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numbers[3][2]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1, 2}, {4, 5}, {7, 8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3 строкам таблицы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2 столбцам каждой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2;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numbers[%d][%d]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j, numbers[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][j]);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6" y="1025335"/>
            <a:ext cx="42201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языке программирования Си для представления </a:t>
            </a:r>
            <a:r>
              <a:rPr lang="ru-RU" sz="2400" b="1" dirty="0">
                <a:latin typeface="Bookman Old Style" panose="02050604050505020204" pitchFamily="18" charset="0"/>
              </a:rPr>
              <a:t>строк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символов. Кроме </a:t>
            </a:r>
            <a:r>
              <a:rPr lang="ru-RU" sz="2400" dirty="0">
                <a:latin typeface="Bookman Old Style" panose="02050604050505020204" pitchFamily="18" charset="0"/>
              </a:rPr>
              <a:t>самих символов, которые заключены двойные кавычки, каждая строка в качестве завершающего символа содержит символ \</a:t>
            </a:r>
            <a:r>
              <a:rPr lang="ru-RU" sz="2400" dirty="0" smtClean="0">
                <a:latin typeface="Bookman Old Style" panose="02050604050505020204" pitchFamily="18" charset="0"/>
              </a:rPr>
              <a:t>0 или </a:t>
            </a:r>
            <a:r>
              <a:rPr lang="ru-RU" sz="2400" dirty="0">
                <a:latin typeface="Bookman Old Style" panose="02050604050505020204" pitchFamily="18" charset="0"/>
              </a:rPr>
              <a:t>нулевой символ (нулевой байт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length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символов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length;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8339"/>
              </p:ext>
            </p:extLst>
          </p:nvPr>
        </p:nvGraphicFramePr>
        <p:xfrm>
          <a:off x="6400800" y="3133467"/>
          <a:ext cx="3403602" cy="384810"/>
        </p:xfrm>
        <a:graphic>
          <a:graphicData uri="http://schemas.openxmlformats.org/drawingml/2006/table">
            <a:tbl>
              <a:tblPr/>
              <a:tblGrid>
                <a:gridCol w="567267">
                  <a:extLst>
                    <a:ext uri="{9D8B030D-6E8A-4147-A177-3AD203B41FA5}">
                      <a16:colId xmlns:a16="http://schemas.microsoft.com/office/drawing/2014/main" val="420626381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59161365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398131837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458807656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449879788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686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H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\0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347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78660"/>
            <a:ext cx="4829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1999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программирования С </a:t>
            </a:r>
            <a:r>
              <a:rPr lang="ru-RU" sz="2400" dirty="0" smtClean="0">
                <a:latin typeface="Bookman Old Style" panose="02050604050505020204" pitchFamily="18" charset="0"/>
              </a:rPr>
              <a:t>(Си</a:t>
            </a:r>
            <a:r>
              <a:rPr lang="ru-RU" sz="2400" dirty="0">
                <a:latin typeface="Bookman Old Style" panose="02050604050505020204" pitchFamily="18" charset="0"/>
              </a:rPr>
              <a:t>) является одним из самых популярных и распространенных языков. </a:t>
            </a:r>
            <a:r>
              <a:rPr lang="ru-RU" sz="2400" dirty="0" smtClean="0">
                <a:latin typeface="Bookman Old Style" panose="02050604050505020204" pitchFamily="18" charset="0"/>
              </a:rPr>
              <a:t>Он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</a:t>
            </a:r>
            <a:r>
              <a:rPr lang="ru-RU" sz="2400" b="1" dirty="0">
                <a:latin typeface="Bookman Old Style" panose="02050604050505020204" pitchFamily="18" charset="0"/>
              </a:rPr>
              <a:t>компилируемый</a:t>
            </a:r>
            <a:r>
              <a:rPr lang="ru-RU" sz="2400" dirty="0">
                <a:latin typeface="Bookman Old Style" panose="02050604050505020204" pitchFamily="18" charset="0"/>
              </a:rPr>
              <a:t> язык программирования общего назначения со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статической слабой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типизацией</a:t>
            </a:r>
            <a:r>
              <a:rPr lang="ru-RU" sz="2400" dirty="0">
                <a:latin typeface="Bookman Old Style" panose="02050604050505020204" pitchFamily="18" charset="0"/>
              </a:rPr>
              <a:t>, разработанный в 1969—1973 годах в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Bell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Labs</a:t>
            </a:r>
            <a:r>
              <a:rPr lang="ru-RU" sz="2400" dirty="0">
                <a:latin typeface="Bookman Old Style" panose="02050604050505020204" pitchFamily="18" charset="0"/>
              </a:rPr>
              <a:t> программистом </a:t>
            </a:r>
            <a:r>
              <a:rPr lang="ru-RU" sz="2400" dirty="0" err="1">
                <a:latin typeface="Bookman Old Style" panose="02050604050505020204" pitchFamily="18" charset="0"/>
              </a:rPr>
              <a:t>Деннисом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Ритчи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Dennis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Ritchie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языке Си написаны: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Linux, Windows (</a:t>
            </a:r>
            <a:r>
              <a:rPr lang="ru-RU" sz="2400" dirty="0">
                <a:latin typeface="Bookman Old Style" panose="02050604050505020204" pitchFamily="18" charset="0"/>
              </a:rPr>
              <a:t>ядро </a:t>
            </a:r>
            <a:r>
              <a:rPr lang="en-US" sz="2400" dirty="0">
                <a:latin typeface="Bookman Old Style" panose="02050604050505020204" pitchFamily="18" charset="0"/>
              </a:rPr>
              <a:t>NT), </a:t>
            </a:r>
            <a:r>
              <a:rPr lang="en-US" sz="2400" dirty="0" err="1">
                <a:latin typeface="Bookman Old Style" panose="02050604050505020204" pitchFamily="18" charset="0"/>
              </a:rPr>
              <a:t>macOS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ядро </a:t>
            </a:r>
            <a:r>
              <a:rPr lang="en-US" sz="2400" dirty="0">
                <a:latin typeface="Bookman Old Style" panose="02050604050505020204" pitchFamily="18" charset="0"/>
              </a:rPr>
              <a:t>XNU),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Android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ядро), </a:t>
            </a:r>
            <a:r>
              <a:rPr lang="en-US" sz="2400" dirty="0">
                <a:latin typeface="Bookman Old Style" panose="02050604050505020204" pitchFamily="18" charset="0"/>
              </a:rPr>
              <a:t>FreeBSD, </a:t>
            </a:r>
            <a:r>
              <a:rPr lang="en-US" sz="2400" dirty="0" err="1">
                <a:latin typeface="Bookman Old Style" panose="02050604050505020204" pitchFamily="18" charset="0"/>
              </a:rPr>
              <a:t>OpenBSD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NetBSD</a:t>
            </a:r>
            <a:r>
              <a:rPr lang="en-US" sz="2400" dirty="0">
                <a:latin typeface="Bookman Old Style" panose="02050604050505020204" pitchFamily="18" charset="0"/>
              </a:rPr>
              <a:t>, MySQL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PostgreSQL</a:t>
            </a:r>
            <a:r>
              <a:rPr lang="en-US" sz="2400" dirty="0">
                <a:latin typeface="Bookman Old Style" panose="02050604050505020204" pitchFamily="18" charset="0"/>
              </a:rPr>
              <a:t>, SQLite, </a:t>
            </a:r>
            <a:r>
              <a:rPr lang="en-US" sz="2400" dirty="0" err="1">
                <a:latin typeface="Bookman Old Style" panose="02050604050505020204" pitchFamily="18" charset="0"/>
              </a:rPr>
              <a:t>Redis</a:t>
            </a:r>
            <a:r>
              <a:rPr lang="en-US" sz="2400" dirty="0">
                <a:latin typeface="Bookman Old Style" panose="02050604050505020204" pitchFamily="18" charset="0"/>
              </a:rPr>
              <a:t>, Python (</a:t>
            </a:r>
            <a:r>
              <a:rPr lang="en-US" sz="2400" dirty="0" err="1">
                <a:latin typeface="Bookman Old Style" panose="02050604050505020204" pitchFamily="18" charset="0"/>
              </a:rPr>
              <a:t>CPython</a:t>
            </a:r>
            <a:r>
              <a:rPr lang="en-US" sz="2400" dirty="0">
                <a:latin typeface="Bookman Old Style" panose="02050604050505020204" pitchFamily="18" charset="0"/>
              </a:rPr>
              <a:t>),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PHP </a:t>
            </a:r>
            <a:r>
              <a:rPr lang="en-US" sz="2400" dirty="0">
                <a:latin typeface="Bookman Old Style" panose="02050604050505020204" pitchFamily="18" charset="0"/>
              </a:rPr>
              <a:t>(Zend Engine), Ruby (MRI), </a:t>
            </a:r>
            <a:r>
              <a:rPr lang="en-US" sz="2400" dirty="0" err="1">
                <a:latin typeface="Bookman Old Style" panose="02050604050505020204" pitchFamily="18" charset="0"/>
              </a:rPr>
              <a:t>Lua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JavaScript , </a:t>
            </a:r>
            <a:r>
              <a:rPr lang="en-US" sz="2400" dirty="0" err="1">
                <a:latin typeface="Bookman Old Style" panose="02050604050505020204" pitchFamily="18" charset="0"/>
              </a:rPr>
              <a:t>Git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 Vim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Emacs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</a:rPr>
              <a:t>FFmpeg</a:t>
            </a:r>
            <a:r>
              <a:rPr lang="en-US" sz="2400" dirty="0">
                <a:latin typeface="Bookman Old Style" panose="02050604050505020204" pitchFamily="18" charset="0"/>
              </a:rPr>
              <a:t>, OpenGL/</a:t>
            </a:r>
            <a:r>
              <a:rPr lang="en-US" sz="2400" dirty="0" err="1">
                <a:latin typeface="Bookman Old Style" panose="02050604050505020204" pitchFamily="18" charset="0"/>
              </a:rPr>
              <a:t>Vulkan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драйверы</a:t>
            </a:r>
            <a:r>
              <a:rPr lang="ru-RU" sz="2400" dirty="0" smtClean="0">
                <a:latin typeface="Bookman Old Style" panose="02050604050505020204" pitchFamily="18" charset="0"/>
              </a:rPr>
              <a:t>) и др.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0222" y="3034111"/>
            <a:ext cx="2395033" cy="3078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229011" y="611270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считывания </a:t>
            </a:r>
            <a:r>
              <a:rPr lang="ru-RU" sz="2400" dirty="0">
                <a:latin typeface="Bookman Old Style" panose="02050604050505020204" pitchFamily="18" charset="0"/>
              </a:rPr>
              <a:t>данных </a:t>
            </a:r>
            <a:r>
              <a:rPr lang="ru-RU" sz="2400" dirty="0" smtClean="0">
                <a:latin typeface="Bookman Old Style" panose="02050604050505020204" pitchFamily="18" charset="0"/>
              </a:rPr>
              <a:t>из </a:t>
            </a:r>
            <a:r>
              <a:rPr lang="ru-RU" sz="2400" dirty="0">
                <a:latin typeface="Bookman Old Style" panose="02050604050505020204" pitchFamily="18" charset="0"/>
              </a:rPr>
              <a:t>консоли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latin typeface="Bookman Old Style" panose="02050604050505020204" pitchFamily="18" charset="0"/>
              </a:rPr>
              <a:t>scanf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"Input your age:"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&amp;age);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 =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age);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817730"/>
            <a:ext cx="4234092" cy="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определенные в программе данные, например, переменные, хранятся в памяти по определенному адресу.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напрямую обращаться к этим адресам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данными.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объекты, значением которых служат адреса других объектов (переменных, констант, указателей) или функций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4" y="3567113"/>
            <a:ext cx="38280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указателя надо указать тип объекта, на который указывает указатель, и символ звездочки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хранит адрес объекта в памяти компьютера. И для получения адреса к переменной применяется операция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&amp;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определяем переменную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&amp;x;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получает адрес переменной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x);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4555884"/>
            <a:ext cx="3286584" cy="733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2939" r="8341" b="31315"/>
          <a:stretch/>
        </p:blipFill>
        <p:spPr>
          <a:xfrm>
            <a:off x="4737099" y="5499099"/>
            <a:ext cx="716280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так как указатель хранит адрес, то мы можем по этому адресу получить хранящееся там значение, то есть значение переменной x. Для этого применяется операция * или операция разыменования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dereference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operator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Результатом этой операции всегда является объект, на который указывает указатель.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=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*)p);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54" y="5366115"/>
            <a:ext cx="549669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изменения значения по адресу из указателя: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 = &amp;x;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*p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присваиваем переменной y значение по адресу из указателя 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y);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102967"/>
            <a:ext cx="13717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Указатели указывают на данные определенных типов. Например,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* указывает на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, но не может указывать на данные других типов, скажем, на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float</a:t>
            </a:r>
            <a:r>
              <a:rPr lang="ru-RU" sz="2400" dirty="0">
                <a:latin typeface="Bookman Old Style" panose="02050604050505020204" pitchFamily="18" charset="0"/>
              </a:rPr>
              <a:t>. Однако можно также определять указатели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*, которые могут указывать на данные любого типа. И неявно указатели любых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 можно </a:t>
            </a:r>
            <a:r>
              <a:rPr lang="ru-RU" sz="2400" dirty="0">
                <a:latin typeface="Bookman Old Style" panose="02050604050505020204" pitchFamily="18" charset="0"/>
              </a:rPr>
              <a:t>преобразовать в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*: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123;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указатель хранит адрес объекта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-указатель получает адрес из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"Value: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*((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Value: 123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1" y="6370975"/>
            <a:ext cx="2162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 указателям могут применять некоторые арифметические операции (сложение, вычитание, инкремент, декремент). Однако сами операции производятся немного иначе, чем с числами. И многое здесь зависит от типа указателя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&amp;n;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" y="5610051"/>
            <a:ext cx="108981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константы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значениями констант через указатели. И даже несмотря на то, что константы вроде бы представляют неизменяемые сущности, указатели позволяют их изменить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cx = 10;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константы, преобразуем в указатель типа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и изменяем по нему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&amp;cx;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66;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"cx: %d\n"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cx);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cx: 66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5" y="5632311"/>
            <a:ext cx="1400370" cy="409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4182122"/>
            <a:ext cx="3084512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Константные указатели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могут изменять адрес, который в них хранится, но могут изменять значение по этому адресу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 = &amp;a;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 = 22;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меняем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 = 45;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&amp;b;         так нельзя сделать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4857694"/>
            <a:ext cx="1895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и массивы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языке Си массивы и указатели тесно связаны.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 - это указатель на первый элемент,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через операцию разыменования мы можем получить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первого элемента: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array[] = { 1, 2, 3, 4, 5 };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"array[0]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*array);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array[0] =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получим второй элемент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"array[1]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array[1] = 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08" y="4541778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Язык </a:t>
            </a:r>
            <a:r>
              <a:rPr lang="ru-RU" sz="2400" dirty="0">
                <a:latin typeface="Bookman Old Style" panose="02050604050505020204" pitchFamily="18" charset="0"/>
              </a:rPr>
              <a:t>С нередко называют языком программирования "среднего уровня" или даже "низкого уровня", так как он сочетает элементы языков высокого уровня с функциональностью и производительностью ассемблера и работает близко к аппаратной части компьютера. В итоге мы можем манипулировать данными на низком уровне и при этом использовать высокоуровневые конструкции для управления работы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9" y="3643419"/>
            <a:ext cx="3236781" cy="3214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074372"/>
            <a:ext cx="3136899" cy="2352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15559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Соответственно мы можем пробежаться по всем элементом массива, прибавляя к адресу определенное число: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array[5] = { 1, 2, 3, 4, 5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address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значение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i);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array[%d]: address=%p \t value=%d \n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address, value);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4" y="4625687"/>
            <a:ext cx="10669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указатель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 адрес указателя, на который он указывает. Такие ситуации еще называются многоуровневой адресацией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22;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&amp;x;  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переменной 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x: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 of x: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32" y="5245015"/>
            <a:ext cx="7068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именованный блок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кода, который можно многократно использовать в различных частях программы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должен знать о функции до ее вызова. Поэтому вызов функции должен происходить после 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вызвать функцию до её определения необходимо использовать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описание функции.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описание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Прототипы принято размещать в заголовочных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функций можно размещать в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 файл исходного кода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не нужен. Или в файлах исходного кода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тогда заголовочный файл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обязателен. При этом в обоих случаях подключать нужно заголовочный файл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5825" y="3617863"/>
            <a:ext cx="7343776" cy="30469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main.c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программирования C функция тоже имеет адрес и может иметь указатель.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функцию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собой выражение или переменную, которые используются для представления адреса функции. Указатель на функцию содержит адрес первого байта в памяти, по которому располагается выполняемый код функции.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9723" y="3105150"/>
            <a:ext cx="6537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goodbye()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"Good Bye,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1800" y="310515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(*message)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goodbye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1477327"/>
            <a:ext cx="4899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39656" y="0"/>
            <a:ext cx="6952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(*operation)(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result=15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subtract;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724" y="18913"/>
            <a:ext cx="4899932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Пример для функций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 аргументами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описания типа функции применяется оператор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op1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op1 уже изначально представляет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op1(10, 5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программирования Си представляет собой составной тип данных, который состоит из других компонентов. При этом в отличие от массива эти компоненты могут представлять различные типы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структуры не могут содержать функции.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название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могут быть переменные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обращения к элементам структуры.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"Age: %d \t Name: %s"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tom.name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Первоначально </a:t>
            </a:r>
            <a:r>
              <a:rPr lang="ru-RU" sz="2400" dirty="0">
                <a:latin typeface="Bookman Old Style" panose="02050604050505020204" pitchFamily="18" charset="0"/>
              </a:rPr>
              <a:t>язык С предназначался для написания операционной системы </a:t>
            </a:r>
            <a:r>
              <a:rPr lang="ru-RU" sz="2400" dirty="0" err="1">
                <a:latin typeface="Bookman Old Style" panose="02050604050505020204" pitchFamily="18" charset="0"/>
              </a:rPr>
              <a:t>Unix</a:t>
            </a:r>
            <a:r>
              <a:rPr lang="ru-RU" sz="2400" dirty="0">
                <a:latin typeface="Bookman Old Style" panose="02050604050505020204" pitchFamily="18" charset="0"/>
              </a:rPr>
              <a:t>. Впоследствии Си стал одним из популярных языков, а его основной сферой применения стало системное программирование, в частности, создание операционных систем, драйверов, различных утилит, антивирусов и т.д. К слову сказать,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большей частью написан на Си.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3078162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не писать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объявлении переменной необходимо использовать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142" y="1451428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country;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price;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manufacturer;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99743" y="166146"/>
            <a:ext cx="7906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realmeC31 =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C31"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7900,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"China"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"Phone: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realmeC31.title);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"Price: %d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realmeC31.price);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"Manufacturer: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realmeC31.manufacturer.name);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142" y="0"/>
            <a:ext cx="6096000" cy="113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вложенными структурами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Бывает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необходимо, чтобы количество элементов и соответственно размер выделяемой памяти для массива определялись динамически в зависимости от некоторых условий. Например, пользователь сам может вводить размер массива. И в этом случае для создания массива мы можем использовать динамическое выделение памяти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управления динамическим выделением памяти используется ряд функций, которые определены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stdlib.h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длиной в s байт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для n элементов по m байт каждый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Изменяет размер ранее выделенного блока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 размера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байт. Если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имеет значение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память не выделялась, то действие функции аналогично действию 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free()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free(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Освобождает ранее выделенный блок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выделения памяти для одного объекта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подключения функции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одного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*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24;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помещаем значение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Поскольку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на большинстве архитектур занимает 4 байта, то в большинстве случаев будет выделяться память объемом в 4 байта.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Подобным образом можно выделять память и под набор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4;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4-х чисел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помещаем значения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 = 3;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получаем значения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7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Файл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Си рассматривается как неструктурированная последовательность байтов. С этой точки зрения в языке программирования C файлом может быть как собственно файл на жестком диске, так и принтер, дисплей и другие подключаемые устройства ввода-вывода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взаимодействие между приложением и файлами производится посредством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обмена блоков байт фиксированной длины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(обычно длина представляет степень двойки -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256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байт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из файла данные помещаются в буфер операционной системы, а затем побайтно передаются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 файл данные накапливаются в буфере, а при заполнении буфера записываются на диск в виде единого блока байт.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Буферы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участки памяти, поэтому передача данных между приложением и буфером происходит довольно быстро в отличие от взаимодействия с физическими устройствами типа принтера.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 вместе с предоставляемыми средствами буферизации представляет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Язык программирования Си содержит необходимый функционал для работы с файлами и устройствами ввода-вывода. Для применения его применения в программе необходимо подключить заголовочный файл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stdio.h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записи в файл.</a:t>
            </a:r>
            <a:endParaRPr lang="ru-RU" sz="2400" b="1" dirty="0" smtClean="0">
              <a:solidFill>
                <a:srgbClr val="80808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записи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находим длину записываемой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посимвольно записываем в файл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"File has been written\n"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Программа на языке Си состоит из заголовочных файлов 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example.h</a:t>
            </a:r>
            <a:r>
              <a:rPr lang="ru-RU" sz="2400" dirty="0" smtClean="0">
                <a:latin typeface="Bookman Old Style" panose="02050604050505020204" pitchFamily="18" charset="0"/>
              </a:rPr>
              <a:t>) и </a:t>
            </a:r>
            <a:r>
              <a:rPr lang="ru-RU" sz="2400" dirty="0">
                <a:latin typeface="Bookman Old Style" panose="02050604050505020204" pitchFamily="18" charset="0"/>
              </a:rPr>
              <a:t>файлов </a:t>
            </a:r>
            <a:r>
              <a:rPr lang="ru-RU" sz="2400" dirty="0" smtClean="0">
                <a:latin typeface="Bookman Old Style" panose="02050604050505020204" pitchFamily="18" charset="0"/>
              </a:rPr>
              <a:t> исходного кода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example.c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Программа на языке Си состоит из набора директив препроцессора, определений функций и глобальных объектов.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файл с исходным кодом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main.c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директива препроцессора для предотвращения многократного включения одного и того же заголовочного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файла</a:t>
            </a: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подключение библиотеки ввода-вывода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World!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4540377"/>
            <a:ext cx="40894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чтения файла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качестве параметра в функцию передается указатель на файловый поток, а возвращаемым значением является считанный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файла числовой код символа.</a:t>
            </a:r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символ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считывания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чтения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считываем посимвольно из файла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((c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!=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Встроенные функции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упрощают запись и чтение из файлов сложных данных. Рассмотрим их применение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записи данных из массива.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первый объект из массива, который должен быть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записан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записи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запишем строку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"wrote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считывания данных из файла в массив.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массив, в который надо считать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считать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чтения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считаем строку из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вышезаписанного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файла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20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буфер достаточной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длины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* N);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"read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выделить в приложении несколько потоков, которые будут выполнять различные задачи одновременно.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Си поток представляет объект типа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определен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pthread.h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А для создания потока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pthread_create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которая имеет следующий прототип:</a:t>
            </a:r>
          </a:p>
        </p:txBody>
      </p:sp>
    </p:spTree>
    <p:extLst>
      <p:ext uri="{BB962C8B-B14F-4D97-AF65-F5344CB8AC3E}">
        <p14:creationId xmlns:p14="http://schemas.microsoft.com/office/powerpoint/2010/main" val="1967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pthread_attr_t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1"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объект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который инициализируется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attr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набор атрибутов потока в виде объекта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pthread_attr_t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Если атрибуты не нужны, можно передать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routine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функцию, которая запускается в потоке.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Должна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принимать в качестве параметра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вместо которого можно передать указатель на любой объект.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Допускается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только один аргумент.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Соответственно если надо передать несколько значений, то можно оформить их в массив или структуру.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Возвращаемое значение функции также должно представлять указатель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*. Соответственно также можно возвратить указатель на любой объект. Данное возвращаемое значение будет выступать в качестве результата потока.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не нужно.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arg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через который передается значение в запускаемую функцию.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умолчанию не подключена библиотека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для работы с потоками. Способы её установки можно найти в интернете.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Либо использовать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MinGW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компилятор.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unistd.h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++i)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puts(</a:t>
            </a:r>
            <a:r>
              <a:rPr lang="en-US" sz="2400" dirty="0" err="1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thread1, thread2;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(&amp;thread1,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(&amp;thread2,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pthread_exit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"End...\n"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7478"/>
          <a:stretch/>
        </p:blipFill>
        <p:spPr>
          <a:xfrm>
            <a:off x="4610637" y="2340812"/>
            <a:ext cx="7148069" cy="431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0"/>
            <a:ext cx="11480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компиляции программы можно использовать встроенный 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компилятор. Или </a:t>
            </a:r>
            <a:r>
              <a:rPr lang="ru-RU" sz="2400" dirty="0">
                <a:latin typeface="Bookman Old Style" panose="02050604050505020204" pitchFamily="18" charset="0"/>
              </a:rPr>
              <a:t>скачать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MinGW</a:t>
            </a:r>
            <a:r>
              <a:rPr lang="ru-RU" sz="2400" dirty="0" smtClean="0">
                <a:latin typeface="Bookman Old Style" panose="02050604050505020204" pitchFamily="18" charset="0"/>
              </a:rPr>
              <a:t> — </a:t>
            </a:r>
            <a:r>
              <a:rPr lang="ru-RU" sz="2400" dirty="0">
                <a:latin typeface="Bookman Old Style" panose="02050604050505020204" pitchFamily="18" charset="0"/>
              </a:rPr>
              <a:t>набор инструментов разработки программного обеспечения для создания приложений под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Консольная команда для компиляции: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gcc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</a:rPr>
              <a:t>main.c</a:t>
            </a:r>
            <a:r>
              <a:rPr lang="en-US" sz="2400" b="1" dirty="0">
                <a:latin typeface="Bookman Old Style" panose="02050604050505020204" pitchFamily="18" charset="0"/>
              </a:rPr>
              <a:t> -o main.exe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7" y="3416320"/>
            <a:ext cx="11761041" cy="3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char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один символ. Занимает в памяти 1 </a:t>
            </a:r>
            <a:r>
              <a:rPr lang="ru-RU" sz="2400" dirty="0" smtClean="0">
                <a:latin typeface="Bookman Old Style" panose="02050604050505020204" pitchFamily="18" charset="0"/>
              </a:rPr>
              <a:t>байт.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short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в диапазоне от –32768 до 32767. Занимает в памяти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число. В зависимости от архитектуры процессора может занимать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 </a:t>
            </a:r>
            <a:r>
              <a:rPr lang="ru-RU" sz="2400" dirty="0">
                <a:latin typeface="Bookman Old Style" panose="02050604050505020204" pitchFamily="18" charset="0"/>
              </a:rPr>
              <a:t>Если брать основные платформы - 64-разрядные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(вместе с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) и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, то размер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составляет 4 байта.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long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и занимает в памяти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8 </a:t>
            </a:r>
            <a:r>
              <a:rPr lang="ru-RU" sz="2400" dirty="0" smtClean="0">
                <a:latin typeface="Bookman Old Style" panose="02050604050505020204" pitchFamily="18" charset="0"/>
              </a:rPr>
              <a:t>байт. 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целое число в диапазоне от -9223372036854775807 до +9 223 372 036 854 775 807. Занимает в памяти, как правило, 8 байт.</a:t>
            </a:r>
          </a:p>
        </p:txBody>
      </p:sp>
    </p:spTree>
    <p:extLst>
      <p:ext uri="{BB962C8B-B14F-4D97-AF65-F5344CB8AC3E}">
        <p14:creationId xmlns:p14="http://schemas.microsoft.com/office/powerpoint/2010/main" val="1220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1717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одинарной точности с плавающей точкой в диапазоне +/- 3.4E-38 до 3.4E+38. В памяти занимает 4 байта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+/- 1.7E-308 до 1.7E+308. В памяти занимает 8 байт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+/- 3.4E-4932 до 1.1E+4932. В памяти занимает 10 байт (80 бит). На некоторых системах может занимать 96 и 128 бит.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: тип без значения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переменными и вывод на консоль: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r>
              <a:rPr lang="ru-RU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500;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3.14;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"float %.2f\n"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символа после запятой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"char %c\n"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15940</TotalTime>
  <Words>4594</Words>
  <Application>Microsoft Office PowerPoint</Application>
  <PresentationFormat>Широкоэкранный</PresentationFormat>
  <Paragraphs>734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7. Основы языка Си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970</cp:revision>
  <dcterms:modified xsi:type="dcterms:W3CDTF">2025-04-16T07:13:18Z</dcterms:modified>
</cp:coreProperties>
</file>