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1"/>
  </p:notesMasterIdLst>
  <p:sldIdLst>
    <p:sldId id="273" r:id="rId2"/>
    <p:sldId id="1147" r:id="rId3"/>
    <p:sldId id="1156" r:id="rId4"/>
    <p:sldId id="1157" r:id="rId5"/>
    <p:sldId id="1158" r:id="rId6"/>
    <p:sldId id="1159" r:id="rId7"/>
    <p:sldId id="1162" r:id="rId8"/>
    <p:sldId id="1164" r:id="rId9"/>
    <p:sldId id="1160" r:id="rId10"/>
    <p:sldId id="1165" r:id="rId11"/>
    <p:sldId id="1166" r:id="rId12"/>
    <p:sldId id="1167" r:id="rId13"/>
    <p:sldId id="1168" r:id="rId14"/>
    <p:sldId id="1169" r:id="rId15"/>
    <p:sldId id="1170" r:id="rId16"/>
    <p:sldId id="1171" r:id="rId17"/>
    <p:sldId id="1172" r:id="rId18"/>
    <p:sldId id="1173" r:id="rId19"/>
    <p:sldId id="1174" r:id="rId20"/>
    <p:sldId id="1176" r:id="rId21"/>
    <p:sldId id="1175" r:id="rId22"/>
    <p:sldId id="1177" r:id="rId23"/>
    <p:sldId id="1178" r:id="rId24"/>
    <p:sldId id="1179" r:id="rId25"/>
    <p:sldId id="1180" r:id="rId26"/>
    <p:sldId id="1181" r:id="rId27"/>
    <p:sldId id="1182" r:id="rId28"/>
    <p:sldId id="1183" r:id="rId29"/>
    <p:sldId id="1184" r:id="rId30"/>
    <p:sldId id="1185" r:id="rId31"/>
    <p:sldId id="1186" r:id="rId32"/>
    <p:sldId id="1187" r:id="rId33"/>
    <p:sldId id="1188" r:id="rId34"/>
    <p:sldId id="1189" r:id="rId35"/>
    <p:sldId id="1190" r:id="rId36"/>
    <p:sldId id="1191" r:id="rId37"/>
    <p:sldId id="1192" r:id="rId38"/>
    <p:sldId id="1193" r:id="rId39"/>
    <p:sldId id="1194" r:id="rId40"/>
    <p:sldId id="1195" r:id="rId41"/>
    <p:sldId id="1196" r:id="rId42"/>
    <p:sldId id="1197" r:id="rId43"/>
    <p:sldId id="1199" r:id="rId44"/>
    <p:sldId id="1200" r:id="rId45"/>
    <p:sldId id="1201" r:id="rId46"/>
    <p:sldId id="1202" r:id="rId47"/>
    <p:sldId id="1198" r:id="rId48"/>
    <p:sldId id="1203" r:id="rId49"/>
    <p:sldId id="1204" r:id="rId50"/>
    <p:sldId id="1205" r:id="rId51"/>
    <p:sldId id="1206" r:id="rId52"/>
    <p:sldId id="1207" r:id="rId53"/>
    <p:sldId id="1209" r:id="rId54"/>
    <p:sldId id="1210" r:id="rId55"/>
    <p:sldId id="1211" r:id="rId56"/>
    <p:sldId id="1212" r:id="rId57"/>
    <p:sldId id="1213" r:id="rId58"/>
    <p:sldId id="1214" r:id="rId59"/>
    <p:sldId id="1215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5" autoAdjust="0"/>
    <p:restoredTop sz="82509" autoAdjust="0"/>
  </p:normalViewPr>
  <p:slideViewPr>
    <p:cSldViewPr snapToGrid="0">
      <p:cViewPr>
        <p:scale>
          <a:sx n="66" d="100"/>
          <a:sy n="66" d="100"/>
        </p:scale>
        <p:origin x="3378" y="15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202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916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6495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339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06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81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376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054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27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21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58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733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14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913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033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03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791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538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3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44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2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45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0277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55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506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9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613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008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502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75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2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69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652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915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2878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586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595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1323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838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7413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7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#</a:t>
            </a:r>
            <a:r>
              <a:rPr lang="ru-RU" dirty="0" err="1" smtClean="0"/>
              <a:t>pragma</a:t>
            </a:r>
            <a:r>
              <a:rPr lang="ru-RU" dirty="0" smtClean="0"/>
              <a:t> </a:t>
            </a:r>
            <a:r>
              <a:rPr lang="ru-RU" dirty="0" err="1" smtClean="0"/>
              <a:t>once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это директива препроцессора в языке программирования C++, предназначенная для предотвращения многократного включения одного и того же заголовочного файла. Она обеспечивает более эффективный и безопасный способ предотвращения двойного включения.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871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987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7326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07470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29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170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важнейших аспектов в современном программировании. Ключевым понятием при работе с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многоопоточностью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является поток. Поток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предствляет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некоторую часть кода программы. При выполнении программы каждому потоку выделяется определенный квант времени. И при помощи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мы можем выделить в приложении несколько потоков, которые будут выполнять различные задачи одновременно. Если у нас, допустим, графическое приложение, которое посылает запрос к какому-нибудь серверу или считывает и обрабатывает огромный файл, то без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у нас бы блокировался графический интерфейс на время выполнения задачи. А благодаря потокам мы можем выделить отправку запроса или любую другую задачу, которая может долго обрабатываться, в отдельный поток. Поэтому, к примеру, клиент-серверные приложения (и не только они) практически не мыслимы без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многопоточности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3766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659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654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102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191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3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98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57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60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608239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Программные и аппаратные средства информатики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263017"/>
            <a:ext cx="10670534" cy="1035275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7. Основы языка Си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2" y="3468533"/>
            <a:ext cx="1104134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Простейшая программа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Условные операторы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 и строки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6942027" y="3468533"/>
            <a:ext cx="524997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Указатели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Динамическая память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5998" y="117693"/>
            <a:ext cx="1172360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Дополнительно можно использовать флаги, которые дополнительно позволяют управлять форматированием вывода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выравнивание по правому краю, резервируется 12 символов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"%12.4f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9.87654321);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выравнивание по правому краю, резервируется 9 символов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printf(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"%9s 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38);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выравнивание по левому краю, резервируется 9 символов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printf(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"%-9s 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38);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8998" y="942888"/>
            <a:ext cx="2715004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714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Условные операторы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if</a:t>
            </a:r>
            <a:r>
              <a:rPr lang="en-US" sz="2400" b="1" dirty="0" smtClean="0">
                <a:latin typeface="Bookman Old Style" panose="02050604050505020204" pitchFamily="18" charset="0"/>
              </a:rPr>
              <a:t>-else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проверяет истинность условия, и если оно истинно, выполняет блок инструкций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60;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(x &gt; 60)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is greater than 60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(x &lt; 60)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is less than 60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printf(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is equal 60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3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1299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switch</a:t>
            </a:r>
            <a:r>
              <a:rPr lang="ru-RU" sz="2400" b="1" dirty="0">
                <a:latin typeface="Bookman Old Style" panose="02050604050505020204" pitchFamily="18" charset="0"/>
              </a:rPr>
              <a:t>...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case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После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switch</a:t>
            </a:r>
            <a:r>
              <a:rPr lang="ru-RU" sz="2400" dirty="0">
                <a:latin typeface="Bookman Old Style" panose="02050604050505020204" pitchFamily="18" charset="0"/>
              </a:rPr>
              <a:t> в скобках указывается выражение, которое сравнивается со значениями после 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>
                <a:latin typeface="Bookman Old Style" panose="02050604050505020204" pitchFamily="18" charset="0"/>
              </a:rPr>
              <a:t>. Если значение совпадает, выполняется соответствующий блок </a:t>
            </a:r>
            <a:r>
              <a:rPr lang="ru-RU" sz="2400" dirty="0" err="1">
                <a:latin typeface="Bookman Old Style" panose="02050604050505020204" pitchFamily="18" charset="0"/>
              </a:rPr>
              <a:t>case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2;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(x)</a:t>
            </a:r>
          </a:p>
          <a:p>
            <a:pPr lvl="1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1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2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3:</a:t>
            </a:r>
          </a:p>
          <a:p>
            <a:pPr lvl="1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3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lvl="1"/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break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3787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Циклы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Циклы в Си: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for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while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do-while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цикла </a:t>
            </a:r>
            <a:r>
              <a:rPr lang="en-US" sz="2400" dirty="0" smtClean="0">
                <a:latin typeface="Bookman Old Style" panose="02050604050505020204" pitchFamily="18" charset="0"/>
              </a:rPr>
              <a:t>for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9; i++)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printf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 * %d = %d \n"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i, i * i);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300" y="2493156"/>
            <a:ext cx="2571912" cy="404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7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Пример цикла </a:t>
            </a:r>
            <a:r>
              <a:rPr lang="en-US" sz="2400" dirty="0" smtClean="0">
                <a:latin typeface="Bookman Old Style" panose="02050604050505020204" pitchFamily="18" charset="0"/>
              </a:rPr>
              <a:t>while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Пример цикла </a:t>
            </a:r>
            <a:r>
              <a:rPr lang="en-US" sz="2400" dirty="0" smtClean="0">
                <a:latin typeface="Bookman Old Style" panose="02050604050505020204" pitchFamily="18" charset="0"/>
              </a:rPr>
              <a:t>do-while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0);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0" y="5513687"/>
            <a:ext cx="1535206" cy="468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6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Массивы и строки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Массив представляет набор однотипных значений</a:t>
            </a:r>
            <a:r>
              <a:rPr lang="ru-RU" sz="2400" dirty="0" smtClean="0">
                <a:latin typeface="Bookman Old Style" panose="02050604050505020204" pitchFamily="18" charset="0"/>
              </a:rPr>
              <a:t>. В языке Си длина массива задаётся на этапе написания программы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ru-RU" sz="2400" dirty="0">
                <a:latin typeface="Bookman Old Style" panose="02050604050505020204" pitchFamily="18" charset="0"/>
              </a:rPr>
              <a:t>з</a:t>
            </a:r>
            <a:r>
              <a:rPr lang="ru-RU" sz="2400" dirty="0" smtClean="0">
                <a:latin typeface="Bookman Old Style" panose="02050604050505020204" pitchFamily="18" charset="0"/>
              </a:rPr>
              <a:t>ависит от компилятора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length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numbers[length];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Ошибка!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length2 = 5;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numbers[length2];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Ошибка!</a:t>
            </a:r>
          </a:p>
          <a:p>
            <a:endParaRPr lang="ru-RU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numbers[4];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numbers[0] = 1;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numbers[1] = 2;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"numbers[0]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numbers[0]);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1 -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первый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элемент</a:t>
            </a:r>
            <a:endParaRPr lang="en-US" sz="24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"numbers[2]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numbers[2]);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3 -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третий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элемент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506" y="4394200"/>
            <a:ext cx="5057129" cy="792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646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Директива </a:t>
            </a:r>
            <a:r>
              <a:rPr lang="ru-RU" sz="2400" b="1" dirty="0">
                <a:latin typeface="Bookman Old Style" panose="02050604050505020204" pitchFamily="18" charset="0"/>
              </a:rPr>
              <a:t>#</a:t>
            </a:r>
            <a:r>
              <a:rPr lang="ru-RU" sz="2400" b="1" dirty="0" err="1">
                <a:latin typeface="Bookman Old Style" panose="02050604050505020204" pitchFamily="18" charset="0"/>
              </a:rPr>
              <a:t>define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определяет идентификатор и последовательность символов, которые будут подставляться вместо идентификатора каждый раз, когда он встретится в исходном файле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4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numbers[0] = 1;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numbers[1] =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2;</a:t>
            </a:r>
          </a:p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3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Размер массива </a:t>
            </a:r>
            <a:r>
              <a:rPr lang="ru-RU" sz="2400" dirty="0" smtClean="0">
                <a:latin typeface="Bookman Old Style" panose="02050604050505020204" pitchFamily="18" charset="0"/>
              </a:rPr>
              <a:t>можно определить с помощью оператора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sizeof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numbers[] = { 5, 6, 7 };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size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(numbers);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(numbers) /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 size: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size);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numbers size: 12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"numbers count: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count);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numbers count: 3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107" y="4740215"/>
            <a:ext cx="4010585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0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Многомерные массивы </a:t>
            </a:r>
            <a:r>
              <a:rPr lang="ru-RU" sz="2400" dirty="0" smtClean="0">
                <a:latin typeface="Bookman Old Style" panose="02050604050505020204" pitchFamily="18" charset="0"/>
              </a:rPr>
              <a:t>– массивы, элементы которых также массивы.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numbers[3][2] =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1, 2}, {4, 5}, {7, 8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проходим по 3 строкам таблицы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3; i++)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проходим по 2 столбцам каждой строки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0; j &lt; 2;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numbers[%d][%d]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j, numbers[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][j]);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336" y="1025335"/>
            <a:ext cx="4220164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65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языке программирования Си для представления </a:t>
            </a:r>
            <a:r>
              <a:rPr lang="ru-RU" sz="2400" b="1" dirty="0">
                <a:latin typeface="Bookman Old Style" panose="02050604050505020204" pitchFamily="18" charset="0"/>
              </a:rPr>
              <a:t>строк</a:t>
            </a:r>
            <a:r>
              <a:rPr lang="ru-RU" sz="2400" dirty="0">
                <a:latin typeface="Bookman Old Style" panose="02050604050505020204" pitchFamily="18" charset="0"/>
              </a:rPr>
              <a:t> используются массивы </a:t>
            </a:r>
            <a:r>
              <a:rPr lang="ru-RU" sz="2400" dirty="0" smtClean="0">
                <a:latin typeface="Bookman Old Style" panose="02050604050505020204" pitchFamily="18" charset="0"/>
              </a:rPr>
              <a:t>символов. Кроме </a:t>
            </a:r>
            <a:r>
              <a:rPr lang="ru-RU" sz="2400" dirty="0">
                <a:latin typeface="Bookman Old Style" panose="02050604050505020204" pitchFamily="18" charset="0"/>
              </a:rPr>
              <a:t>самих символов, которые заключены двойные кавычки, каждая строка в качестве завершающего символа содержит символ \</a:t>
            </a:r>
            <a:r>
              <a:rPr lang="ru-RU" sz="2400" dirty="0" smtClean="0">
                <a:latin typeface="Bookman Old Style" panose="02050604050505020204" pitchFamily="18" charset="0"/>
              </a:rPr>
              <a:t>0 или </a:t>
            </a:r>
            <a:r>
              <a:rPr lang="ru-RU" sz="2400" dirty="0">
                <a:latin typeface="Bookman Old Style" panose="02050604050505020204" pitchFamily="18" charset="0"/>
              </a:rPr>
              <a:t>нулевой символ (нулевой байт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message[]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"%s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message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length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 /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6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символов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length;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 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message[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778339"/>
              </p:ext>
            </p:extLst>
          </p:nvPr>
        </p:nvGraphicFramePr>
        <p:xfrm>
          <a:off x="6400800" y="3133467"/>
          <a:ext cx="3403602" cy="384810"/>
        </p:xfrm>
        <a:graphic>
          <a:graphicData uri="http://schemas.openxmlformats.org/drawingml/2006/table">
            <a:tbl>
              <a:tblPr/>
              <a:tblGrid>
                <a:gridCol w="567267">
                  <a:extLst>
                    <a:ext uri="{9D8B030D-6E8A-4147-A177-3AD203B41FA5}">
                      <a16:colId xmlns:a16="http://schemas.microsoft.com/office/drawing/2014/main" val="4206263819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1591613659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2398131837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2458807656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1449879788"/>
                    </a:ext>
                  </a:extLst>
                </a:gridCol>
                <a:gridCol w="567267">
                  <a:extLst>
                    <a:ext uri="{9D8B030D-6E8A-4147-A177-3AD203B41FA5}">
                      <a16:colId xmlns:a16="http://schemas.microsoft.com/office/drawing/2014/main" val="26864851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H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e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l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>
                          <a:effectLst/>
                          <a:latin typeface="Bookman Old Style" panose="02050604050505020204" pitchFamily="18" charset="0"/>
                        </a:rPr>
                        <a:t>l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o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\0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34760"/>
                  </a:ext>
                </a:extLst>
              </a:tr>
            </a:tbl>
          </a:graphicData>
        </a:graphic>
      </p:graphicFrame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4978660"/>
            <a:ext cx="4829849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7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сведения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4808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Язык программирования С (си) является одним из самых популярных и распространенных языков. </a:t>
            </a:r>
            <a:r>
              <a:rPr lang="ru-RU" sz="2400" dirty="0" smtClean="0">
                <a:latin typeface="Bookman Old Style" panose="02050604050505020204" pitchFamily="18" charset="0"/>
              </a:rPr>
              <a:t>Он </a:t>
            </a:r>
            <a:r>
              <a:rPr lang="ru-RU" sz="2400" dirty="0">
                <a:latin typeface="Bookman Old Style" panose="02050604050505020204" pitchFamily="18" charset="0"/>
              </a:rPr>
              <a:t>представляет </a:t>
            </a:r>
            <a:r>
              <a:rPr lang="ru-RU" sz="2400" b="1" dirty="0">
                <a:latin typeface="Bookman Old Style" panose="02050604050505020204" pitchFamily="18" charset="0"/>
              </a:rPr>
              <a:t>компилируемый</a:t>
            </a:r>
            <a:r>
              <a:rPr lang="ru-RU" sz="2400" dirty="0">
                <a:latin typeface="Bookman Old Style" panose="02050604050505020204" pitchFamily="18" charset="0"/>
              </a:rPr>
              <a:t> язык программирования общего назначения со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статической слабой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типизацией</a:t>
            </a:r>
            <a:r>
              <a:rPr lang="ru-RU" sz="2400" dirty="0">
                <a:latin typeface="Bookman Old Style" panose="02050604050505020204" pitchFamily="18" charset="0"/>
              </a:rPr>
              <a:t>, разработанный в 1969—1973 годах в компании </a:t>
            </a:r>
            <a:r>
              <a:rPr lang="ru-RU" sz="2400" dirty="0" err="1">
                <a:latin typeface="Bookman Old Style" panose="02050604050505020204" pitchFamily="18" charset="0"/>
              </a:rPr>
              <a:t>Bell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Labs</a:t>
            </a:r>
            <a:r>
              <a:rPr lang="ru-RU" sz="2400" dirty="0">
                <a:latin typeface="Bookman Old Style" panose="02050604050505020204" pitchFamily="18" charset="0"/>
              </a:rPr>
              <a:t> программистом </a:t>
            </a:r>
            <a:r>
              <a:rPr lang="ru-RU" sz="2400" dirty="0" err="1">
                <a:latin typeface="Bookman Old Style" panose="02050604050505020204" pitchFamily="18" charset="0"/>
              </a:rPr>
              <a:t>Деннисом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Ритчи</a:t>
            </a:r>
            <a:r>
              <a:rPr lang="ru-RU" sz="2400" dirty="0">
                <a:latin typeface="Bookman Old Style" panose="02050604050505020204" pitchFamily="18" charset="0"/>
              </a:rPr>
              <a:t> (</a:t>
            </a:r>
            <a:r>
              <a:rPr lang="ru-RU" sz="2400" dirty="0" err="1">
                <a:latin typeface="Bookman Old Style" panose="02050604050505020204" pitchFamily="18" charset="0"/>
              </a:rPr>
              <a:t>Dennis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Ritchie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599A06E-78B4-4F36-A9B1-2F8FC9FC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7322" y="3091261"/>
            <a:ext cx="2395033" cy="307859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DFDB2B9-53A5-400D-9BFD-77ABF1976DD0}"/>
              </a:ext>
            </a:extLst>
          </p:cNvPr>
          <p:cNvSpPr txBox="1"/>
          <p:nvPr/>
        </p:nvSpPr>
        <p:spPr>
          <a:xfrm>
            <a:off x="8886111" y="6169855"/>
            <a:ext cx="278134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i="0" dirty="0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Деннис </a:t>
            </a:r>
            <a:r>
              <a:rPr lang="ru-RU" sz="2400" b="1" i="0" dirty="0" err="1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Ритчи</a:t>
            </a:r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04799" y="0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</a:t>
            </a:r>
            <a:r>
              <a:rPr lang="ru-RU" sz="2400" dirty="0" smtClean="0">
                <a:latin typeface="Bookman Old Style" panose="02050604050505020204" pitchFamily="18" charset="0"/>
              </a:rPr>
              <a:t>считывания </a:t>
            </a:r>
            <a:r>
              <a:rPr lang="ru-RU" sz="2400" dirty="0">
                <a:latin typeface="Bookman Old Style" panose="02050604050505020204" pitchFamily="18" charset="0"/>
              </a:rPr>
              <a:t>данных </a:t>
            </a:r>
            <a:r>
              <a:rPr lang="ru-RU" sz="2400" dirty="0" smtClean="0">
                <a:latin typeface="Bookman Old Style" panose="02050604050505020204" pitchFamily="18" charset="0"/>
              </a:rPr>
              <a:t>из </a:t>
            </a:r>
            <a:r>
              <a:rPr lang="ru-RU" sz="2400" dirty="0">
                <a:latin typeface="Bookman Old Style" panose="02050604050505020204" pitchFamily="18" charset="0"/>
              </a:rPr>
              <a:t>консоли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используется </a:t>
            </a:r>
            <a:r>
              <a:rPr lang="ru-RU" sz="2400" dirty="0">
                <a:latin typeface="Bookman Old Style" panose="02050604050505020204" pitchFamily="18" charset="0"/>
              </a:rPr>
              <a:t>функция </a:t>
            </a:r>
            <a:r>
              <a:rPr lang="ru-RU" sz="2400" b="1" dirty="0" err="1">
                <a:latin typeface="Bookman Old Style" panose="02050604050505020204" pitchFamily="18" charset="0"/>
              </a:rPr>
              <a:t>scanf</a:t>
            </a:r>
            <a:r>
              <a:rPr lang="ru-RU" sz="2400" b="1" dirty="0" smtClean="0">
                <a:latin typeface="Bookman Old Style" panose="02050604050505020204" pitchFamily="18" charset="0"/>
              </a:rPr>
              <a:t>()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"Input your age:"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scanf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&amp;age);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"age = 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age);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817730"/>
            <a:ext cx="4234092" cy="859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Указатели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Все определенные в программе данные, например, переменные, хранятся в памяти по определенному адресу.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позволяют напрямую обращаться к этим адресам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манипулировать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данными.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представляют собой объекты, значением которых служат адреса других объектов (переменных, констант, указателей) или функций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1814" y="3567113"/>
            <a:ext cx="3828086" cy="30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18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определения указателя надо указать тип объекта, на который указывает указатель, и символ звездочки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хранит адрес объекта в памяти компьютера. И для получения адреса к переменной применяется операция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&amp;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10;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определяем переменную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p;    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определяем указатель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&amp;x; 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указатель получает адрес переменной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x);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"%p\n"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p);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099" y="4555884"/>
            <a:ext cx="3286584" cy="7335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4" t="12939" r="8341" b="31315"/>
          <a:stretch/>
        </p:blipFill>
        <p:spPr>
          <a:xfrm>
            <a:off x="4737099" y="5499099"/>
            <a:ext cx="7162801" cy="123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09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Но так как указатель хранит адрес, то мы можем по этому адресу получить хранящееся там значение, то есть значение переменной x. Для этого применяется операция * или операция разыменования (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dereference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operator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). Результатом этой операции всегда является объект, на который указывает указатель.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p;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&amp;x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 = %p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*)p);</a:t>
            </a: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*p);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8254" y="5366115"/>
            <a:ext cx="5496692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4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изменения значения по адресу из указателя: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p = &amp;x;</a:t>
            </a: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 = *p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присваиваем переменной y значение по адресу из указателя p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"x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y);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10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49" y="3102967"/>
            <a:ext cx="137179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11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на </a:t>
            </a:r>
            <a:r>
              <a:rPr lang="en-US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void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Указатели указывают на данные определенных типов. Например, указатель типа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* указывает на значение типа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, но не может указывать на данные других типов, скажем, на объект типа </a:t>
            </a:r>
            <a:r>
              <a:rPr lang="ru-RU" sz="2400" dirty="0" err="1">
                <a:latin typeface="Bookman Old Style" panose="02050604050505020204" pitchFamily="18" charset="0"/>
              </a:rPr>
              <a:t>float</a:t>
            </a:r>
            <a:r>
              <a:rPr lang="ru-RU" sz="2400" dirty="0">
                <a:latin typeface="Bookman Old Style" panose="02050604050505020204" pitchFamily="18" charset="0"/>
              </a:rPr>
              <a:t>. Однако можно также определять указатели типа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latin typeface="Bookman Old Style" panose="02050604050505020204" pitchFamily="18" charset="0"/>
              </a:rPr>
              <a:t>*, которые могут указывать на данные любого типа. И неявно указатели любых </a:t>
            </a:r>
            <a:r>
              <a:rPr lang="ru-RU" sz="2400" dirty="0" smtClean="0">
                <a:latin typeface="Bookman Old Style" panose="02050604050505020204" pitchFamily="18" charset="0"/>
              </a:rPr>
              <a:t>типов можно </a:t>
            </a:r>
            <a:r>
              <a:rPr lang="ru-RU" sz="2400" dirty="0">
                <a:latin typeface="Bookman Old Style" panose="02050604050505020204" pitchFamily="18" charset="0"/>
              </a:rPr>
              <a:t>преобразовать в указатель типа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*: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123;</a:t>
            </a: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&amp;x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указатель хранит адрес объекта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vp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-указатель получает адрес из указателя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ip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"Value: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*((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Value: 123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761" y="6370975"/>
            <a:ext cx="216247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14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 указателям могут применять некоторые арифметические операции (сложение, вычитание, инкремент, декремент). Однако сами операции производятся немного иначе, чем с числами. И многое здесь зависит от типа указателя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&amp;n;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"address=%p \t value=%d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"address=%p \t value=%d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"address=%p \t value=%d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88" y="5610051"/>
            <a:ext cx="10898121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056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на константы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позволяют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манипулировать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значениями констант через указатели. И даже несмотря на то, что константы вроде бы представляют неизменяемые сущности, указатели позволяют их изменить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cx = 10;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получаем адрес константы, преобразуем в указатель типа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и изменяем по нему значение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cx_p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&amp;cx;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cx_p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66;</a:t>
            </a: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"cx: %d\n"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cx);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cx: 66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115" y="5632311"/>
            <a:ext cx="1400370" cy="409632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388" y="4182122"/>
            <a:ext cx="3084512" cy="254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9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Константные указатели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могут изменять адрес, который в них хранится, но могут изменять значение по этому адресу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10;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 = &amp;a;</a:t>
            </a: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"value=%d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*pa);    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10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 = 22;                  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меняем значение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pt-BR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pt-BR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"value=%d \n"</a:t>
            </a:r>
            <a:r>
              <a:rPr lang="pt-B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*pa);     </a:t>
            </a:r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22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 = 45;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&amp;b;         так нельзя сделать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49" y="4857694"/>
            <a:ext cx="1895740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Указатели и массивы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языке Си массивы и указатели тесно связаны.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Имя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массива - это указатель на первый элемент,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через операцию разыменования мы можем получить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значение первого элемента: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array[] = { 1, 2, 3, 4, 5 };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"array[0] =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*array);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array[0] = 1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second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*(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+ 1);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получим второй элемент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"array[1] =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second);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array[1] = 2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308" y="4541778"/>
            <a:ext cx="274358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20500" cy="3907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Язык </a:t>
            </a:r>
            <a:r>
              <a:rPr lang="ru-RU" sz="2400" dirty="0">
                <a:latin typeface="Bookman Old Style" panose="02050604050505020204" pitchFamily="18" charset="0"/>
              </a:rPr>
              <a:t>С нередко называют языком программирования "среднего уровня" или даже "низкого уровня", так как он сочетает элементы языков высокого уровня с функциональностью и производительностью ассемблера и работает близко к аппаратной части компьютера. В итоге мы можем манипулировать данными на низком уровне и при этом использовать высокоуровневые конструкции для управления работы программы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319" y="3643419"/>
            <a:ext cx="3236781" cy="321458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701" y="4074372"/>
            <a:ext cx="3136899" cy="23526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3415559"/>
            <a:ext cx="36703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93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Соответственно мы можем пробежаться по всем элементом массива, прибавляя к адресу определенное число: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array[5] = { 1, 2, 3, 4, 5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5; i++)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получаем адрес i-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го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элемента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массива</a:t>
            </a:r>
            <a:endParaRPr lang="en-US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address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получаем значение i-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го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элемента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массива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*(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i);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array[%d]: address=%p \t value=%d \n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address, value);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pt-BR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304" y="4625687"/>
            <a:ext cx="10669489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43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6970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на указатель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хранит адрес указателя, на который он указывает. Такие ситуации еще называются многоуровневой адресацией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 = 22;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nt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&amp;x;   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указатель </a:t>
            </a:r>
            <a:r>
              <a:rPr lang="ru-RU" sz="24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хранит адрес переменной x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**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&amp;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указатель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хранит адрес указателя </a:t>
            </a:r>
            <a:r>
              <a:rPr lang="ru-RU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 of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px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%p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"Address of x: %p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"Value of x: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pt-BR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2332" y="5245015"/>
            <a:ext cx="7068536" cy="121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6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Функции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– именованный блок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кода, который можно многократно использовать в различных частях программы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Компилятор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должен знать о функции до ее вызова. Поэтому вызов функции должен происходить после ее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определения. 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ax+b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line(1, 2, 3));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69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вызвать функцию до её определения необходимо использовать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– описание функции.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описание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ax+b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line(1, 2, 3));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определение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6166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Прототипы принято размещать в заголовочных файлах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определение функций можно размещать в файлах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*.h,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тогда файл исходного кода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*.c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не нужен. Или в файлах исходного кода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*.c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, тогда заголовочный файл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*.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обязателен. При этом в обоих случаях подключать нужно заголовочный файл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*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h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algebra.h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line(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695825" y="3617863"/>
            <a:ext cx="7343776" cy="3046988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algebra.h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main.c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ax+b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line(1, 2, 3));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38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2799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языке программирования C функция тоже имеет адрес и может иметь указатель.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Указатель на функцию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представляет собой выражение или переменную, которые используются для представления адреса функции. Указатель на функцию содержит адрес первого байта в памяти, по которому располагается выполняемый код функции.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39723" y="3105150"/>
            <a:ext cx="653732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hello()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"Hello, World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goodbye()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"Good Bye, World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81800" y="3105150"/>
            <a:ext cx="5410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(*message)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goodbye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message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82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1477327"/>
            <a:ext cx="48999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sum(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fr-FR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subtract(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239656" y="0"/>
            <a:ext cx="695234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10;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 = 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(*operation)(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operation = sum;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result = operation(a, b);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"result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result=15</a:t>
            </a:r>
            <a:endParaRPr lang="ru-RU" sz="2400" dirty="0" smtClean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operation = subtract;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result = operation(a, b);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"result = 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result);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result=5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39724" y="18913"/>
            <a:ext cx="4899932" cy="1136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Пример для функций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 аргументами</a:t>
            </a: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85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9724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Для описания типа функции применяется оператор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typedef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(*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binary_op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sum(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binary_op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op1 =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op1 уже изначально представляет указатель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printf(</a:t>
            </a:r>
            <a:r>
              <a:rPr lang="nl-NL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"result = %d \n"</a:t>
            </a:r>
            <a:r>
              <a:rPr lang="nl-NL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op1(10, 5</a:t>
            </a:r>
            <a:r>
              <a:rPr lang="nl-NL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363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Структуры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Структура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языке программирования Си представляет собой составной тип данных, который состоит из других компонентов. При этом в отличие от массива эти компоненты могут представлять различные типы данных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Здесь в отличие от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структуры не могут содержать функции.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название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здесь могут быть переменные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40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02770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обращения к элементам структуры.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{ 23,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"Age: %d \t Name: %s"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tom.name);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tom.name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15;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"Name:%s \t Age: 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tom.name,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80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600" y="0"/>
            <a:ext cx="116205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Первоначально </a:t>
            </a:r>
            <a:r>
              <a:rPr lang="ru-RU" sz="2400" dirty="0">
                <a:latin typeface="Bookman Old Style" panose="02050604050505020204" pitchFamily="18" charset="0"/>
              </a:rPr>
              <a:t>язык С предназначался для написания операционной системы </a:t>
            </a:r>
            <a:r>
              <a:rPr lang="ru-RU" sz="2400" dirty="0" err="1">
                <a:latin typeface="Bookman Old Style" panose="02050604050505020204" pitchFamily="18" charset="0"/>
              </a:rPr>
              <a:t>Unix</a:t>
            </a:r>
            <a:r>
              <a:rPr lang="ru-RU" sz="2400" dirty="0">
                <a:latin typeface="Bookman Old Style" panose="02050604050505020204" pitchFamily="18" charset="0"/>
              </a:rPr>
              <a:t>. Впоследствии Си стал одним из популярных языков, а его основной сферой применения стало системное программирование, в частности, создание операционных систем, драйверов, различных утилит, антивирусов и т.д. К слову сказать,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большей частью написан на Си.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262" y="3078162"/>
            <a:ext cx="57816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5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02770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не писать 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объявлении переменной необходимо использовать </a:t>
            </a:r>
            <a:r>
              <a:rPr lang="en-US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typedef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typedef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tom = { 23,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"Name:%s \t Age: 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tom.name,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tom.age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68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142" y="1451428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name;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country;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phone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price;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company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manufacturer;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99743" y="166146"/>
            <a:ext cx="79066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phone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realmeC31 =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Realme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C31"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7900, 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Realme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"China"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"Phone: %s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realmeC31.title);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"Price: %d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realmeC31.price);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"Manufacturer: %s 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realmeC31.manufacturer.name);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72142" y="0"/>
            <a:ext cx="6096000" cy="11370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 вложенными структурами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44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Динамическая память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Бывает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необходимо, чтобы количество элементов и соответственно размер выделяемой памяти для массива определялись динамически в зависимости от некоторых условий. Например, пользователь сам может вводить размер массива. И в этом случае для создания массива мы можем использовать динамическое выделение памяти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управления динамическим выделением памяти используется ряд функций, которые определены в заголовочном файле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stdlib.h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57817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malloc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Выделяет память длиной в s байт и возвращает указатель на начало выделенной памяти. В случае неудачного выполнения возвращает 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NULL.</a:t>
            </a:r>
          </a:p>
          <a:p>
            <a:pPr algn="just"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calloc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прототип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Выделяет память для n элементов по m байт каждый и возвращает указатель на начало выделенной памяти. В случае неудачного выполнения возвращает 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NULL.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2876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realloc</a:t>
            </a: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unsigned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Изменяет размер ранее выделенного блока памяти, на начало которого указывает указатель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до размера в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байт. Если указатель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имеет значение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то есть память не выделялась, то действие функции аналогично действию 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malloc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free()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Имеет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прототип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free(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Освобождает ранее выделенный блок памяти, на начало которого указывает указатель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685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выделения памяти для одного объекта </a:t>
            </a:r>
            <a:r>
              <a:rPr lang="en-US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int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stdlib.h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для подключения функции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выделяем память для одного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*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24;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помещаем значение в выделенную память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*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free(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Поскольку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на большинстве архитектур занимает 4 байта, то в большинстве случаев будет выделяться память объемом в 4 байта. 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02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0"/>
            <a:ext cx="115862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Подобным образом можно выделять память и под набор объектов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4;</a:t>
            </a: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*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выделяем память для 4-х чисел </a:t>
            </a:r>
            <a:r>
              <a:rPr lang="en-US" sz="24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помещаем значения в выделенную память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1;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2;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[2] = 3;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[3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= 5;</a:t>
            </a:r>
          </a:p>
          <a:p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получаем значения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i++)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free(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76774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Работа с файлами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Файл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в языке Си рассматривается как неструктурированная последовательность байтов. С этой точки зрения в языке программирования C файлом может быть как собственно файл на жестком диске, так и принтер, дисплей и другие подключаемые устройства ввода-вывода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правило, взаимодействие между приложением и файлами производится посредством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обмена блоков байт фиксированной длины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(обычно длина представляет степень двойки -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256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512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байт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8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чтении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из файла данные помещаются в буфер операционной системы, а затем побайтно передаются приложению.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записи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в файл данные накапливаются в буфере, а при заполнении буфера записываются на диск в виде единого блока байт.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Буферы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представляют участки памяти, поэтому передача данных между приложением и буфером происходит довольно быстро в отличие от взаимодействия с физическими устройствами типа принтера.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Файл вместе с предоставляемыми средствами буферизации представляет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поток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Язык программирования Си содержит необходимый функционал для работы с файлами и устройствами ввода-вывода. Для применения его применения в программе необходимо подключить заголовочный файл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stdio.h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27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записи в файл.</a:t>
            </a:r>
            <a:endParaRPr lang="ru-RU" sz="2400" b="1" dirty="0" smtClean="0">
              <a:solidFill>
                <a:srgbClr val="80808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message[]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METANIT.COM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filename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файл для записи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находим длину записываемой строки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(message) /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(message[0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(filename,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посимвольно записываем в файл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n; i</a:t>
            </a:r>
            <a:r>
              <a:rPr lang="nn-NO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++)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putc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(message[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"File has been written\n"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9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Простейшая программа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48080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Программа на языке Си состоит из заголовочных файлов (</a:t>
            </a:r>
            <a:r>
              <a:rPr lang="en-US" sz="2400" dirty="0" err="1" smtClean="0">
                <a:latin typeface="Bookman Old Style" panose="02050604050505020204" pitchFamily="18" charset="0"/>
              </a:rPr>
              <a:t>example.h</a:t>
            </a:r>
            <a:r>
              <a:rPr lang="ru-RU" sz="2400" dirty="0" smtClean="0">
                <a:latin typeface="Bookman Old Style" panose="02050604050505020204" pitchFamily="18" charset="0"/>
              </a:rPr>
              <a:t>) и </a:t>
            </a:r>
            <a:r>
              <a:rPr lang="ru-RU" sz="2400" dirty="0">
                <a:latin typeface="Bookman Old Style" panose="02050604050505020204" pitchFamily="18" charset="0"/>
              </a:rPr>
              <a:t>файлов </a:t>
            </a:r>
            <a:r>
              <a:rPr lang="ru-RU" sz="2400" dirty="0" smtClean="0">
                <a:latin typeface="Bookman Old Style" panose="02050604050505020204" pitchFamily="18" charset="0"/>
              </a:rPr>
              <a:t> исходного кода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latin typeface="Bookman Old Style" panose="02050604050505020204" pitchFamily="18" charset="0"/>
              </a:rPr>
              <a:t>example.c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Программа на языке Си состоит из набора директив препроцессора, определений функций и глобальных объектов.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файл с исходным кодом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main.c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World! 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2100" y="4341813"/>
            <a:ext cx="4089400" cy="230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08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чтения файла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.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качестве параметра в функцию передается указатель на файловый поток, а возвращаемым значением является считанный из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файла числовой код символа.</a:t>
            </a:r>
            <a:endParaRPr lang="ru-RU" sz="2400" dirty="0" smtClean="0">
              <a:solidFill>
                <a:srgbClr val="80808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c;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символ для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считывания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filename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файл для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чтения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(filename,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считываем посимвольно из файла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((c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!= 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"%c"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Встроенные функции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fwrite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и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fread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упрощают запись и чтение из файлов сложных данных. Рассмотрим их применение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fwrite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предназначена для записи данных из массива. Она имеет следующее определение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buffer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принимает следующие параметры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buffer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указатель на первый объект из массива, который должен быть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записан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size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 размер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каждого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объекта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количество объектов, которые надо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записать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stream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указатель на файловый поток для записи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226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простейшего примера запишем строку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main()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METANIT.COM"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fwrite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[0]), N,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"wrote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elements out of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count, N);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74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fread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предназначена для считывания данных из файла в массив. Она имеет следующее определение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buffer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stream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принимает следующие параметры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buffer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указатель на массив, в который надо считать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данные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size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размер каждого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объекта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count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: количество объектов, которые надо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считать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stream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указатель на файловый поток для чтения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71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53999" y="0"/>
            <a:ext cx="115697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простейшего примера считаем строку из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вышезаписанного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файла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stdlib.h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 = 20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//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определяем буфер достаточной </a:t>
            </a:r>
            <a:r>
              <a:rPr lang="ru-RU" sz="2400" dirty="0" smtClean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длины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malloc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* N);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"data.txt"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[0]), N,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"read %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zu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elements out of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count, N);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free(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fclose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55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err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Многопоточность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50156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Поток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представляет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некоторую часть кода программы. При выполнении программы каждому потоку выделяется определенный квант времени. И при помощи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многопоточности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выделить в приложении несколько потоков, которые будут выполнять различные задачи одновременно. 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языке Си поток представляет объект типа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pthread_t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определен в заголовочном файле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pthread.h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А для создания потока применяется 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pthread_create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которая имеет следующий прототип:</a:t>
            </a:r>
          </a:p>
        </p:txBody>
      </p:sp>
    </p:spTree>
    <p:extLst>
      <p:ext uri="{BB962C8B-B14F-4D97-AF65-F5344CB8AC3E}">
        <p14:creationId xmlns:p14="http://schemas.microsoft.com/office/powerpoint/2010/main" val="196798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pPr lvl="1"/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thread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pthread_attr_t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attr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(*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*),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lvl="1" algn="just"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функция принимает следующие параметры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thread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на объект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pthread_t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который инициализируется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marL="0" lvl="1"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attr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на набор атрибутов потока в виде объекта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pthread_attr_t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Если атрибуты не нужны, можно передать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NULL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8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routine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на функцию, которая запускается в потоке.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Должна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принимать в качестве параметра указатель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*, вместо которого можно передать указатель на любой объект.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Допускается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только один аргумент.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Соответственно если надо передать несколько значений, то можно оформить их в массив или структуру.</a:t>
            </a:r>
          </a:p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Возвращаемое значение функции также должно представлять указатель </a:t>
            </a:r>
            <a:r>
              <a:rPr lang="ru-RU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*. Соответственно также можно возвратить указатель на любой объект. Данное возвращаемое значение будет выступать в качестве результата потока.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NULL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не нужно.</a:t>
            </a:r>
          </a:p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</a:t>
            </a:r>
            <a:r>
              <a:rPr lang="ru-RU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arg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: указатель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*, через который передается значение в запускаемую функцию.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50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умолчанию не подключена библиотека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pthread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для работы с потоками. Способы её установки можно найти в интернете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Либо использовать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MinGW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компилятор.</a:t>
            </a: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unistd.h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some_work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0; i &lt; 5; ++i)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puts(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sleep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9714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92099" y="0"/>
            <a:ext cx="11569701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thread1, thread2;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pthread_create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(&amp;thread1, </a:t>
            </a:r>
            <a:r>
              <a:rPr lang="en-US" sz="2400" dirty="0" smtClean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some_work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World"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pthread_create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(&amp;thread2, </a:t>
            </a:r>
            <a:r>
              <a:rPr lang="en-US" sz="2400" dirty="0" smtClean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some_work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 METANIT"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pthread_exit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6F008A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"End...\n"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9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5998" y="0"/>
            <a:ext cx="114808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компиляции программы можно использовать встроенный в </a:t>
            </a:r>
            <a:r>
              <a:rPr lang="en-US" sz="2400" dirty="0" smtClean="0"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компилятор. Или </a:t>
            </a:r>
            <a:r>
              <a:rPr lang="ru-RU" sz="2400" dirty="0">
                <a:latin typeface="Bookman Old Style" panose="02050604050505020204" pitchFamily="18" charset="0"/>
              </a:rPr>
              <a:t>скачать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MinGW</a:t>
            </a:r>
            <a:r>
              <a:rPr lang="ru-RU" sz="2400" dirty="0" smtClean="0">
                <a:latin typeface="Bookman Old Style" panose="02050604050505020204" pitchFamily="18" charset="0"/>
              </a:rPr>
              <a:t> — </a:t>
            </a:r>
            <a:r>
              <a:rPr lang="ru-RU" sz="2400" dirty="0">
                <a:latin typeface="Bookman Old Style" panose="02050604050505020204" pitchFamily="18" charset="0"/>
              </a:rPr>
              <a:t>набор инструментов разработки программного обеспечения для создания приложений под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Консольная команда для компиляции: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>
                <a:latin typeface="Bookman Old Style" panose="02050604050505020204" pitchFamily="18" charset="0"/>
              </a:rPr>
              <a:t>gcc</a:t>
            </a:r>
            <a:r>
              <a:rPr lang="en-US" sz="2400" b="1" dirty="0">
                <a:latin typeface="Bookman Old Style" panose="02050604050505020204" pitchFamily="18" charset="0"/>
              </a:rPr>
              <a:t> </a:t>
            </a:r>
            <a:r>
              <a:rPr lang="en-US" sz="2400" b="1" dirty="0" err="1">
                <a:latin typeface="Bookman Old Style" panose="02050604050505020204" pitchFamily="18" charset="0"/>
              </a:rPr>
              <a:t>main.c</a:t>
            </a:r>
            <a:r>
              <a:rPr lang="en-US" sz="2400" b="1" dirty="0">
                <a:latin typeface="Bookman Old Style" panose="02050604050505020204" pitchFamily="18" charset="0"/>
              </a:rPr>
              <a:t> -o main.exe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77" y="3416320"/>
            <a:ext cx="11761041" cy="337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6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Типы данных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30199" y="654355"/>
            <a:ext cx="115697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char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один символ. Занимает в памяти 1 </a:t>
            </a:r>
            <a:r>
              <a:rPr lang="ru-RU" sz="2400" dirty="0" smtClean="0">
                <a:latin typeface="Bookman Old Style" panose="02050604050505020204" pitchFamily="18" charset="0"/>
              </a:rPr>
              <a:t>байт.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short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целое число в диапазоне от –32768 до 32767. Занимает в памяти 2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целое число. В зависимости от архитектуры процессора может занимать 2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 </a:t>
            </a:r>
            <a:r>
              <a:rPr lang="ru-RU" sz="2400" dirty="0">
                <a:latin typeface="Bookman Old Style" panose="02050604050505020204" pitchFamily="18" charset="0"/>
              </a:rPr>
              <a:t>или 4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байта. </a:t>
            </a:r>
            <a:r>
              <a:rPr lang="ru-RU" sz="2400" dirty="0">
                <a:latin typeface="Bookman Old Style" panose="02050604050505020204" pitchFamily="18" charset="0"/>
              </a:rPr>
              <a:t>Если брать основные платформы - 64-разрядные </a:t>
            </a:r>
            <a:r>
              <a:rPr lang="ru-RU" sz="2400" dirty="0" err="1"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latin typeface="Bookman Old Style" panose="02050604050505020204" pitchFamily="18" charset="0"/>
              </a:rPr>
              <a:t> (вместе с </a:t>
            </a:r>
            <a:r>
              <a:rPr lang="ru-RU" sz="2400" dirty="0" err="1">
                <a:latin typeface="Bookman Old Style" panose="02050604050505020204" pitchFamily="18" charset="0"/>
              </a:rPr>
              <a:t>Android</a:t>
            </a:r>
            <a:r>
              <a:rPr lang="ru-RU" sz="2400" dirty="0">
                <a:latin typeface="Bookman Old Style" panose="02050604050505020204" pitchFamily="18" charset="0"/>
              </a:rPr>
              <a:t>) и </a:t>
            </a:r>
            <a:r>
              <a:rPr lang="ru-RU" sz="2400" dirty="0" err="1">
                <a:latin typeface="Bookman Old Style" panose="02050604050505020204" pitchFamily="18" charset="0"/>
              </a:rPr>
              <a:t>MacOS</a:t>
            </a:r>
            <a:r>
              <a:rPr lang="ru-RU" sz="2400" dirty="0">
                <a:latin typeface="Bookman Old Style" panose="02050604050505020204" pitchFamily="18" charset="0"/>
              </a:rPr>
              <a:t>, то размер </a:t>
            </a:r>
            <a:r>
              <a:rPr lang="ru-RU" sz="2400" dirty="0" err="1">
                <a:latin typeface="Bookman Old Style" panose="02050604050505020204" pitchFamily="18" charset="0"/>
              </a:rPr>
              <a:t>int</a:t>
            </a:r>
            <a:r>
              <a:rPr lang="ru-RU" sz="2400" dirty="0">
                <a:latin typeface="Bookman Old Style" panose="02050604050505020204" pitchFamily="18" charset="0"/>
              </a:rPr>
              <a:t> составляет 4 байта.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long</a:t>
            </a:r>
            <a:r>
              <a:rPr lang="ru-RU" sz="2400" dirty="0">
                <a:latin typeface="Bookman Old Style" panose="02050604050505020204" pitchFamily="18" charset="0"/>
              </a:rPr>
              <a:t>: представляет целое число и занимает в памяти 4 </a:t>
            </a:r>
            <a:r>
              <a:rPr lang="ru-RU" sz="2400" dirty="0" smtClean="0">
                <a:latin typeface="Bookman Old Style" panose="02050604050505020204" pitchFamily="18" charset="0"/>
              </a:rPr>
              <a:t>байта </a:t>
            </a:r>
            <a:r>
              <a:rPr lang="ru-RU" sz="2400" dirty="0">
                <a:latin typeface="Bookman Old Style" panose="02050604050505020204" pitchFamily="18" charset="0"/>
              </a:rPr>
              <a:t>или 8 </a:t>
            </a:r>
            <a:r>
              <a:rPr lang="ru-RU" sz="2400" dirty="0" smtClean="0">
                <a:latin typeface="Bookman Old Style" panose="02050604050505020204" pitchFamily="18" charset="0"/>
              </a:rPr>
              <a:t>байт. 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long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long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целое число в диапазоне от -9223372036854775807 до +9 223 372 036 854 775 807. Занимает в памяти, как правило, 8 байт.</a:t>
            </a:r>
          </a:p>
        </p:txBody>
      </p:sp>
    </p:spTree>
    <p:extLst>
      <p:ext uri="{BB962C8B-B14F-4D97-AF65-F5344CB8AC3E}">
        <p14:creationId xmlns:p14="http://schemas.microsoft.com/office/powerpoint/2010/main" val="122016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30199" y="171755"/>
            <a:ext cx="114808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float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вещественное число одинарной точности с плавающей точкой в диапазоне +/- 3.4E-38 до 3.4E+38. В памяти занимает 4 байта 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double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вещественное число двойной точности с плавающей точкой в диапазоне +/- 1.7E-308 до 1.7E+308. В памяти занимает 8 байт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long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double</a:t>
            </a:r>
            <a:r>
              <a:rPr lang="ru-RU" sz="2400" dirty="0" smtClean="0">
                <a:latin typeface="Bookman Old Style" panose="02050604050505020204" pitchFamily="18" charset="0"/>
              </a:rPr>
              <a:t>: представляет вещественное число двойной точности с плавающей точкой в диапазоне +/- 3.4E-4932 до 1.1E+4932. В памяти занимает 10 байт (80 бит). На некоторых системах может занимать 96 и 128 бит.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: тип без значения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02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5998" y="117693"/>
            <a:ext cx="1148080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работы с переменными и вывод на консоль: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#pragma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#include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500;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 = 3.14;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 =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%d\n"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a);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"float %.2f\n"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b);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2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символа после запятой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"char %c\n"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c);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7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15869</TotalTime>
  <Words>4509</Words>
  <Application>Microsoft Office PowerPoint</Application>
  <PresentationFormat>Широкоэкранный</PresentationFormat>
  <Paragraphs>727</Paragraphs>
  <Slides>59</Slides>
  <Notes>59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6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Лекция 7. Основы языка Си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963</cp:revision>
  <dcterms:modified xsi:type="dcterms:W3CDTF">2025-03-24T06:25:18Z</dcterms:modified>
</cp:coreProperties>
</file>