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DCCB-A8D8-46CA-9557-21B7220EFC0A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9C42-15CF-44B4-A682-E47D86F6B5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DCCB-A8D8-46CA-9557-21B7220EFC0A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9C42-15CF-44B4-A682-E47D86F6B5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DCCB-A8D8-46CA-9557-21B7220EFC0A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9C42-15CF-44B4-A682-E47D86F6B5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DCCB-A8D8-46CA-9557-21B7220EFC0A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9C42-15CF-44B4-A682-E47D86F6B5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DCCB-A8D8-46CA-9557-21B7220EFC0A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9C42-15CF-44B4-A682-E47D86F6B5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DCCB-A8D8-46CA-9557-21B7220EFC0A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9C42-15CF-44B4-A682-E47D86F6B5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DCCB-A8D8-46CA-9557-21B7220EFC0A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9C42-15CF-44B4-A682-E47D86F6B5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DCCB-A8D8-46CA-9557-21B7220EFC0A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9C42-15CF-44B4-A682-E47D86F6B5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DCCB-A8D8-46CA-9557-21B7220EFC0A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9C42-15CF-44B4-A682-E47D86F6B5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DCCB-A8D8-46CA-9557-21B7220EFC0A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9C42-15CF-44B4-A682-E47D86F6B5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DCCB-A8D8-46CA-9557-21B7220EFC0A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9C42-15CF-44B4-A682-E47D86F6B5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FDCCB-A8D8-46CA-9557-21B7220EFC0A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9C42-15CF-44B4-A682-E47D86F6B50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50030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Курсовая работа</a:t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ru-RU" dirty="0"/>
              <a:t>Вычислительный эксперимент по исследованию пружинного </a:t>
            </a:r>
            <a:r>
              <a:rPr lang="ru-RU" dirty="0" smtClean="0"/>
              <a:t>маятника»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1538" y="4786322"/>
            <a:ext cx="7072362" cy="17526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Выполнил 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студент 1 курса ИВТ, Д. В. Литовченко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Научный руководитель:</a:t>
            </a:r>
          </a:p>
          <a:p>
            <a:r>
              <a:rPr lang="ru-RU" dirty="0">
                <a:solidFill>
                  <a:schemeClr val="tx1"/>
                </a:solidFill>
              </a:rPr>
              <a:t>С.В.Гончарова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/>
          </a:p>
        </p:txBody>
      </p:sp>
      <p:pic>
        <p:nvPicPr>
          <p:cNvPr id="11266" name="Picture 2" descr="https://psv4.userapi.com/c848432/u79108572/docs/d3/4375f1f73084/Novaiiy_logotip.png?extra=DvG237Ql-s6yXliuZGBfZLDXKhHb4l5K2eDVOhlk8cSmi4THgHsbyexQUOr8QzVlhM-aXde0PpR7cfM-dLUKTWI2N-_sUa-xF04a4x5rdR8GYnJKVoadSPG0aKJ9ndAIXK5O-AsrZHNZW626oQTKfp04_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0"/>
            <a:ext cx="2004642" cy="20018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Исследование зависимости от массы груза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2844" y="1714488"/>
            <a:ext cx="3640341" cy="4500594"/>
          </a:xfrm>
          <a:prstGeom prst="rect">
            <a:avLst/>
          </a:prstGeom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0475" y="2000240"/>
            <a:ext cx="53435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11494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sz="4500" dirty="0"/>
              <a:t>В результате проделанной работы мы пришли к нескольким выводам, а именно:</a:t>
            </a:r>
          </a:p>
          <a:p>
            <a:pPr lvl="0"/>
            <a:r>
              <a:rPr lang="en-US" sz="4500" dirty="0"/>
              <a:t>Pascal </a:t>
            </a:r>
            <a:r>
              <a:rPr lang="ru-RU" sz="4500" dirty="0"/>
              <a:t>и электронные таблицы </a:t>
            </a:r>
            <a:r>
              <a:rPr lang="en-US" sz="4500" dirty="0"/>
              <a:t>Excel</a:t>
            </a:r>
            <a:r>
              <a:rPr lang="ru-RU" sz="4500" dirty="0"/>
              <a:t>, используя приведенные выше типы данных, не отличаются по точности.</a:t>
            </a:r>
          </a:p>
          <a:p>
            <a:pPr lvl="0"/>
            <a:r>
              <a:rPr lang="ru-RU" sz="4500" dirty="0"/>
              <a:t>Величина растяжения пружины уменьшается соответственно увеличению силы трения, при неизменных значениях остальных величин.</a:t>
            </a:r>
          </a:p>
          <a:p>
            <a:pPr lvl="0"/>
            <a:r>
              <a:rPr lang="ru-RU" sz="4500" dirty="0"/>
              <a:t>Чем больше скорость, сообщаемая грузу, тем больше увеличивается максимальная длина растяжения пружины, при неизменных значениях остальных величин.</a:t>
            </a:r>
          </a:p>
          <a:p>
            <a:pPr lvl="0"/>
            <a:r>
              <a:rPr lang="ru-RU" sz="4500" dirty="0"/>
              <a:t>Чем больше коэффициент жесткости пружины, тем меньше максимальная величина растяжения пружины, при неизменных значениях остальных величин.</a:t>
            </a:r>
          </a:p>
          <a:p>
            <a:pPr lvl="0"/>
            <a:r>
              <a:rPr lang="ru-RU" sz="4500" dirty="0"/>
              <a:t>Чем больше масса груза, тем больше максимальная величина растяжения пружины, при неизменных значениях остальных величин, но при определенной массе груза изменения в максимальной величине растяжения пружины становятся незначительными.</a:t>
            </a:r>
          </a:p>
          <a:p>
            <a:pPr>
              <a:buNone/>
            </a:pPr>
            <a:endParaRPr lang="ru-RU" sz="3500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800" b="1" dirty="0"/>
              <a:t>Условие поставленной задачи: </a:t>
            </a:r>
            <a:r>
              <a:rPr lang="ru-RU" sz="2800" dirty="0"/>
              <a:t>Тело массы </a:t>
            </a:r>
            <a:r>
              <a:rPr lang="en-US" sz="2800" b="1" dirty="0"/>
              <a:t>m</a:t>
            </a:r>
            <a:r>
              <a:rPr lang="ru-RU" sz="2800" dirty="0"/>
              <a:t>, находящееся на горизонтальной поверхности, прикреплено к пружине с жесткостью </a:t>
            </a:r>
            <a:r>
              <a:rPr lang="en-US" sz="2800" b="1" dirty="0"/>
              <a:t>k</a:t>
            </a:r>
            <a:r>
              <a:rPr lang="ru-RU" sz="2800" dirty="0"/>
              <a:t>, второй конец закреплен. Между телом и поверхностью существуют силы трения, коэффициент силы трения – </a:t>
            </a:r>
            <a:r>
              <a:rPr lang="ru-RU" sz="2800" b="1" dirty="0" err="1"/>
              <a:t>μ</a:t>
            </a:r>
            <a:r>
              <a:rPr lang="ru-RU" sz="2800" dirty="0"/>
              <a:t>. Телу сообщают скорость </a:t>
            </a:r>
            <a:r>
              <a:rPr lang="en-US" sz="2800" b="1" dirty="0"/>
              <a:t>v</a:t>
            </a:r>
            <a:r>
              <a:rPr lang="ru-RU" sz="2800" dirty="0"/>
              <a:t>. На какую максимальную величину растянется пружина?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86050" y="4714884"/>
            <a:ext cx="3500462" cy="16360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формулы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303713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643050"/>
            <a:ext cx="2908547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2714620"/>
            <a:ext cx="354213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6050" y="3929066"/>
            <a:ext cx="3714776" cy="90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428728" y="5000636"/>
            <a:ext cx="702870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на </a:t>
            </a:r>
            <a:r>
              <a:rPr lang="en-US" dirty="0" smtClean="0"/>
              <a:t>Pascal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program </a:t>
            </a:r>
            <a:r>
              <a:rPr lang="en-US" dirty="0" err="1"/>
              <a:t>mayatnik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x, u, m, g, k, v: real;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b="1" dirty="0" err="1"/>
              <a:t>begin</a:t>
            </a:r>
            <a:endParaRPr lang="ru-RU" dirty="0"/>
          </a:p>
          <a:p>
            <a:r>
              <a:rPr lang="ru-RU" dirty="0"/>
              <a:t>g:=9.8;</a:t>
            </a:r>
          </a:p>
          <a:p>
            <a:r>
              <a:rPr lang="ru-RU" dirty="0" err="1"/>
              <a:t>writeln</a:t>
            </a:r>
            <a:r>
              <a:rPr lang="ru-RU" dirty="0"/>
              <a:t>('Введите коэффициент силы трения: ');</a:t>
            </a:r>
          </a:p>
          <a:p>
            <a:r>
              <a:rPr lang="ru-RU" dirty="0" err="1"/>
              <a:t>readln</a:t>
            </a:r>
            <a:r>
              <a:rPr lang="ru-RU" dirty="0"/>
              <a:t>(</a:t>
            </a:r>
            <a:r>
              <a:rPr lang="ru-RU" dirty="0" err="1"/>
              <a:t>u</a:t>
            </a:r>
            <a:r>
              <a:rPr lang="ru-RU" dirty="0"/>
              <a:t>);</a:t>
            </a:r>
          </a:p>
          <a:p>
            <a:r>
              <a:rPr lang="ru-RU" dirty="0" err="1"/>
              <a:t>writeln</a:t>
            </a:r>
            <a:r>
              <a:rPr lang="ru-RU" dirty="0"/>
              <a:t>('Введите массу тела: ');</a:t>
            </a:r>
          </a:p>
          <a:p>
            <a:r>
              <a:rPr lang="ru-RU" dirty="0" err="1"/>
              <a:t>readln</a:t>
            </a:r>
            <a:r>
              <a:rPr lang="ru-RU" dirty="0"/>
              <a:t>(</a:t>
            </a:r>
            <a:r>
              <a:rPr lang="ru-RU" dirty="0" err="1"/>
              <a:t>m</a:t>
            </a:r>
            <a:r>
              <a:rPr lang="ru-RU" dirty="0"/>
              <a:t>);</a:t>
            </a:r>
          </a:p>
          <a:p>
            <a:r>
              <a:rPr lang="ru-RU" dirty="0" err="1"/>
              <a:t>writeln</a:t>
            </a:r>
            <a:r>
              <a:rPr lang="ru-RU" dirty="0"/>
              <a:t>('Введите коэффициент жесткости пружины: ');</a:t>
            </a:r>
          </a:p>
          <a:p>
            <a:r>
              <a:rPr lang="ru-RU" dirty="0" err="1"/>
              <a:t>readln</a:t>
            </a:r>
            <a:r>
              <a:rPr lang="ru-RU" dirty="0"/>
              <a:t>(</a:t>
            </a:r>
            <a:r>
              <a:rPr lang="ru-RU" dirty="0" err="1"/>
              <a:t>k</a:t>
            </a:r>
            <a:r>
              <a:rPr lang="ru-RU" dirty="0"/>
              <a:t>);</a:t>
            </a:r>
          </a:p>
          <a:p>
            <a:r>
              <a:rPr lang="ru-RU" dirty="0" err="1"/>
              <a:t>writeln</a:t>
            </a:r>
            <a:r>
              <a:rPr lang="ru-RU" dirty="0"/>
              <a:t>('Введите скорость: ');</a:t>
            </a:r>
          </a:p>
          <a:p>
            <a:r>
              <a:rPr lang="en-US" dirty="0" err="1"/>
              <a:t>readln</a:t>
            </a:r>
            <a:r>
              <a:rPr lang="en-US" dirty="0"/>
              <a:t>(v);</a:t>
            </a:r>
            <a:endParaRPr lang="ru-RU" dirty="0"/>
          </a:p>
          <a:p>
            <a:r>
              <a:rPr lang="en-US" dirty="0"/>
              <a:t>x:=(-u*m*</a:t>
            </a:r>
            <a:r>
              <a:rPr lang="en-US" dirty="0" err="1"/>
              <a:t>g+sqrt</a:t>
            </a:r>
            <a:r>
              <a:rPr lang="en-US" dirty="0"/>
              <a:t>(u*u*m*m*g*</a:t>
            </a:r>
            <a:r>
              <a:rPr lang="en-US" dirty="0" err="1"/>
              <a:t>g+k</a:t>
            </a:r>
            <a:r>
              <a:rPr lang="en-US" dirty="0"/>
              <a:t>*m*v*v))/k;</a:t>
            </a:r>
            <a:endParaRPr lang="ru-RU" dirty="0"/>
          </a:p>
          <a:p>
            <a:r>
              <a:rPr lang="ru-RU" dirty="0" err="1"/>
              <a:t>writeln</a:t>
            </a:r>
            <a:r>
              <a:rPr lang="ru-RU" dirty="0"/>
              <a:t>('Максимальная длина растяжения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пружины </a:t>
            </a:r>
            <a:r>
              <a:rPr lang="ru-RU" dirty="0"/>
              <a:t>при введенных данных: ', </a:t>
            </a:r>
            <a:r>
              <a:rPr lang="ru-RU" dirty="0" err="1"/>
              <a:t>x</a:t>
            </a:r>
            <a:r>
              <a:rPr lang="ru-RU" dirty="0"/>
              <a:t>);</a:t>
            </a:r>
          </a:p>
          <a:p>
            <a:r>
              <a:rPr lang="ru-RU" b="1" dirty="0" err="1"/>
              <a:t>end</a:t>
            </a:r>
            <a:r>
              <a:rPr lang="ru-RU" dirty="0"/>
              <a:t>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43702" y="1142984"/>
            <a:ext cx="2357454" cy="50926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в </a:t>
            </a:r>
            <a:r>
              <a:rPr lang="en-US" dirty="0" smtClean="0"/>
              <a:t>Excel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71472" y="1928802"/>
            <a:ext cx="3643338" cy="3128118"/>
          </a:xfrm>
          <a:prstGeom prst="rect">
            <a:avLst/>
          </a:prstGeom>
        </p:spPr>
      </p:pic>
      <p:pic>
        <p:nvPicPr>
          <p:cNvPr id="6" name="Содержимое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910" y="5643578"/>
            <a:ext cx="7864984" cy="57150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5000628" y="3071810"/>
            <a:ext cx="3500462" cy="16360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en-US" dirty="0" smtClean="0"/>
              <a:t>Excel </a:t>
            </a:r>
            <a:r>
              <a:rPr lang="ru-RU" dirty="0" smtClean="0"/>
              <a:t>и </a:t>
            </a:r>
            <a:r>
              <a:rPr lang="en-US" dirty="0" smtClean="0"/>
              <a:t>Pascal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215370" cy="495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Исследование зависимости от силы трения</a:t>
            </a:r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714488"/>
            <a:ext cx="6419850" cy="1000125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857496"/>
            <a:ext cx="58864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Исследование зависимости от скорости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2844" y="1357298"/>
            <a:ext cx="3267075" cy="5086350"/>
          </a:xfrm>
          <a:prstGeom prst="rect">
            <a:avLst/>
          </a:prstGeom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214554"/>
            <a:ext cx="52482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Исследование зависимости от жесткости пружины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4282" y="1643050"/>
            <a:ext cx="3345926" cy="4357718"/>
          </a:xfrm>
          <a:prstGeom prst="rect">
            <a:avLst/>
          </a:prstGeom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143116"/>
            <a:ext cx="54673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222</Words>
  <Application>Microsoft Office PowerPoint</Application>
  <PresentationFormat>Экран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Курсовая работа «Вычислительный эксперимент по исследованию пружинного маятника»</vt:lpstr>
      <vt:lpstr>Постановка задачи</vt:lpstr>
      <vt:lpstr>Основные формулы</vt:lpstr>
      <vt:lpstr>Реализация на Pascal</vt:lpstr>
      <vt:lpstr>Реализация в Excel</vt:lpstr>
      <vt:lpstr>Сравнение Excel и Pascal</vt:lpstr>
      <vt:lpstr>Исследование зависимости от силы трения</vt:lpstr>
      <vt:lpstr>Исследование зависимости от скорости</vt:lpstr>
      <vt:lpstr>Исследование зависимости от жесткости пружины</vt:lpstr>
      <vt:lpstr>Исследование зависимости от массы груза</vt:lpstr>
      <vt:lpstr>Выводы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DOGMEAT</dc:creator>
  <cp:lastModifiedBy>DOGMEAT</cp:lastModifiedBy>
  <cp:revision>6</cp:revision>
  <dcterms:created xsi:type="dcterms:W3CDTF">2018-12-24T17:09:49Z</dcterms:created>
  <dcterms:modified xsi:type="dcterms:W3CDTF">2018-12-24T18:14:46Z</dcterms:modified>
</cp:coreProperties>
</file>