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7083E7-0558-44D4-9BA3-97824AC9DE45}" type="datetimeFigureOut">
              <a:rPr lang="ru-RU" smtClean="0"/>
              <a:t>21.10.2018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13654B-A7F4-4968-9469-B329A5DF52D9}" type="slidenum">
              <a:rPr lang="ru-RU" smtClean="0"/>
              <a:t>‹#›</a:t>
            </a:fld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Прямоугольник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56" name="Прямоугольник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Прямоугольник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Прямоугольник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Прямоугольник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7083E7-0558-44D4-9BA3-97824AC9DE45}" type="datetimeFigureOut">
              <a:rPr lang="ru-RU" smtClean="0"/>
              <a:t>21.10.2018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13654B-A7F4-4968-9469-B329A5DF52D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7083E7-0558-44D4-9BA3-97824AC9DE45}" type="datetimeFigureOut">
              <a:rPr lang="ru-RU" smtClean="0"/>
              <a:t>21.10.2018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13654B-A7F4-4968-9469-B329A5DF52D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7083E7-0558-44D4-9BA3-97824AC9DE45}" type="datetimeFigureOut">
              <a:rPr lang="ru-RU" smtClean="0"/>
              <a:t>21.10.2018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13654B-A7F4-4968-9469-B329A5DF52D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олилиния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Полилиния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Полилиния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Полилиния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Полилиния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Полилиния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Полилиния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Полилиния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Полилиния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Полилиния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Полилиния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Полилиния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Полилиния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Полилиния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7083E7-0558-44D4-9BA3-97824AC9DE45}" type="datetimeFigureOut">
              <a:rPr lang="ru-RU" smtClean="0"/>
              <a:t>21.10.2018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13654B-A7F4-4968-9469-B329A5DF52D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Прямоугольник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Прямоугольник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7083E7-0558-44D4-9BA3-97824AC9DE45}" type="datetimeFigureOut">
              <a:rPr lang="ru-RU" smtClean="0"/>
              <a:t>21.10.2018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13654B-A7F4-4968-9469-B329A5DF52D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7083E7-0558-44D4-9BA3-97824AC9DE45}" type="datetimeFigureOut">
              <a:rPr lang="ru-RU" smtClean="0"/>
              <a:t>21.10.2018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13654B-A7F4-4968-9469-B329A5DF52D9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Прямоугольник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Прямоугольник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Прямоугольник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7083E7-0558-44D4-9BA3-97824AC9DE45}" type="datetimeFigureOut">
              <a:rPr lang="ru-RU" smtClean="0"/>
              <a:t>21.10.2018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13654B-A7F4-4968-9469-B329A5DF52D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7083E7-0558-44D4-9BA3-97824AC9DE45}" type="datetimeFigureOut">
              <a:rPr lang="ru-RU" smtClean="0"/>
              <a:t>21.10.2018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13654B-A7F4-4968-9469-B329A5DF52D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7083E7-0558-44D4-9BA3-97824AC9DE45}" type="datetimeFigureOut">
              <a:rPr lang="ru-RU" smtClean="0"/>
              <a:t>21.10.2018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13654B-A7F4-4968-9469-B329A5DF52D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Группа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Прямая соединительная линия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grpSp>
        <p:nvGrpSpPr>
          <p:cNvPr id="14" name="Группа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Прямая соединительная линия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Группа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Прямая соединительная линия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DF7083E7-0558-44D4-9BA3-97824AC9DE45}" type="datetimeFigureOut">
              <a:rPr lang="ru-RU" smtClean="0"/>
              <a:t>21.10.2018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B413654B-A7F4-4968-9469-B329A5DF52D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DF7083E7-0558-44D4-9BA3-97824AC9DE45}" type="datetimeFigureOut">
              <a:rPr lang="ru-RU" smtClean="0"/>
              <a:t>21.10.2018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B413654B-A7F4-4968-9469-B329A5DF52D9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Доклад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Как устроена поисковая система на примере </a:t>
            </a:r>
            <a:r>
              <a:rPr lang="en-US" dirty="0" err="1" smtClean="0"/>
              <a:t>DuckDuckGo</a:t>
            </a:r>
            <a:r>
              <a:rPr lang="ru-RU" dirty="0" smtClean="0"/>
              <a:t>.</a:t>
            </a:r>
          </a:p>
          <a:p>
            <a:r>
              <a:rPr lang="ru-RU" dirty="0" smtClean="0"/>
              <a:t>Литовченко Даниил, 1 курс ИВТ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работы персонализированного поиска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85852" y="2000240"/>
            <a:ext cx="7112514" cy="4356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Шифрование </a:t>
            </a:r>
            <a:r>
              <a:rPr lang="en-US" dirty="0" smtClean="0"/>
              <a:t>AES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b="1" dirty="0" err="1" smtClean="0"/>
              <a:t>Advanced</a:t>
            </a:r>
            <a:r>
              <a:rPr lang="ru-RU" b="1" dirty="0" smtClean="0"/>
              <a:t> </a:t>
            </a:r>
            <a:r>
              <a:rPr lang="ru-RU" b="1" dirty="0" err="1" smtClean="0"/>
              <a:t>Encryption</a:t>
            </a:r>
            <a:r>
              <a:rPr lang="ru-RU" b="1" dirty="0" smtClean="0"/>
              <a:t> </a:t>
            </a:r>
            <a:r>
              <a:rPr lang="ru-RU" b="1" dirty="0" err="1" smtClean="0"/>
              <a:t>Standard</a:t>
            </a:r>
            <a:r>
              <a:rPr lang="ru-RU" dirty="0" smtClean="0"/>
              <a:t> (</a:t>
            </a:r>
            <a:r>
              <a:rPr lang="ru-RU" b="1" dirty="0" smtClean="0"/>
              <a:t>AES</a:t>
            </a:r>
            <a:r>
              <a:rPr lang="ru-RU" dirty="0" smtClean="0"/>
              <a:t>)— </a:t>
            </a:r>
            <a:r>
              <a:rPr lang="ru-RU" dirty="0" smtClean="0"/>
              <a:t>симметричный алгоритм блочного шифрования (размер блока 128 бит, ключ 128/192/256 бит), принятый в качестве стандарта шифрования </a:t>
            </a:r>
            <a:r>
              <a:rPr lang="ru-RU" dirty="0" smtClean="0"/>
              <a:t>правительством США.</a:t>
            </a:r>
          </a:p>
          <a:p>
            <a:r>
              <a:rPr lang="ru-RU" dirty="0" smtClean="0"/>
              <a:t>В июне 2003 года Агентство национальной безопасности США постановило, что шифр AES является достаточно надёжным, чтобы использовать его для защиты сведений, составляющих государственную </a:t>
            </a:r>
            <a:r>
              <a:rPr lang="ru-RU" dirty="0" smtClean="0"/>
              <a:t>тайну.</a:t>
            </a: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Скрытые функции и возможности</a:t>
            </a:r>
            <a:r>
              <a:rPr lang="ru-RU" b="1" dirty="0" smtClean="0"/>
              <a:t/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14400" y="2071678"/>
            <a:ext cx="7772400" cy="4283882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IP, URL, DNS </a:t>
            </a:r>
            <a:r>
              <a:rPr lang="ru-RU" dirty="0" smtClean="0"/>
              <a:t>и проверка почтовых ад</a:t>
            </a:r>
            <a:r>
              <a:rPr lang="en-US" dirty="0" smtClean="0"/>
              <a:t>p</a:t>
            </a:r>
            <a:r>
              <a:rPr lang="ru-RU" dirty="0" err="1" smtClean="0"/>
              <a:t>есов</a:t>
            </a:r>
            <a:r>
              <a:rPr lang="ru-RU" dirty="0" smtClean="0"/>
              <a:t>.</a:t>
            </a:r>
          </a:p>
          <a:p>
            <a:r>
              <a:rPr lang="ru-RU" dirty="0" smtClean="0"/>
              <a:t>Запрос «</a:t>
            </a:r>
            <a:r>
              <a:rPr lang="en-US" dirty="0" err="1" smtClean="0"/>
              <a:t>ip</a:t>
            </a:r>
            <a:r>
              <a:rPr lang="en-US" dirty="0" smtClean="0"/>
              <a:t>» </a:t>
            </a:r>
            <a:r>
              <a:rPr lang="ru-RU" dirty="0" smtClean="0"/>
              <a:t>выводит в верхней строке </a:t>
            </a:r>
            <a:r>
              <a:rPr lang="ru-RU" dirty="0" err="1" smtClean="0"/>
              <a:t>ай-пи-адрес</a:t>
            </a:r>
            <a:r>
              <a:rPr lang="ru-RU" dirty="0" smtClean="0"/>
              <a:t>, локацию и почтовый индекс пользователя.</a:t>
            </a:r>
          </a:p>
          <a:p>
            <a:r>
              <a:rPr lang="ru-RU" dirty="0" smtClean="0"/>
              <a:t>Запрос «</a:t>
            </a:r>
            <a:r>
              <a:rPr lang="en-US" dirty="0" err="1" smtClean="0"/>
              <a:t>dns</a:t>
            </a:r>
            <a:r>
              <a:rPr lang="en-US" dirty="0" smtClean="0"/>
              <a:t> records example.com» (</a:t>
            </a:r>
            <a:r>
              <a:rPr lang="ru-RU" dirty="0" smtClean="0"/>
              <a:t>вместо </a:t>
            </a:r>
            <a:r>
              <a:rPr lang="en-US" dirty="0" smtClean="0"/>
              <a:t>example.com </a:t>
            </a:r>
            <a:r>
              <a:rPr lang="ru-RU" dirty="0" smtClean="0"/>
              <a:t>вставить имя сайта) </a:t>
            </a:r>
            <a:r>
              <a:rPr lang="ru-RU" dirty="0" err="1" smtClean="0"/>
              <a:t>покаж</a:t>
            </a:r>
            <a:r>
              <a:rPr lang="en-US" dirty="0" smtClean="0"/>
              <a:t>e</a:t>
            </a:r>
            <a:r>
              <a:rPr lang="ru-RU" dirty="0" smtClean="0"/>
              <a:t>т </a:t>
            </a:r>
            <a:r>
              <a:rPr lang="en-US" dirty="0" smtClean="0"/>
              <a:t>DNS-</a:t>
            </a:r>
            <a:r>
              <a:rPr lang="ru-RU" dirty="0" smtClean="0"/>
              <a:t>записи, которые относятся к указанному домену.</a:t>
            </a:r>
          </a:p>
          <a:p>
            <a:r>
              <a:rPr lang="ru-RU" dirty="0" smtClean="0"/>
              <a:t>Запрос «</a:t>
            </a:r>
            <a:r>
              <a:rPr lang="en-US" dirty="0" smtClean="0"/>
              <a:t>validate +</a:t>
            </a:r>
            <a:r>
              <a:rPr lang="ru-RU" dirty="0" smtClean="0"/>
              <a:t>адрес электронной почты» проверяет </a:t>
            </a:r>
            <a:r>
              <a:rPr lang="ru-RU" dirty="0" err="1" smtClean="0"/>
              <a:t>валидность</a:t>
            </a:r>
            <a:r>
              <a:rPr lang="ru-RU" dirty="0" smtClean="0"/>
              <a:t> электронной почты.</a:t>
            </a:r>
          </a:p>
          <a:p>
            <a:r>
              <a:rPr lang="ru-RU" dirty="0" smtClean="0"/>
              <a:t>Запрос «</a:t>
            </a:r>
            <a:r>
              <a:rPr lang="en-US" dirty="0" smtClean="0"/>
              <a:t>shorten +</a:t>
            </a:r>
            <a:r>
              <a:rPr lang="ru-RU" dirty="0" smtClean="0"/>
              <a:t>ссылка» сокращает </a:t>
            </a:r>
            <a:r>
              <a:rPr lang="en-US" dirty="0" smtClean="0"/>
              <a:t>URL; «expand + </a:t>
            </a:r>
            <a:r>
              <a:rPr lang="ru-RU" dirty="0" smtClean="0"/>
              <a:t>ссылка» развертывает обратно.</a:t>
            </a:r>
          </a:p>
          <a:p>
            <a:r>
              <a:rPr lang="ru-RU" dirty="0" smtClean="0"/>
              <a:t>Запрос «</a:t>
            </a:r>
            <a:r>
              <a:rPr lang="en-US" dirty="0" err="1" smtClean="0"/>
              <a:t>qr</a:t>
            </a:r>
            <a:r>
              <a:rPr lang="en-US" dirty="0" smtClean="0"/>
              <a:t> +</a:t>
            </a:r>
            <a:r>
              <a:rPr lang="ru-RU" dirty="0" smtClean="0"/>
              <a:t>ссылка» генерирует </a:t>
            </a:r>
            <a:r>
              <a:rPr lang="en-US" dirty="0" smtClean="0"/>
              <a:t>QR-</a:t>
            </a:r>
            <a:r>
              <a:rPr lang="ru-RU" dirty="0" smtClean="0"/>
              <a:t>коды</a:t>
            </a:r>
            <a:endParaRPr lang="ru-RU" dirty="0" smtClean="0"/>
          </a:p>
          <a:p>
            <a:r>
              <a:rPr lang="ru-RU" dirty="0" smtClean="0"/>
              <a:t>Запрос «</a:t>
            </a:r>
            <a:r>
              <a:rPr lang="en-US" dirty="0" smtClean="0"/>
              <a:t>password +n» </a:t>
            </a:r>
            <a:r>
              <a:rPr lang="ru-RU" dirty="0" smtClean="0"/>
              <a:t>генерирует пароли, где </a:t>
            </a:r>
            <a:r>
              <a:rPr lang="en-US" dirty="0" smtClean="0"/>
              <a:t>n — </a:t>
            </a:r>
            <a:r>
              <a:rPr lang="ru-RU" dirty="0" smtClean="0"/>
              <a:t>количество символов; запрос «</a:t>
            </a:r>
            <a:r>
              <a:rPr lang="en-US" dirty="0" smtClean="0"/>
              <a:t>random passphrase» </a:t>
            </a:r>
            <a:r>
              <a:rPr lang="ru-RU" dirty="0" smtClean="0"/>
              <a:t>генерирует кодовые фразы; «</a:t>
            </a:r>
            <a:r>
              <a:rPr lang="en-US" dirty="0" smtClean="0"/>
              <a:t>base64 encode &lt;</a:t>
            </a:r>
            <a:r>
              <a:rPr lang="ru-RU" dirty="0" smtClean="0"/>
              <a:t>тек</a:t>
            </a:r>
            <a:r>
              <a:rPr lang="en-US" dirty="0" smtClean="0"/>
              <a:t>c</a:t>
            </a:r>
            <a:r>
              <a:rPr lang="ru-RU" dirty="0" smtClean="0"/>
              <a:t>т&gt;» кодирует данные с помощью алгоритма </a:t>
            </a:r>
            <a:r>
              <a:rPr lang="en-US" dirty="0" smtClean="0"/>
              <a:t>Base64.</a:t>
            </a:r>
          </a:p>
          <a:p>
            <a:r>
              <a:rPr lang="en-US" dirty="0" err="1" smtClean="0"/>
              <a:t>DuckDuckGo</a:t>
            </a:r>
            <a:r>
              <a:rPr lang="en-US" dirty="0" smtClean="0"/>
              <a:t> </a:t>
            </a:r>
            <a:r>
              <a:rPr lang="ru-RU" dirty="0" smtClean="0"/>
              <a:t>имеет встроенный календарь. Запрос: «</a:t>
            </a:r>
            <a:r>
              <a:rPr lang="en-US" dirty="0" smtClean="0"/>
              <a:t>calendar»; </a:t>
            </a:r>
            <a:r>
              <a:rPr lang="ru-RU" dirty="0" smtClean="0"/>
              <a:t>таймер, запрос: «</a:t>
            </a:r>
            <a:r>
              <a:rPr lang="en-US" dirty="0" smtClean="0"/>
              <a:t>countdown»; </a:t>
            </a:r>
            <a:r>
              <a:rPr lang="ru-RU" dirty="0" smtClean="0"/>
              <a:t>секундомер: «</a:t>
            </a:r>
            <a:r>
              <a:rPr lang="en-US" dirty="0" smtClean="0"/>
              <a:t>stopwatch</a:t>
            </a:r>
            <a:r>
              <a:rPr lang="en-US" dirty="0" smtClean="0"/>
              <a:t>».</a:t>
            </a:r>
            <a:endParaRPr lang="en-US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Внимание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690446" y="1784350"/>
            <a:ext cx="422030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Поисковая система в общем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Это компьютерная система, предназначенная для поиска информации.</a:t>
            </a:r>
          </a:p>
          <a:p>
            <a:r>
              <a:rPr lang="ru-RU" dirty="0" smtClean="0"/>
              <a:t>Принцип работы:</a:t>
            </a:r>
          </a:p>
          <a:p>
            <a:pPr>
              <a:buNone/>
            </a:pPr>
            <a:r>
              <a:rPr lang="ru-RU" dirty="0" smtClean="0"/>
              <a:t>1) Формулируешь поисковый запрос</a:t>
            </a:r>
          </a:p>
          <a:p>
            <a:pPr>
              <a:buNone/>
            </a:pPr>
            <a:r>
              <a:rPr lang="ru-RU" dirty="0" smtClean="0"/>
              <a:t>2) Алгоритмы системы находят совпадающие ключевые слова</a:t>
            </a:r>
          </a:p>
          <a:p>
            <a:pPr>
              <a:buNone/>
            </a:pPr>
            <a:r>
              <a:rPr lang="ru-RU" dirty="0" smtClean="0"/>
              <a:t>3) Система возвращает результаты поиска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 теперь подробнее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Основные составляющие поисковой системы: поисковый робот, индексатор, </a:t>
            </a:r>
            <a:r>
              <a:rPr lang="ru-RU" dirty="0" smtClean="0"/>
              <a:t>поисковик.</a:t>
            </a:r>
          </a:p>
          <a:p>
            <a:r>
              <a:rPr lang="ru-RU" dirty="0" smtClean="0"/>
              <a:t>Поисковые системы работают по разным алгоритмам поиска.</a:t>
            </a:r>
          </a:p>
          <a:p>
            <a:pPr>
              <a:buNone/>
            </a:pPr>
            <a:endParaRPr lang="ru-RU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Поисковый робот</a:t>
            </a:r>
            <a:endParaRPr lang="ru-RU" dirty="0"/>
          </a:p>
        </p:txBody>
      </p:sp>
      <p:pic>
        <p:nvPicPr>
          <p:cNvPr id="4" name="Picture 2" descr="C:\Users\USER\Desktop\WebCrawlerArchitecture-ru.svg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643050"/>
            <a:ext cx="7286676" cy="4848640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Индексатор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Добавляет сведения, полученные поисковым роботом, в базу данных. В последствии используется для поиска информации на проиндексированных сайтах по ключевым словам.</a:t>
            </a:r>
          </a:p>
          <a:p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Поисковик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Штука в которую пользователь вводит свой запрос. Обычно поисковая строка. Чаще всего поисковый запрос это текст, но теперь можно вести поиск и по картинкам.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</a:t>
            </a:r>
            <a:r>
              <a:rPr lang="en-US" dirty="0" smtClean="0"/>
              <a:t> </a:t>
            </a:r>
            <a:r>
              <a:rPr lang="ru-RU" dirty="0" smtClean="0"/>
              <a:t>и отличия </a:t>
            </a:r>
            <a:r>
              <a:rPr lang="en-US" dirty="0" smtClean="0"/>
              <a:t>DDG</a:t>
            </a:r>
            <a:r>
              <a:rPr lang="ru-RU" dirty="0" smtClean="0"/>
              <a:t> от других поисковых систем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14400" y="2071678"/>
            <a:ext cx="7772400" cy="4283882"/>
          </a:xfrm>
        </p:spPr>
        <p:txBody>
          <a:bodyPr/>
          <a:lstStyle/>
          <a:p>
            <a:r>
              <a:rPr lang="ru-RU" dirty="0" smtClean="0"/>
              <a:t>Не </a:t>
            </a:r>
            <a:r>
              <a:rPr lang="ru-RU" dirty="0" smtClean="0"/>
              <a:t>использует «пузырь фильтров», как это делает большинство поисковых систем, таких как </a:t>
            </a:r>
            <a:r>
              <a:rPr lang="ru-RU" dirty="0" err="1" smtClean="0"/>
              <a:t>Google</a:t>
            </a:r>
            <a:r>
              <a:rPr lang="ru-RU" dirty="0" smtClean="0"/>
              <a:t>, </a:t>
            </a:r>
            <a:r>
              <a:rPr lang="ru-RU" dirty="0" err="1" smtClean="0"/>
              <a:t>Bing</a:t>
            </a:r>
            <a:r>
              <a:rPr lang="ru-RU" dirty="0" smtClean="0"/>
              <a:t>, </a:t>
            </a:r>
            <a:r>
              <a:rPr lang="ru-RU" dirty="0" err="1" smtClean="0"/>
              <a:t>Яндекс</a:t>
            </a:r>
            <a:r>
              <a:rPr lang="en-US" dirty="0" smtClean="0"/>
              <a:t>. </a:t>
            </a:r>
          </a:p>
          <a:p>
            <a:r>
              <a:rPr lang="ru-RU" dirty="0" smtClean="0"/>
              <a:t>По умолчанию использует </a:t>
            </a:r>
            <a:r>
              <a:rPr lang="ru-RU" dirty="0" smtClean="0"/>
              <a:t>работу между клиентом и сервером по протоколу HTTPS с использованием алгоритма шифрования AES и ключом длиной 128 бит.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Пузырь фильтров или почему </a:t>
            </a:r>
            <a:r>
              <a:rPr lang="en-US" dirty="0" smtClean="0"/>
              <a:t>DDG </a:t>
            </a:r>
            <a:r>
              <a:rPr lang="ru-RU" dirty="0" smtClean="0"/>
              <a:t>объективнее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14400" y="2071678"/>
            <a:ext cx="7772400" cy="4283882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Персонализированный поиск - </a:t>
            </a:r>
            <a:r>
              <a:rPr lang="ru-RU" dirty="0" err="1" smtClean="0"/>
              <a:t>веб-сайты</a:t>
            </a:r>
            <a:r>
              <a:rPr lang="ru-RU" dirty="0" smtClean="0"/>
              <a:t> </a:t>
            </a:r>
            <a:r>
              <a:rPr lang="ru-RU" dirty="0" smtClean="0"/>
              <a:t>определяют, какую информацию пользователь хотел бы увидеть, основываясь на информации о его месторасположении, прошлых нажатиях и перемещениях мыши, предпочтениях и истории поиска.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Пузырь фильтров или почему </a:t>
            </a:r>
            <a:r>
              <a:rPr lang="en-US" dirty="0" smtClean="0"/>
              <a:t>DDG </a:t>
            </a:r>
            <a:r>
              <a:rPr lang="ru-RU" dirty="0" smtClean="0"/>
              <a:t>объективнее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14400" y="1928802"/>
            <a:ext cx="7772400" cy="4426758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В результате </a:t>
            </a:r>
            <a:r>
              <a:rPr lang="ru-RU" dirty="0" err="1" smtClean="0"/>
              <a:t>веб-сайты</a:t>
            </a:r>
            <a:r>
              <a:rPr lang="ru-RU" dirty="0" smtClean="0"/>
              <a:t> показывают только информацию, которая согласуется с прошлыми точками зрения данного пользователя. Вся иная информация, как правило, пользователю не выводится. </a:t>
            </a: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етро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Метро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Метро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196</TotalTime>
  <Words>420</Words>
  <Application>Microsoft Office PowerPoint</Application>
  <PresentationFormat>Экран (4:3)</PresentationFormat>
  <Paragraphs>38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Метро</vt:lpstr>
      <vt:lpstr>Доклад</vt:lpstr>
      <vt:lpstr>Поисковая система в общем</vt:lpstr>
      <vt:lpstr>А теперь подробнее</vt:lpstr>
      <vt:lpstr>Поисковый робот</vt:lpstr>
      <vt:lpstr>Индексатор</vt:lpstr>
      <vt:lpstr>Поисковик</vt:lpstr>
      <vt:lpstr>Особенности и отличия DDG от других поисковых систем</vt:lpstr>
      <vt:lpstr>Пузырь фильтров или почему DDG объективнее</vt:lpstr>
      <vt:lpstr>Пузырь фильтров или почему DDG объективнее</vt:lpstr>
      <vt:lpstr>Пример работы персонализированного поиска</vt:lpstr>
      <vt:lpstr>Шифрование AES</vt:lpstr>
      <vt:lpstr>Скрытые функции и возможности </vt:lpstr>
      <vt:lpstr>Внимание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DOGMEAT</dc:creator>
  <cp:lastModifiedBy>DOGMEAT</cp:lastModifiedBy>
  <cp:revision>19</cp:revision>
  <dcterms:created xsi:type="dcterms:W3CDTF">2018-10-21T14:01:03Z</dcterms:created>
  <dcterms:modified xsi:type="dcterms:W3CDTF">2018-10-21T17:17:13Z</dcterms:modified>
</cp:coreProperties>
</file>