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89880-7CFD-4E9B-B3C0-8B61E99D7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5E8DE-045B-4754-8705-35A7B8EE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AD048-BC68-4957-89DF-77B83F80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439A4-53D9-4C7B-A8A6-D537DD7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83102-0073-42AE-B2E8-C030DA0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4C66E-DE6D-4C62-8F42-EDF6E169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43210-1CFA-4001-A35E-B2436DB31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4B277-5CD9-4939-8147-EEC7B2E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10B5A-74A2-42F1-B68C-EB83739D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010C4-13B1-421E-954C-004CF33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726CBC-7A67-418B-8D65-61B67AC0C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0C2FF-5B4E-45BA-AC33-8779E4D5B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20C1B-BA78-49E5-9120-50D7E5ED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D4ADA-D7A3-432C-8143-1CCE6904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F676E-03FC-4730-B577-16CF947E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6D35-1CC2-45F6-A872-8F106BAD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73D11-71D1-4BE5-9EB6-E36C8568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15013A-9348-4C51-A3BE-87AC3E0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F8A33-3798-4D3A-B753-5F7047D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A0C77-A00B-48EA-B797-D55BB21F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82A3-8E81-43BD-968A-AB417F3E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D5DA1-2DE5-428A-AA14-70772F35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025DF6-E194-4374-A7B9-131708B5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586F2-E307-4C63-8778-0B45F122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3C30E-DA35-4559-BADE-0E26AF46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77964-DE3E-4274-B474-4934DEC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B0DAD-94D9-4927-AA6E-51C2A4588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410CA2-BB20-4CCD-8A4C-D55BF59E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0F1445-AD01-4DE5-92A8-ABBB7FB7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7B6B75-9850-4CF3-9022-A4BE01E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C0C34A-D677-4FC7-9185-B8D5D1F7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9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D0B9-56A6-4391-82FD-994826F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34A81-19CC-4C0F-B95B-7C810873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3195C9-F97D-4936-95DB-67A02B9D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2DE48A-5EE3-4082-95D8-D7933342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E8B823-4F40-4B36-9AFF-DA1D4A5D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8D8210-7C76-4B69-9F04-F3F40CA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047B22-8929-46D9-9898-F95C01A6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47AB2-311A-4238-8674-1C2A0D86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2C534-5D9B-48EF-A9CD-DD5DFFB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C15AFB-F54B-4765-ACD9-4CE2F4C5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DAEEC2-8371-40AE-8FB5-8FEA3A11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F078-9096-45DD-A268-9DDC984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0C32D5-008E-4C45-A993-EB8585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0A1BAC-DAD0-45C3-BD80-9B1EC0FB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706B28-DB71-435C-9261-6E8AE798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8D8C8-6F84-4DAB-95ED-2F1AC88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255B1-8B39-4598-82FF-C60C886A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94DF-8ACA-4DB3-8EED-F513A34EC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191BD-1108-4317-B7BA-78805518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A63579-511E-4EF8-9B13-6CFBD1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CCE278-0F93-4410-A829-EB3BD3B0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2876C-1B84-4DBE-888C-455DE985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E6A8D5-E253-4C71-831E-9786868F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80C71-7DC1-44AE-B85C-1A820F19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11CA51-507B-49DC-92E6-7BA2CC8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893FF-BB93-45B5-9293-8F550F46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321C46-05D0-45F2-8711-024E5944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11C21-61A4-4921-8629-18A8EE86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47A379-98C2-4CEA-A143-C1134E40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1B40-6709-4808-9240-DAE3F4A7B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EF0F-5E0B-4C1F-BCF0-849E7E9D87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F3C56-5E51-4611-9B0A-B0C303F3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1523-2058-455A-913B-F5C9CB935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7DB1D-D004-47E7-91CB-CD9F00B82D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E51E2-A36C-4444-B22E-0CA11288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egoe UI" panose="020B0502040204020203" pitchFamily="34" charset="0"/>
              </a:rPr>
              <a:t>Pose Bowl: Detection Track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4A0A7B-96AD-4F8E-A9E3-0A523FB9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 err="1"/>
              <a:t>Drivendata</a:t>
            </a:r>
            <a:r>
              <a:rPr lang="en-US" dirty="0"/>
              <a:t> competition</a:t>
            </a:r>
            <a:endParaRPr lang="ru-RU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A5EBC-C427-48A9-912A-4900C370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Описание задачи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8E8A4-67AB-4F2A-BBFB-1C8C088E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Open Sans" panose="020B0606030504020204" pitchFamily="34" charset="0"/>
              </a:rPr>
              <a:t>В этом испытании мы должны разработать новые методы проведения инспекций космических аппаратов путем определения границ целевого космического аппарата на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956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59E8-856D-4EF6-AD5E-33A3BBBB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Что требуется сделать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C8591-925E-4103-BF7C-2C569960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Собрать </a:t>
            </a:r>
            <a:r>
              <a:rPr lang="ru-RU" dirty="0" err="1"/>
              <a:t>датасет</a:t>
            </a:r>
            <a:r>
              <a:rPr lang="en-US" dirty="0"/>
              <a:t>,</a:t>
            </a:r>
            <a:r>
              <a:rPr lang="ru-RU" dirty="0"/>
              <a:t> разбитый по архивам</a:t>
            </a:r>
          </a:p>
          <a:p>
            <a:r>
              <a:rPr lang="ru-RU" dirty="0"/>
              <a:t>Поделить </a:t>
            </a:r>
            <a:r>
              <a:rPr lang="ru-RU" dirty="0" err="1"/>
              <a:t>датасет</a:t>
            </a:r>
            <a:r>
              <a:rPr lang="ru-RU" dirty="0"/>
              <a:t> на </a:t>
            </a:r>
            <a:r>
              <a:rPr lang="en-US" dirty="0"/>
              <a:t>train, validation, test</a:t>
            </a:r>
            <a:endParaRPr lang="ru-RU" dirty="0"/>
          </a:p>
          <a:p>
            <a:r>
              <a:rPr lang="ru-RU" dirty="0"/>
              <a:t>Соответственно оформить метки в формате для обучения на </a:t>
            </a:r>
            <a:r>
              <a:rPr lang="en-US" dirty="0"/>
              <a:t>YOLO</a:t>
            </a:r>
            <a:r>
              <a:rPr lang="ru-RU" dirty="0"/>
              <a:t> из таблицы с метками для всех изображений</a:t>
            </a:r>
          </a:p>
          <a:p>
            <a:r>
              <a:rPr lang="ru-RU" dirty="0"/>
              <a:t>Обучить на выбранной модели </a:t>
            </a:r>
            <a:r>
              <a:rPr lang="en-US" dirty="0"/>
              <a:t>YOLO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6A63-442D-4D03-8FCF-A412DAB6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ru-RU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E5FAD-537A-41D0-99C1-2F0C2D94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В качестве данных предоставляется датасет с изображениями и </a:t>
            </a:r>
            <a:r>
              <a:rPr lang="en-US"/>
              <a:t>csv </a:t>
            </a:r>
            <a:r>
              <a:rPr lang="ru-RU"/>
              <a:t>файл с разметками вида </a:t>
            </a:r>
            <a:r>
              <a:rPr lang="en-US"/>
              <a:t>image_id,</a:t>
            </a:r>
            <a:r>
              <a:rPr lang="ru-RU"/>
              <a:t> </a:t>
            </a:r>
            <a:r>
              <a:rPr lang="en-US"/>
              <a:t>xmin,</a:t>
            </a:r>
            <a:r>
              <a:rPr lang="ru-RU"/>
              <a:t> </a:t>
            </a:r>
            <a:r>
              <a:rPr lang="en-US"/>
              <a:t>ymin,</a:t>
            </a:r>
            <a:r>
              <a:rPr lang="ru-RU"/>
              <a:t> </a:t>
            </a:r>
            <a:r>
              <a:rPr lang="en-US"/>
              <a:t>xmax,</a:t>
            </a:r>
            <a:r>
              <a:rPr lang="ru-RU"/>
              <a:t> </a:t>
            </a:r>
            <a:r>
              <a:rPr lang="en-US"/>
              <a:t>ymax</a:t>
            </a:r>
            <a:r>
              <a:rPr lang="ru-RU"/>
              <a:t> для каждого изображения соответственно.</a:t>
            </a:r>
          </a:p>
        </p:txBody>
      </p:sp>
      <p:sp>
        <p:nvSpPr>
          <p:cNvPr id="1047" name="Oval 103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43A595-B897-4BAB-8DE9-407DF5A24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14064" b="-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C4DC26-6AB3-F074-046E-9FCBAA801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2" r="5845" b="6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901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5BFC0-EA6F-4855-8BB1-5FA9E928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Метрика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A4A7F-BC71-49EF-9AA4-1BD07C26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200" b="0" i="0" dirty="0">
                <a:effectLst/>
                <a:cs typeface="Calibri Light" panose="020F0302020204030204" pitchFamily="34" charset="0"/>
              </a:rPr>
              <a:t>Для измерения производительности решения мы будем использовать показатель, называемый индексом </a:t>
            </a:r>
            <a:r>
              <a:rPr lang="ru-RU" sz="2200" b="0" i="0" dirty="0" err="1">
                <a:effectLst/>
                <a:cs typeface="Calibri Light" panose="020F0302020204030204" pitchFamily="34" charset="0"/>
              </a:rPr>
              <a:t>Джаккарда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, также известный как обобщенное пересечение через объединение (</a:t>
            </a:r>
            <a:r>
              <a:rPr lang="ru-RU" sz="2200" b="0" i="0" dirty="0" err="1">
                <a:effectLst/>
                <a:cs typeface="Calibri Light" panose="020F0302020204030204" pitchFamily="34" charset="0"/>
              </a:rPr>
              <a:t>IoU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). </a:t>
            </a:r>
            <a:endParaRPr lang="en-US" sz="2200" b="0" i="0" dirty="0">
              <a:effectLst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200" b="0" i="0" dirty="0">
                <a:effectLst/>
                <a:cs typeface="Calibri Light" panose="020F0302020204030204" pitchFamily="34" charset="0"/>
              </a:rPr>
              <a:t>Индекс Жаккарда - это показатель сходства между двумя наборами меток. В данном случае он определяется как размер пересечения, деленный на размер объединения пикселей. Поскольку это показатель точности, </a:t>
            </a:r>
            <a:r>
              <a:rPr lang="ru-RU" sz="2200" b="1" i="0" dirty="0">
                <a:effectLst/>
                <a:cs typeface="Calibri Light" panose="020F0302020204030204" pitchFamily="34" charset="0"/>
              </a:rPr>
              <a:t>чем выше значение, тем лучше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. Индекс Жаккарда можно рассчитать следующим образом:</a:t>
            </a:r>
          </a:p>
          <a:p>
            <a:pPr marL="0" indent="0">
              <a:buNone/>
            </a:pPr>
            <a:r>
              <a:rPr lang="en-US" sz="2200" dirty="0">
                <a:cs typeface="Calibri Light" panose="020F0302020204030204" pitchFamily="34" charset="0"/>
              </a:rPr>
              <a:t>J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(</a:t>
            </a:r>
            <a:r>
              <a:rPr lang="en-US" sz="2200" dirty="0"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,</a:t>
            </a:r>
            <a:r>
              <a:rPr lang="en-US" sz="2200" dirty="0"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)=|</a:t>
            </a:r>
            <a:r>
              <a:rPr lang="en-US" sz="2200" dirty="0"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∩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/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</a:t>
            </a:r>
            <a:r>
              <a:rPr lang="en-US" sz="2200" dirty="0"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∪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|=|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∩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/(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</a:t>
            </a:r>
            <a:r>
              <a:rPr lang="en-US" sz="2200" dirty="0"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|+|</a:t>
            </a:r>
            <a:r>
              <a:rPr lang="en-US" sz="2200" dirty="0"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|−|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∩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|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)</a:t>
            </a:r>
            <a:endParaRPr lang="ru-RU" sz="2200" b="0" i="0" dirty="0">
              <a:effectLst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200" b="0" i="0" dirty="0">
                <a:effectLst/>
                <a:cs typeface="Calibri Light" panose="020F0302020204030204" pitchFamily="34" charset="0"/>
              </a:rPr>
              <a:t>где 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A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 представляет собой набор истинных пикселей и </a:t>
            </a:r>
            <a:r>
              <a:rPr lang="en-US" sz="2200" b="0" i="0" dirty="0">
                <a:effectLst/>
                <a:cs typeface="Calibri Light" panose="020F0302020204030204" pitchFamily="34" charset="0"/>
              </a:rPr>
              <a:t>B</a:t>
            </a:r>
            <a:r>
              <a:rPr lang="ru-RU" sz="2200" b="0" i="0" dirty="0">
                <a:effectLst/>
                <a:cs typeface="Calibri Light" panose="020F0302020204030204" pitchFamily="34" charset="0"/>
              </a:rPr>
              <a:t> представляет собой набор предсказанных пикселей. Ваша общая оценка будет представлять собой средний индекс Жаккарда по всем изображениям, для которых вы делаете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125653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E29B-32DC-446E-9422-D0D739D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Формат ответов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953DC-11FB-4613-9D52-0B4521EB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Submission.zip</a:t>
            </a:r>
          </a:p>
          <a:p>
            <a:pPr marL="0" indent="0">
              <a:buNone/>
            </a:pPr>
            <a:r>
              <a:rPr lang="en-US" dirty="0"/>
              <a:t>|-- assets</a:t>
            </a:r>
          </a:p>
          <a:p>
            <a:pPr marL="0" indent="0">
              <a:buNone/>
            </a:pPr>
            <a:r>
              <a:rPr lang="en-US" dirty="0"/>
              <a:t>| |-- model.pt</a:t>
            </a:r>
          </a:p>
          <a:p>
            <a:pPr marL="0" indent="0">
              <a:buNone/>
            </a:pPr>
            <a:r>
              <a:rPr lang="en-US" dirty="0"/>
              <a:t>| |__ </a:t>
            </a:r>
            <a:r>
              <a:rPr lang="en-US" dirty="0" err="1"/>
              <a:t>settings.yml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main.sh</a:t>
            </a:r>
          </a:p>
          <a:p>
            <a:pPr marL="0" indent="0">
              <a:buNone/>
            </a:pPr>
            <a:r>
              <a:rPr lang="en-US" dirty="0"/>
              <a:t>|__ main.py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28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D79B6-AF1B-4A9B-9264-D93FDA14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sz="4100" dirty="0">
                <a:solidFill>
                  <a:srgbClr val="FFFFFF"/>
                </a:solidFill>
              </a:rPr>
              <a:t>Ограничения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7C805-DA28-4549-87E6-86EC8472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319088"/>
            <a:ext cx="7086599" cy="58578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600" b="0" i="0" dirty="0">
                <a:effectLst/>
                <a:latin typeface="Open Sans" panose="020B0606030504020204" pitchFamily="34" charset="0"/>
              </a:rPr>
              <a:t>Работы будут выполняться на виртуальной машине </a:t>
            </a:r>
            <a:r>
              <a:rPr lang="ru-RU" sz="2600" dirty="0">
                <a:latin typeface="Open Sans" panose="020B0606030504020204" pitchFamily="34" charset="0"/>
              </a:rPr>
              <a:t>A4 v2</a:t>
            </a:r>
            <a:r>
              <a:rPr lang="ru-RU" sz="2600" b="0" i="0" dirty="0">
                <a:effectLst/>
                <a:latin typeface="Open Sans" panose="020B0606030504020204" pitchFamily="34" charset="0"/>
              </a:rPr>
              <a:t> с процессором Intel и следующими ограничениями: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0" i="0" dirty="0">
                <a:effectLst/>
                <a:latin typeface="Open Sans" panose="020B0606030504020204" pitchFamily="34" charset="0"/>
              </a:rPr>
              <a:t>Нет графического процессора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0" i="0" dirty="0">
                <a:effectLst/>
                <a:latin typeface="Open Sans" panose="020B0606030504020204" pitchFamily="34" charset="0"/>
              </a:rPr>
              <a:t>Ограничено 3 ядрами</a:t>
            </a:r>
            <a:endParaRPr lang="en-US" sz="2600" b="0" i="0" dirty="0">
              <a:effectLst/>
              <a:latin typeface="Open Sans" panose="020B0606030504020204" pitchFamily="34" charset="0"/>
            </a:endParaRPr>
          </a:p>
          <a:p>
            <a:r>
              <a:rPr lang="ru-RU" sz="2600" b="0" i="0" dirty="0">
                <a:effectLst/>
                <a:latin typeface="Open Sans" panose="020B0606030504020204" pitchFamily="34" charset="0"/>
              </a:rPr>
              <a:t>Изображения должны обрабатываться по одному. Распараллеливание нескольких изображений запрещено.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0" i="0" dirty="0">
                <a:effectLst/>
                <a:latin typeface="Open Sans" panose="020B0606030504020204" pitchFamily="34" charset="0"/>
              </a:rPr>
              <a:t>Количество оперативной памяти ограничено 4 ГБ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>
                <a:latin typeface="Open Sans" panose="020B0606030504020204" pitchFamily="34" charset="0"/>
              </a:rPr>
              <a:t>З</a:t>
            </a:r>
            <a:r>
              <a:rPr lang="ru-RU" sz="2600" b="0" i="0" dirty="0">
                <a:effectLst/>
                <a:latin typeface="Open Sans" panose="020B0606030504020204" pitchFamily="34" charset="0"/>
              </a:rPr>
              <a:t>аявка должна быть выполнена за 1,75 часа или меньше.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8848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308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Segoe UI</vt:lpstr>
      <vt:lpstr>Тема Office</vt:lpstr>
      <vt:lpstr>Pose Bowl: Detection Track</vt:lpstr>
      <vt:lpstr>Описание задачи</vt:lpstr>
      <vt:lpstr>Что требуется сделать</vt:lpstr>
      <vt:lpstr>Данные</vt:lpstr>
      <vt:lpstr>Метрика</vt:lpstr>
      <vt:lpstr>Формат ответов</vt:lpstr>
      <vt:lpstr>Ограничения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Cаша</dc:creator>
  <cp:lastModifiedBy>Даниил Маковецкий</cp:lastModifiedBy>
  <cp:revision>5</cp:revision>
  <dcterms:created xsi:type="dcterms:W3CDTF">2024-04-10T16:41:08Z</dcterms:created>
  <dcterms:modified xsi:type="dcterms:W3CDTF">2024-04-11T14:40:52Z</dcterms:modified>
</cp:coreProperties>
</file>