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0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8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35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9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48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3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72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84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3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7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5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1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6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912B-CA56-4C86-857A-87A1CD582643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9E202F-9CCE-4496-BE4B-ED19772E83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0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9816" y="2185060"/>
            <a:ext cx="8915399" cy="1392913"/>
          </a:xfrm>
        </p:spPr>
        <p:txBody>
          <a:bodyPr>
            <a:normAutofit/>
          </a:bodyPr>
          <a:lstStyle/>
          <a:p>
            <a:r>
              <a:rPr lang="ru-RU" sz="2800" dirty="0"/>
              <a:t>Средства прорисовки контурного изображения на </a:t>
            </a:r>
            <a:r>
              <a:rPr lang="ru-RU" sz="2800" dirty="0" err="1"/>
              <a:t>Canvas</a:t>
            </a:r>
            <a:r>
              <a:rPr lang="ru-RU" sz="2800" dirty="0"/>
              <a:t> формы, синхронизировать события, сопровождающие обновление окна.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54639" y="4836755"/>
            <a:ext cx="1820089" cy="112628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Мурашев</a:t>
            </a:r>
            <a:r>
              <a:rPr lang="ru-RU" dirty="0" smtClean="0"/>
              <a:t> Д.М.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err="1" smtClean="0"/>
              <a:t>Кукшева</a:t>
            </a:r>
            <a:r>
              <a:rPr lang="ru-RU" dirty="0" smtClean="0"/>
              <a:t> Б.А.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65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</a:t>
            </a:r>
            <a:r>
              <a:rPr lang="en-US" b="1" dirty="0" err="1"/>
              <a:t>TPaintBox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странице </a:t>
            </a:r>
            <a:r>
              <a:rPr lang="ru-RU" dirty="0" err="1"/>
              <a:t>System</a:t>
            </a:r>
            <a:r>
              <a:rPr lang="ru-RU" dirty="0"/>
              <a:t> Палитры Компонент есть объект </a:t>
            </a:r>
            <a:r>
              <a:rPr lang="ru-RU" dirty="0" err="1"/>
              <a:t>TPaintBox</a:t>
            </a:r>
            <a:r>
              <a:rPr lang="ru-RU" dirty="0"/>
              <a:t>, который можно использовать для построения приложений типа графического редактора или, например, в качестве места построения графиков (если, конечно, у Вас нет для этого специальных компонент третьих фирм). Никаких ключевых свойств, кроме </a:t>
            </a:r>
            <a:r>
              <a:rPr lang="ru-RU" dirty="0" err="1"/>
              <a:t>Canvas</a:t>
            </a:r>
            <a:r>
              <a:rPr lang="ru-RU" dirty="0"/>
              <a:t>, </a:t>
            </a:r>
            <a:r>
              <a:rPr lang="ru-RU" dirty="0" err="1"/>
              <a:t>TPaintBox</a:t>
            </a:r>
            <a:r>
              <a:rPr lang="ru-RU" dirty="0"/>
              <a:t> не имеет, собственно, этот объект является просто канвой для рисования. Важно, что координаты указателя мыши, передаваемые в обработчики соответствующих событий (</a:t>
            </a:r>
            <a:r>
              <a:rPr lang="ru-RU" dirty="0" err="1"/>
              <a:t>OnMouseMove</a:t>
            </a:r>
            <a:r>
              <a:rPr lang="ru-RU" dirty="0"/>
              <a:t> и др.), являются относительными, т.е. это смещение мыши относительно левого верхнего угла объекта </a:t>
            </a:r>
            <a:r>
              <a:rPr lang="ru-RU" dirty="0" err="1"/>
              <a:t>TPaintBox</a:t>
            </a:r>
            <a:r>
              <a:rPr lang="ru-RU" dirty="0"/>
              <a:t>, а не относительно левого верхнего угла формы.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565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первом примере (проект SHAPE.DPR, рис.1) показано, как во время выполнения программы можно изменять свойства объекта </a:t>
            </a:r>
            <a:r>
              <a:rPr lang="ru-RU" dirty="0" err="1"/>
              <a:t>TShape</a:t>
            </a:r>
            <a:r>
              <a:rPr lang="ru-RU" dirty="0"/>
              <a:t>. Изменение цвета объекта (событие </a:t>
            </a:r>
            <a:r>
              <a:rPr lang="ru-RU" dirty="0" err="1"/>
              <a:t>OnChange</a:t>
            </a:r>
            <a:r>
              <a:rPr lang="ru-RU" dirty="0"/>
              <a:t> для ColorGrid1):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28" y="3075708"/>
            <a:ext cx="6868484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7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5" y="795647"/>
            <a:ext cx="8597735" cy="5116203"/>
          </a:xfrm>
        </p:spPr>
      </p:pic>
    </p:spTree>
    <p:extLst>
      <p:ext uri="{BB962C8B-B14F-4D97-AF65-F5344CB8AC3E}">
        <p14:creationId xmlns:p14="http://schemas.microsoft.com/office/powerpoint/2010/main" val="403269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81" y="1211283"/>
            <a:ext cx="8312727" cy="5646717"/>
          </a:xfrm>
        </p:spPr>
      </p:pic>
    </p:spTree>
    <p:extLst>
      <p:ext uri="{BB962C8B-B14F-4D97-AF65-F5344CB8AC3E}">
        <p14:creationId xmlns:p14="http://schemas.microsoft.com/office/powerpoint/2010/main" val="298614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2050" name="Picture 2" descr="8454e83ab79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65" y="1793174"/>
            <a:ext cx="5646573" cy="467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4209" y="2406732"/>
            <a:ext cx="6804170" cy="3777622"/>
          </a:xfrm>
        </p:spPr>
        <p:txBody>
          <a:bodyPr/>
          <a:lstStyle/>
          <a:p>
            <a:r>
              <a:rPr lang="ru-RU" dirty="0"/>
              <a:t>Из данной статьи Вы узнаете о том, какие возможности есть в </a:t>
            </a:r>
            <a:r>
              <a:rPr lang="ru-RU" dirty="0" err="1"/>
              <a:t>Delphi</a:t>
            </a:r>
            <a:r>
              <a:rPr lang="ru-RU" dirty="0"/>
              <a:t> для создания приложений, использующих графику; как использовать компоненты для отображения картинок; какие средства есть в </a:t>
            </a:r>
            <a:r>
              <a:rPr lang="ru-RU" dirty="0" err="1"/>
              <a:t>Delphi</a:t>
            </a:r>
            <a:r>
              <a:rPr lang="ru-RU" dirty="0"/>
              <a:t> для оформления программы. Кроме того, познакомитесь с важным свойством </a:t>
            </a:r>
            <a:r>
              <a:rPr lang="ru-RU" dirty="0" err="1"/>
              <a:t>Canvas</a:t>
            </a:r>
            <a:r>
              <a:rPr lang="ru-RU" dirty="0"/>
              <a:t>, которое предоставляет доступ к графическому образу объекта на экране.</a:t>
            </a:r>
          </a:p>
        </p:txBody>
      </p:sp>
    </p:spTree>
    <p:extLst>
      <p:ext uri="{BB962C8B-B14F-4D97-AF65-F5344CB8AC3E}">
        <p14:creationId xmlns:p14="http://schemas.microsoft.com/office/powerpoint/2010/main" val="42845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Графические компоненты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стандартную библиотеку визуальных компонент </a:t>
            </a:r>
            <a:r>
              <a:rPr lang="ru-RU" dirty="0" err="1"/>
              <a:t>Delphi</a:t>
            </a:r>
            <a:r>
              <a:rPr lang="ru-RU" dirty="0"/>
              <a:t> входит несколько объектов, с помощью которых можно придать своей программе совершенно оригинальный вид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en-US" dirty="0" err="1" smtClean="0"/>
              <a:t>TImage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TDBImage</a:t>
            </a:r>
            <a:r>
              <a:rPr lang="en-US" dirty="0"/>
              <a:t>), </a:t>
            </a:r>
            <a:endParaRPr lang="ru-RU" dirty="0" smtClean="0"/>
          </a:p>
          <a:p>
            <a:r>
              <a:rPr lang="en-US" dirty="0" err="1" smtClean="0"/>
              <a:t>TShape</a:t>
            </a:r>
            <a:r>
              <a:rPr lang="en-US" dirty="0"/>
              <a:t>, </a:t>
            </a:r>
            <a:endParaRPr lang="ru-RU" dirty="0" smtClean="0"/>
          </a:p>
          <a:p>
            <a:r>
              <a:rPr lang="en-US" dirty="0" err="1" smtClean="0"/>
              <a:t>TBevel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9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TImage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TImage</a:t>
            </a:r>
            <a:r>
              <a:rPr lang="ru-RU" dirty="0"/>
              <a:t> позволяет поместить графическое изображение в любое место на форме. Этот объект очень прост в использовании - выберите его на странице </a:t>
            </a:r>
            <a:r>
              <a:rPr lang="ru-RU" dirty="0" err="1"/>
              <a:t>Additional</a:t>
            </a:r>
            <a:r>
              <a:rPr lang="ru-RU" dirty="0"/>
              <a:t> и поместите в нужное место формы. Собственно картинку можно загрузить во время дизайна в редакторе свойства </a:t>
            </a:r>
            <a:r>
              <a:rPr lang="ru-RU" dirty="0" err="1"/>
              <a:t>Picture</a:t>
            </a:r>
            <a:r>
              <a:rPr lang="ru-RU" dirty="0"/>
              <a:t> (Инспектор Объектов). Картинка должна храниться в файле в формате BMP (</a:t>
            </a:r>
            <a:r>
              <a:rPr lang="ru-RU" i="1" dirty="0" err="1"/>
              <a:t>bitmap</a:t>
            </a:r>
            <a:r>
              <a:rPr lang="ru-RU" dirty="0"/>
              <a:t>), WMF (</a:t>
            </a:r>
            <a:r>
              <a:rPr lang="ru-RU" i="1" dirty="0" err="1"/>
              <a:t>Windows</a:t>
            </a:r>
            <a:r>
              <a:rPr lang="ru-RU" i="1" dirty="0"/>
              <a:t> </a:t>
            </a:r>
            <a:r>
              <a:rPr lang="ru-RU" i="1" dirty="0" err="1"/>
              <a:t>Meta</a:t>
            </a:r>
            <a:r>
              <a:rPr lang="ru-RU" i="1" dirty="0"/>
              <a:t> </a:t>
            </a:r>
            <a:r>
              <a:rPr lang="ru-RU" i="1" dirty="0" err="1"/>
              <a:t>File</a:t>
            </a:r>
            <a:r>
              <a:rPr lang="ru-RU" dirty="0"/>
              <a:t>) или ICO (</a:t>
            </a:r>
            <a:r>
              <a:rPr lang="ru-RU" i="1" dirty="0" err="1"/>
              <a:t>icon</a:t>
            </a:r>
            <a:r>
              <a:rPr lang="ru-RU" dirty="0"/>
              <a:t>). (</a:t>
            </a:r>
            <a:r>
              <a:rPr lang="ru-RU" dirty="0" err="1"/>
              <a:t>TDBImage</a:t>
            </a:r>
            <a:r>
              <a:rPr lang="ru-RU" dirty="0"/>
              <a:t> отображает картинку, хранящуюся в таблице в поле типа BLOB. При этом доступен только формат BMP.)</a:t>
            </a:r>
          </a:p>
        </p:txBody>
      </p:sp>
    </p:spTree>
    <p:extLst>
      <p:ext uri="{BB962C8B-B14F-4D97-AF65-F5344CB8AC3E}">
        <p14:creationId xmlns:p14="http://schemas.microsoft.com/office/powerpoint/2010/main" val="330477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885367"/>
            <a:ext cx="8911687" cy="1280890"/>
          </a:xfrm>
        </p:spPr>
        <p:txBody>
          <a:bodyPr/>
          <a:lstStyle/>
          <a:p>
            <a:r>
              <a:rPr lang="ru-RU" b="1" dirty="0" err="1"/>
              <a:t>TShape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917372"/>
            <a:ext cx="6982300" cy="3777622"/>
          </a:xfrm>
        </p:spPr>
        <p:txBody>
          <a:bodyPr/>
          <a:lstStyle/>
          <a:p>
            <a:r>
              <a:rPr lang="ru-RU" b="1" dirty="0" err="1"/>
              <a:t>TShape</a:t>
            </a:r>
            <a:r>
              <a:rPr lang="ru-RU" dirty="0"/>
              <a:t> - простейшие графические объекты на форме типа круг, квадрат и т.п. Вид объекта указывается в свойстве </a:t>
            </a:r>
            <a:r>
              <a:rPr lang="ru-RU" dirty="0" err="1"/>
              <a:t>Shape</a:t>
            </a:r>
            <a:r>
              <a:rPr lang="ru-RU" dirty="0"/>
              <a:t>. Свойство </a:t>
            </a:r>
            <a:r>
              <a:rPr lang="ru-RU" dirty="0" err="1"/>
              <a:t>Pen</a:t>
            </a:r>
            <a:r>
              <a:rPr lang="ru-RU" dirty="0"/>
              <a:t> определяет цвет и вид границы объекта. </a:t>
            </a:r>
            <a:r>
              <a:rPr lang="ru-RU" dirty="0" err="1"/>
              <a:t>Brush</a:t>
            </a:r>
            <a:r>
              <a:rPr lang="ru-RU" dirty="0"/>
              <a:t> задает цвет и вид заполнения объекта. Эти свойства можно менять как во время дизайна, так и во время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31229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TBevel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4833" y="2751117"/>
            <a:ext cx="6305406" cy="2236519"/>
          </a:xfrm>
        </p:spPr>
        <p:txBody>
          <a:bodyPr/>
          <a:lstStyle/>
          <a:p>
            <a:r>
              <a:rPr lang="ru-RU" b="1" dirty="0" err="1"/>
              <a:t>TBevel</a:t>
            </a:r>
            <a:r>
              <a:rPr lang="ru-RU" dirty="0"/>
              <a:t> - объект для украшения программы, может принимать вид рамки или линии. Объект предоставляет меньше возможностей по сравнению с </a:t>
            </a:r>
            <a:r>
              <a:rPr lang="ru-RU" dirty="0" err="1"/>
              <a:t>TPanel</a:t>
            </a:r>
            <a:r>
              <a:rPr lang="ru-RU" dirty="0"/>
              <a:t>, но не занимает ресурсов. Внешний вид указывается с помощью свойств </a:t>
            </a:r>
            <a:r>
              <a:rPr lang="ru-RU" dirty="0" err="1"/>
              <a:t>Shape</a:t>
            </a:r>
            <a:r>
              <a:rPr lang="ru-RU" dirty="0"/>
              <a:t> и </a:t>
            </a:r>
            <a:r>
              <a:rPr lang="ru-RU" dirty="0" err="1"/>
              <a:t>Style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9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alt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altLang="ru-RU" dirty="0">
                <a:solidFill>
                  <a:schemeClr val="tx1"/>
                </a:solidFill>
              </a:rPr>
              <a:t/>
            </a:r>
            <a:br>
              <a:rPr lang="ru-RU" altLang="ru-RU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34460" y="1613746"/>
            <a:ext cx="94286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Brush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-кисть, является объектом со своим набором свойств: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Bitmap</a:t>
            </a:r>
            <a:r>
              <a:rPr kumimoji="0" lang="ru-RU" altLang="ru-RU" sz="1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картинка размером строго 8x8, используется для заполнения (заливки) области на экране.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цвет заливки.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предопределенный стиль заливки; это свойство конкурирует со свойством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Bitmap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какое свойство Вы определили последним, то и будет определять вид заливки.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данное свойство дает возможность использовать кисть в прямых вызовах процедур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.</a:t>
            </a:r>
            <a:endParaRPr kumimoji="0" lang="ru-RU" altLang="ru-RU" sz="1800" b="1" i="1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ClipRect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(только чтение) прямоугольник, на котором происходит графический вывод.</a:t>
            </a:r>
            <a:endParaRPr kumimoji="0" lang="ru-RU" altLang="ru-RU" sz="1800" b="1" i="1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CopyMode</a:t>
            </a:r>
            <a:r>
              <a:rPr kumimoji="0" lang="ru-RU" altLang="ru-RU" sz="1800" b="1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свойство определяет, каким образом будет происходить копирование (метод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CopyRect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 данную канву изображения из другого места: один к одному, с инверсией изображения и др.</a:t>
            </a:r>
            <a:endParaRPr kumimoji="0" lang="ru-RU" altLang="ru-RU" sz="1800" b="1" i="1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шрифт, которым выводится текст (метод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102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</a:t>
            </a:r>
            <a:r>
              <a:rPr lang="ru-RU" alt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altLang="ru-RU" dirty="0">
                <a:solidFill>
                  <a:schemeClr val="tx1"/>
                </a:solidFill>
              </a:rPr>
              <a:t/>
            </a:r>
            <a:br>
              <a:rPr lang="ru-RU" altLang="ru-RU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6982300" cy="3777622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b="1" i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данное свойство используется для прямых вызовов 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  <a:endParaRPr lang="ru-RU" altLang="ru-RU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b="1" i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r>
              <a:rPr lang="ru-RU" altLang="ru-RU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карандаш, определяет вид линий; как и кисть (</a:t>
            </a:r>
            <a:r>
              <a:rPr lang="ru-RU" alt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является объектом с набором свойств:</a:t>
            </a:r>
            <a:endParaRPr lang="ru-RU" altLang="ru-RU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b="1" u="sng" dirty="0" err="1">
                <a:solidFill>
                  <a:schemeClr val="tx1"/>
                </a:solidFill>
                <a:latin typeface="Arial" panose="020B0604020202020204" pitchFamily="34" charset="0"/>
              </a:rPr>
              <a:t>Color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 - цвет линии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b="1" u="sng" dirty="0" err="1">
                <a:solidFill>
                  <a:schemeClr val="tx1"/>
                </a:solidFill>
                <a:latin typeface="Arial" panose="020B0604020202020204" pitchFamily="34" charset="0"/>
              </a:rPr>
              <a:t>Handle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 - для прямых вызовов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Windows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API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b="1" u="sng" dirty="0" err="1">
                <a:solidFill>
                  <a:schemeClr val="tx1"/>
                </a:solidFill>
                <a:latin typeface="Arial" panose="020B0604020202020204" pitchFamily="34" charset="0"/>
              </a:rPr>
              <a:t>Mode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 - режим вывода: простая линия, с инвертированием, с выполнением исключающего или и др.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b="1" u="sng" dirty="0" err="1">
                <a:solidFill>
                  <a:schemeClr val="tx1"/>
                </a:solidFill>
                <a:latin typeface="Arial" panose="020B0604020202020204" pitchFamily="34" charset="0"/>
              </a:rPr>
              <a:t>Style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 - стиль вывода: линия, пунктир и др.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b="1" u="sng" dirty="0" err="1">
                <a:solidFill>
                  <a:schemeClr val="tx1"/>
                </a:solidFill>
                <a:latin typeface="Arial" panose="020B0604020202020204" pitchFamily="34" charset="0"/>
              </a:rPr>
              <a:t>Width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 - ширина линии в точках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85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altLang="ru-RU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altLang="ru-RU" dirty="0">
                <a:solidFill>
                  <a:schemeClr val="tx1"/>
                </a:solidFill>
              </a:rPr>
              <a:t/>
            </a:r>
            <a:br>
              <a:rPr lang="ru-RU" altLang="ru-RU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Методы для рисования простейшей графики - </a:t>
            </a:r>
            <a:r>
              <a:rPr lang="en-US" i="1" u="sng" dirty="0"/>
              <a:t>Arc</a:t>
            </a:r>
            <a:r>
              <a:rPr lang="en-US" dirty="0"/>
              <a:t>, </a:t>
            </a:r>
            <a:r>
              <a:rPr lang="en-US" i="1" u="sng" dirty="0"/>
              <a:t>Chord</a:t>
            </a:r>
            <a:r>
              <a:rPr lang="en-US" dirty="0"/>
              <a:t>,</a:t>
            </a:r>
            <a:r>
              <a:rPr lang="en-US" i="1" dirty="0"/>
              <a:t> </a:t>
            </a:r>
            <a:r>
              <a:rPr lang="en-US" i="1" u="sng" dirty="0" err="1"/>
              <a:t>LineTo</a:t>
            </a:r>
            <a:r>
              <a:rPr lang="en-US" dirty="0"/>
              <a:t>, </a:t>
            </a:r>
            <a:r>
              <a:rPr lang="en-US" i="1" u="sng" dirty="0"/>
              <a:t>Pie</a:t>
            </a:r>
            <a:r>
              <a:rPr lang="en-US" dirty="0"/>
              <a:t>, </a:t>
            </a:r>
            <a:r>
              <a:rPr lang="en-US" i="1" u="sng" dirty="0"/>
              <a:t>Polygon</a:t>
            </a:r>
            <a:r>
              <a:rPr lang="en-US" dirty="0"/>
              <a:t>, </a:t>
            </a:r>
            <a:r>
              <a:rPr lang="en-US" i="1" u="sng" dirty="0" err="1"/>
              <a:t>PolyLine</a:t>
            </a:r>
            <a:r>
              <a:rPr lang="en-US" dirty="0"/>
              <a:t>, </a:t>
            </a:r>
            <a:r>
              <a:rPr lang="en-US" i="1" u="sng" dirty="0"/>
              <a:t>Rectangle</a:t>
            </a:r>
            <a:r>
              <a:rPr lang="en-US" dirty="0"/>
              <a:t>, </a:t>
            </a:r>
            <a:r>
              <a:rPr lang="en-US" i="1" u="sng" dirty="0" err="1"/>
              <a:t>RoundRect</a:t>
            </a:r>
            <a:r>
              <a:rPr lang="en-US" dirty="0"/>
              <a:t>. </a:t>
            </a:r>
            <a:r>
              <a:rPr lang="ru-RU" dirty="0"/>
              <a:t>При прорисовке линий в этих методах используются карандаш (</a:t>
            </a:r>
            <a:r>
              <a:rPr lang="en-US" dirty="0"/>
              <a:t>Pen) </a:t>
            </a:r>
            <a:r>
              <a:rPr lang="ru-RU" dirty="0"/>
              <a:t>канвы, а для заполнения внутренних областей - кисть (</a:t>
            </a:r>
            <a:r>
              <a:rPr lang="en-US" dirty="0"/>
              <a:t>Brush</a:t>
            </a:r>
            <a:r>
              <a:rPr lang="en-US" dirty="0" smtClean="0"/>
              <a:t>).</a:t>
            </a:r>
            <a:endParaRPr lang="ru-RU" dirty="0" smtClean="0"/>
          </a:p>
          <a:p>
            <a:r>
              <a:rPr lang="ru-RU" dirty="0"/>
              <a:t>Методы для вывода картинок на канву -</a:t>
            </a:r>
            <a:r>
              <a:rPr lang="ru-RU" i="1" dirty="0"/>
              <a:t> </a:t>
            </a:r>
            <a:r>
              <a:rPr lang="ru-RU" i="1" u="sng" dirty="0" err="1"/>
              <a:t>Draw</a:t>
            </a:r>
            <a:r>
              <a:rPr lang="ru-RU" dirty="0"/>
              <a:t> и </a:t>
            </a:r>
            <a:r>
              <a:rPr lang="ru-RU" i="1" u="sng" dirty="0" err="1"/>
              <a:t>StretchDraw</a:t>
            </a:r>
            <a:r>
              <a:rPr lang="ru-RU" dirty="0"/>
              <a:t>, В качестве параметров указываются прямоугольник и графический объект для вывода (это может быть </a:t>
            </a:r>
            <a:r>
              <a:rPr lang="ru-RU" dirty="0" err="1"/>
              <a:t>TBitmap</a:t>
            </a:r>
            <a:r>
              <a:rPr lang="ru-RU" dirty="0"/>
              <a:t>, </a:t>
            </a:r>
            <a:r>
              <a:rPr lang="ru-RU" dirty="0" err="1"/>
              <a:t>TIcon</a:t>
            </a:r>
            <a:r>
              <a:rPr lang="ru-RU" dirty="0"/>
              <a:t> или </a:t>
            </a:r>
            <a:r>
              <a:rPr lang="ru-RU" dirty="0" err="1"/>
              <a:t>TMetafile</a:t>
            </a:r>
            <a:r>
              <a:rPr lang="ru-RU" dirty="0"/>
              <a:t>). </a:t>
            </a:r>
            <a:r>
              <a:rPr lang="ru-RU" dirty="0" err="1"/>
              <a:t>StretchDraw</a:t>
            </a:r>
            <a:r>
              <a:rPr lang="ru-RU" dirty="0"/>
              <a:t> отличается тем, что растягивает или сжимает картинку так, чтобы она заполнила весь указанный прямоугольник (см. пример к данному уроку</a:t>
            </a:r>
            <a:r>
              <a:rPr lang="ru-RU" dirty="0" smtClean="0"/>
              <a:t>).</a:t>
            </a:r>
          </a:p>
          <a:p>
            <a:r>
              <a:rPr lang="ru-RU" dirty="0"/>
              <a:t>Методы для вывода текста - </a:t>
            </a:r>
            <a:r>
              <a:rPr lang="ru-RU" i="1" u="sng" dirty="0" err="1"/>
              <a:t>TextOut</a:t>
            </a:r>
            <a:r>
              <a:rPr lang="ru-RU" dirty="0"/>
              <a:t> и </a:t>
            </a:r>
            <a:r>
              <a:rPr lang="ru-RU" i="1" u="sng" dirty="0" err="1"/>
              <a:t>TextRect</a:t>
            </a:r>
            <a:r>
              <a:rPr lang="ru-RU" dirty="0"/>
              <a:t>. При выводе текста используется шрифт (</a:t>
            </a:r>
            <a:r>
              <a:rPr lang="ru-RU" dirty="0" err="1"/>
              <a:t>Font</a:t>
            </a:r>
            <a:r>
              <a:rPr lang="ru-RU" dirty="0"/>
              <a:t>) канвы. При использовании </a:t>
            </a:r>
            <a:r>
              <a:rPr lang="ru-RU" i="1" u="sng" dirty="0" err="1"/>
              <a:t>TextRect</a:t>
            </a:r>
            <a:r>
              <a:rPr lang="ru-RU" dirty="0"/>
              <a:t> текст выводится только внутри указанного прямоугольника. Длину и высоту текста можно узнать с помощью функций </a:t>
            </a:r>
            <a:r>
              <a:rPr lang="ru-RU" i="1" u="sng" dirty="0" err="1"/>
              <a:t>TextWidth</a:t>
            </a:r>
            <a:r>
              <a:rPr lang="ru-RU" dirty="0"/>
              <a:t> и </a:t>
            </a:r>
            <a:r>
              <a:rPr lang="ru-RU" i="1" u="sng" dirty="0" err="1"/>
              <a:t>TextHeight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29871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838</Words>
  <Application>Microsoft Office PowerPoint</Application>
  <PresentationFormat>Широкоэкранный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Легкий дым</vt:lpstr>
      <vt:lpstr>Средства прорисовки контурного изображения на Canvas формы, синхронизировать события, сопровождающие обновление окна.</vt:lpstr>
      <vt:lpstr>ОБЗОР</vt:lpstr>
      <vt:lpstr>Графические компоненты </vt:lpstr>
      <vt:lpstr>TImage</vt:lpstr>
      <vt:lpstr>TShape</vt:lpstr>
      <vt:lpstr>TBevel</vt:lpstr>
      <vt:lpstr>Свойства Canvas : </vt:lpstr>
      <vt:lpstr>Свойства Canvas : </vt:lpstr>
      <vt:lpstr>Методы Canvas : </vt:lpstr>
      <vt:lpstr>Объект TPaintBox </vt:lpstr>
      <vt:lpstr>Примеры </vt:lpstr>
      <vt:lpstr>Презентация PowerPoint</vt:lpstr>
      <vt:lpstr>Презентация PowerPoint</vt:lpstr>
      <vt:lpstr>Спасибо за внимание</vt:lpstr>
    </vt:vector>
  </TitlesOfParts>
  <Company>RANEPA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прорисовки контурного изображения на Canvas формы, синхронизировать события, сопровождающие обновление окна.</dc:title>
  <dc:creator>student</dc:creator>
  <cp:lastModifiedBy>student</cp:lastModifiedBy>
  <cp:revision>7</cp:revision>
  <dcterms:created xsi:type="dcterms:W3CDTF">2021-12-21T08:17:35Z</dcterms:created>
  <dcterms:modified xsi:type="dcterms:W3CDTF">2021-12-21T10:09:15Z</dcterms:modified>
</cp:coreProperties>
</file>