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afbd289baf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afbd289baf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afbd289baf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afbd289baf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afbd289baf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afbd289baf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afbd289baf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afbd289baf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afbd289baf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afbd289baf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afbd289baf_2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afbd289baf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afbd289baf_2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afbd289baf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afbd289ba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afbd289ba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afbd289baf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afbd289baf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afbd289baf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afbd289baf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afbd289baf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afbd289baf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afbd289baf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afbd289baf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afbd289baf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afbd289baf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afbd289baf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afbd289baf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afbd289baf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afbd289baf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securelist.ru/spam-and-phishing-in-2020/100408/"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unisender.com/ru/support/about/glossary/dkim/" TargetMode="External"/><Relationship Id="rId4" Type="http://schemas.openxmlformats.org/officeDocument/2006/relationships/hyperlink" Target="https://www.unisender.com/ru/support/about/glossary/chto-takoe-spf-zapis/" TargetMode="External"/><Relationship Id="rId5" Type="http://schemas.openxmlformats.org/officeDocument/2006/relationships/hyperlink" Target="https://www.unisender.com/ru/support/about/spam/dmarc/"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ru"/>
              <a:t>Антиспам фильтры</a:t>
            </a:r>
            <a:endParaRPr/>
          </a:p>
        </p:txBody>
      </p:sp>
      <p:sp>
        <p:nvSpPr>
          <p:cNvPr id="86" name="Google Shape;86;p13"/>
          <p:cNvSpPr txBox="1"/>
          <p:nvPr>
            <p:ph idx="1" type="subTitle"/>
          </p:nvPr>
        </p:nvSpPr>
        <p:spPr>
          <a:xfrm>
            <a:off x="78350" y="4654425"/>
            <a:ext cx="5307900" cy="414300"/>
          </a:xfrm>
          <a:prstGeom prst="rect">
            <a:avLst/>
          </a:prstGeom>
        </p:spPr>
        <p:txBody>
          <a:bodyPr anchorCtr="0" anchor="t" bIns="91425" lIns="91425" spcFirstLastPara="1" rIns="91425" wrap="square" tIns="91425">
            <a:normAutofit fontScale="92500"/>
          </a:bodyPr>
          <a:lstStyle/>
          <a:p>
            <a:pPr indent="0" lvl="0" marL="0" rtl="0" algn="l">
              <a:lnSpc>
                <a:spcPct val="80000"/>
              </a:lnSpc>
              <a:spcBef>
                <a:spcPts val="0"/>
              </a:spcBef>
              <a:spcAft>
                <a:spcPts val="0"/>
              </a:spcAft>
              <a:buSzPct val="67753"/>
              <a:buNone/>
            </a:pPr>
            <a:r>
              <a:rPr lang="ru" sz="1380"/>
              <a:t>Презентацию подготовили Кадол Валерий и Никончик Даниил</a:t>
            </a:r>
            <a:endParaRPr sz="138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4500"/>
              </a:spcBef>
              <a:spcAft>
                <a:spcPts val="0"/>
              </a:spcAft>
              <a:buClr>
                <a:schemeClr val="dk1"/>
              </a:buClr>
              <a:buSzPct val="45833"/>
              <a:buFont typeface="Arial"/>
              <a:buNone/>
            </a:pPr>
            <a:r>
              <a:rPr b="1" lang="ru" sz="2400">
                <a:solidFill>
                  <a:srgbClr val="220E29"/>
                </a:solidFill>
              </a:rPr>
              <a:t>Как работают спам-фильтры </a:t>
            </a:r>
            <a:endParaRPr b="1" sz="2400">
              <a:solidFill>
                <a:srgbClr val="220E29"/>
              </a:solidFill>
            </a:endParaRPr>
          </a:p>
          <a:p>
            <a:pPr indent="0" lvl="0" marL="0" rtl="0" algn="l">
              <a:spcBef>
                <a:spcPts val="0"/>
              </a:spcBef>
              <a:spcAft>
                <a:spcPts val="0"/>
              </a:spcAft>
              <a:buNone/>
            </a:pPr>
            <a:r>
              <a:t/>
            </a:r>
            <a:endParaRPr/>
          </a:p>
        </p:txBody>
      </p:sp>
      <p:sp>
        <p:nvSpPr>
          <p:cNvPr id="141" name="Google Shape;141;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800"/>
              </a:spcBef>
              <a:spcAft>
                <a:spcPts val="0"/>
              </a:spcAft>
              <a:buClr>
                <a:schemeClr val="dk1"/>
              </a:buClr>
              <a:buSzPts val="1100"/>
              <a:buFont typeface="Arial"/>
              <a:buNone/>
            </a:pPr>
            <a:r>
              <a:rPr b="1" lang="ru" sz="1500">
                <a:solidFill>
                  <a:srgbClr val="4D434B"/>
                </a:solidFill>
              </a:rPr>
              <a:t>Анализ вовлеченности пользователей.</a:t>
            </a:r>
            <a:r>
              <a:rPr lang="ru" sz="1500">
                <a:solidFill>
                  <a:srgbClr val="4D434B"/>
                </a:solidFill>
              </a:rPr>
              <a:t> Обратная связь от пользователей помогает обучать спам-фильтры. Доверие к рассылке снижается, если получатель не прочел и удалил email, отметил его как спам или пожаловался на отправителя. Репутация растет, если пользователь открыл письмо, перешел по ссылке, написал ответ или переслал, отметил «Это не спам».</a:t>
            </a:r>
            <a:endParaRPr sz="1500">
              <a:solidFill>
                <a:srgbClr val="4D434B"/>
              </a:solidFill>
            </a:endParaRPr>
          </a:p>
          <a:p>
            <a:pPr indent="0" lvl="0" marL="0" rtl="0" algn="l">
              <a:spcBef>
                <a:spcPts val="1500"/>
              </a:spcBef>
              <a:spcAft>
                <a:spcPts val="0"/>
              </a:spcAft>
              <a:buClr>
                <a:schemeClr val="dk1"/>
              </a:buClr>
              <a:buSzPts val="1100"/>
              <a:buFont typeface="Arial"/>
              <a:buNone/>
            </a:pPr>
            <a:r>
              <a:rPr b="1" lang="ru" sz="1500">
                <a:solidFill>
                  <a:srgbClr val="4D434B"/>
                </a:solidFill>
              </a:rPr>
              <a:t>Фильтрация по образцу письма</a:t>
            </a:r>
            <a:r>
              <a:rPr lang="ru" sz="1500">
                <a:solidFill>
                  <a:srgbClr val="4D434B"/>
                </a:solidFill>
              </a:rPr>
              <a:t>. Фильтры собирают базу образцов спам-контента и самообучаются. На основе анализа спамерского сообщения создается шаблон, с которым сопоставляют следующие письма. Методы нечеткого сравнения способны распознавать даже видоизмененные спамерские сообщения. Фильтры учитывают десятки тысяч факторов, таких как регистр и цвета шрифта, знаки препинания, количество и порядок слов в предложениях.</a:t>
            </a:r>
            <a:endParaRPr sz="1500">
              <a:solidFill>
                <a:srgbClr val="4D434B"/>
              </a:solidFill>
            </a:endParaRPr>
          </a:p>
          <a:p>
            <a:pPr indent="0" lvl="0" marL="0" rtl="0" algn="l">
              <a:spcBef>
                <a:spcPts val="15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4500"/>
              </a:spcBef>
              <a:spcAft>
                <a:spcPts val="0"/>
              </a:spcAft>
              <a:buNone/>
            </a:pPr>
            <a:r>
              <a:rPr b="1" lang="ru" sz="2400">
                <a:solidFill>
                  <a:srgbClr val="220E29"/>
                </a:solidFill>
                <a:highlight>
                  <a:srgbClr val="FFFFFF"/>
                </a:highlight>
              </a:rPr>
              <a:t>Как не попасть в спам</a:t>
            </a:r>
            <a:endParaRPr b="1" sz="2400">
              <a:solidFill>
                <a:srgbClr val="220E29"/>
              </a:solidFill>
              <a:highlight>
                <a:srgbClr val="FFFFFF"/>
              </a:highlight>
            </a:endParaRPr>
          </a:p>
          <a:p>
            <a:pPr indent="0" lvl="0" marL="0" rtl="0" algn="l">
              <a:spcBef>
                <a:spcPts val="400"/>
              </a:spcBef>
              <a:spcAft>
                <a:spcPts val="0"/>
              </a:spcAft>
              <a:buNone/>
            </a:pPr>
            <a:r>
              <a:t/>
            </a:r>
            <a:endParaRPr/>
          </a:p>
        </p:txBody>
      </p:sp>
      <p:sp>
        <p:nvSpPr>
          <p:cNvPr id="147" name="Google Shape;147;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10000"/>
          </a:bodyPr>
          <a:lstStyle/>
          <a:p>
            <a:pPr indent="0" lvl="0" marL="0" rtl="0" algn="l">
              <a:spcBef>
                <a:spcPts val="800"/>
              </a:spcBef>
              <a:spcAft>
                <a:spcPts val="0"/>
              </a:spcAft>
              <a:buNone/>
            </a:pPr>
            <a:r>
              <a:rPr b="1" lang="ru" sz="1500">
                <a:solidFill>
                  <a:srgbClr val="4D434B"/>
                </a:solidFill>
                <a:highlight>
                  <a:srgbClr val="FFFFFF"/>
                </a:highlight>
              </a:rPr>
              <a:t>Настройте аутентификацию.</a:t>
            </a:r>
            <a:r>
              <a:rPr lang="ru" sz="1500">
                <a:solidFill>
                  <a:srgbClr val="4D434B"/>
                </a:solidFill>
                <a:highlight>
                  <a:srgbClr val="FFFFFF"/>
                </a:highlight>
              </a:rPr>
              <a:t> Аутентификацию настраивают для каждого домена, с которого ведется рассылка.</a:t>
            </a:r>
            <a:endParaRPr sz="1500">
              <a:solidFill>
                <a:srgbClr val="187C8B"/>
              </a:solidFill>
              <a:highlight>
                <a:srgbClr val="FFFFFF"/>
              </a:highlight>
            </a:endParaRPr>
          </a:p>
          <a:p>
            <a:pPr indent="0" lvl="0" marL="0" rtl="0" algn="l">
              <a:spcBef>
                <a:spcPts val="1500"/>
              </a:spcBef>
              <a:spcAft>
                <a:spcPts val="0"/>
              </a:spcAft>
              <a:buNone/>
            </a:pPr>
            <a:r>
              <a:rPr b="1" lang="ru" sz="1500">
                <a:solidFill>
                  <a:srgbClr val="4D434B"/>
                </a:solidFill>
                <a:highlight>
                  <a:srgbClr val="FFFFFF"/>
                </a:highlight>
              </a:rPr>
              <a:t>Прогрейте домен и IP-адрес.</a:t>
            </a:r>
            <a:r>
              <a:rPr lang="ru" sz="1500">
                <a:solidFill>
                  <a:srgbClr val="4D434B"/>
                </a:solidFill>
                <a:highlight>
                  <a:srgbClr val="FFFFFF"/>
                </a:highlight>
              </a:rPr>
              <a:t> При запуске рассылки с нового домена или IP-адреса, у которого нет репутации в сети, начните с небольших объемов, постепенно увеличивая количество писем.</a:t>
            </a:r>
            <a:endParaRPr sz="1500">
              <a:solidFill>
                <a:srgbClr val="4D434B"/>
              </a:solidFill>
              <a:highlight>
                <a:srgbClr val="FFFFFF"/>
              </a:highlight>
            </a:endParaRPr>
          </a:p>
          <a:p>
            <a:pPr indent="0" lvl="0" marL="0" rtl="0" algn="l">
              <a:spcBef>
                <a:spcPts val="1500"/>
              </a:spcBef>
              <a:spcAft>
                <a:spcPts val="0"/>
              </a:spcAft>
              <a:buNone/>
            </a:pPr>
            <a:r>
              <a:rPr b="1" lang="ru" sz="1500">
                <a:solidFill>
                  <a:srgbClr val="4D434B"/>
                </a:solidFill>
                <a:highlight>
                  <a:srgbClr val="FFFFFF"/>
                </a:highlight>
              </a:rPr>
              <a:t>Используйте разные почтовые адреса для разных рассылок.</a:t>
            </a:r>
            <a:r>
              <a:rPr lang="ru" sz="1500">
                <a:solidFill>
                  <a:srgbClr val="4D434B"/>
                </a:solidFill>
                <a:highlight>
                  <a:srgbClr val="FFFFFF"/>
                </a:highlight>
              </a:rPr>
              <a:t> Разделяйте отправителей по типам задач. Для каждого типа рассылок —  рекламных, транзакционных, деловой переписки — создайте отдельный адрес электронной почты. Рассмотрим ситуацию, в которой интернет-магазин разослал неудачное реактивационное письмо по большой базе подписчиков с основной почты. Многие пользователи отметили это сообщение как спам. В результате письма о подтверждении заказа, отправленные с того же почтового ящика, тоже стали попадать в спам.</a:t>
            </a:r>
            <a:endParaRPr sz="1500">
              <a:solidFill>
                <a:srgbClr val="4D434B"/>
              </a:solidFill>
              <a:highlight>
                <a:srgbClr val="FFFFFF"/>
              </a:highlight>
            </a:endParaRPr>
          </a:p>
          <a:p>
            <a:pPr indent="0" lvl="0" marL="0" rtl="0" algn="l">
              <a:spcBef>
                <a:spcPts val="15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4500"/>
              </a:spcBef>
              <a:spcAft>
                <a:spcPts val="400"/>
              </a:spcAft>
              <a:buNone/>
            </a:pPr>
            <a:r>
              <a:rPr b="1" lang="ru" sz="2400">
                <a:solidFill>
                  <a:srgbClr val="220E29"/>
                </a:solidFill>
                <a:highlight>
                  <a:srgbClr val="FFFFFF"/>
                </a:highlight>
              </a:rPr>
              <a:t>Как не попасть в спам</a:t>
            </a:r>
            <a:endParaRPr/>
          </a:p>
        </p:txBody>
      </p:sp>
      <p:sp>
        <p:nvSpPr>
          <p:cNvPr id="153" name="Google Shape;153;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800"/>
              </a:spcBef>
              <a:spcAft>
                <a:spcPts val="0"/>
              </a:spcAft>
              <a:buNone/>
            </a:pPr>
            <a:r>
              <a:rPr b="1" lang="ru" sz="1500">
                <a:solidFill>
                  <a:srgbClr val="4D434B"/>
                </a:solidFill>
                <a:highlight>
                  <a:srgbClr val="FFFFFF"/>
                </a:highlight>
              </a:rPr>
              <a:t>Следите за репутацией.</a:t>
            </a:r>
            <a:r>
              <a:rPr lang="ru" sz="1500">
                <a:solidFill>
                  <a:srgbClr val="4D434B"/>
                </a:solidFill>
                <a:highlight>
                  <a:srgbClr val="FFFFFF"/>
                </a:highlight>
              </a:rPr>
              <a:t> Проверьте, занесен ли IP-адрес электронной почты, с которой ведется рассылка, в черный список. Если вы используете общий IP-адрес, с которого рассылают письма несколько отправителей, то более значимым фактором будет репутация домена.</a:t>
            </a:r>
            <a:endParaRPr sz="1500">
              <a:solidFill>
                <a:srgbClr val="4D434B"/>
              </a:solidFill>
              <a:highlight>
                <a:srgbClr val="FFFFFF"/>
              </a:highlight>
            </a:endParaRPr>
          </a:p>
          <a:p>
            <a:pPr indent="0" lvl="0" marL="0" rtl="0" algn="l">
              <a:spcBef>
                <a:spcPts val="1500"/>
              </a:spcBef>
              <a:spcAft>
                <a:spcPts val="0"/>
              </a:spcAft>
              <a:buNone/>
            </a:pPr>
            <a:r>
              <a:rPr lang="ru" sz="1500">
                <a:solidFill>
                  <a:srgbClr val="4D434B"/>
                </a:solidFill>
                <a:highlight>
                  <a:srgbClr val="FFFFFF"/>
                </a:highlight>
              </a:rPr>
              <a:t>Проверить репутацию IP-адреса или домена можно при помощи специальных сервисов, например Sender Score, Dnsbl.info, Antispamsniper, Talos Intelligence, MxToolbox.</a:t>
            </a:r>
            <a:endParaRPr sz="1500">
              <a:solidFill>
                <a:srgbClr val="4D434B"/>
              </a:solidFill>
              <a:highlight>
                <a:srgbClr val="FFFFFF"/>
              </a:highlight>
            </a:endParaRPr>
          </a:p>
          <a:p>
            <a:pPr indent="0" lvl="0" marL="0" rtl="0" algn="l">
              <a:spcBef>
                <a:spcPts val="15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300"/>
              </a:spcBef>
              <a:spcAft>
                <a:spcPts val="0"/>
              </a:spcAft>
              <a:buNone/>
            </a:pPr>
            <a:r>
              <a:rPr b="1" lang="ru" sz="2350">
                <a:solidFill>
                  <a:srgbClr val="000000"/>
                </a:solidFill>
                <a:highlight>
                  <a:srgbClr val="FFFFFF"/>
                </a:highlight>
              </a:rPr>
              <a:t>Думайте о пользе рассылки для подписчиков</a:t>
            </a:r>
            <a:endParaRPr b="1" sz="2350">
              <a:solidFill>
                <a:srgbClr val="000000"/>
              </a:solidFill>
              <a:highlight>
                <a:srgbClr val="FFFFFF"/>
              </a:highlight>
            </a:endParaRPr>
          </a:p>
          <a:p>
            <a:pPr indent="0" lvl="0" marL="0" rtl="0" algn="l">
              <a:lnSpc>
                <a:spcPct val="130000"/>
              </a:lnSpc>
              <a:spcBef>
                <a:spcPts val="4500"/>
              </a:spcBef>
              <a:spcAft>
                <a:spcPts val="400"/>
              </a:spcAft>
              <a:buNone/>
            </a:pPr>
            <a:r>
              <a:t/>
            </a:r>
            <a:endParaRPr b="1" sz="2400">
              <a:solidFill>
                <a:srgbClr val="220E29"/>
              </a:solidFill>
              <a:highlight>
                <a:srgbClr val="FFFFFF"/>
              </a:highlight>
            </a:endParaRPr>
          </a:p>
        </p:txBody>
      </p:sp>
      <p:sp>
        <p:nvSpPr>
          <p:cNvPr id="159" name="Google Shape;159;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800"/>
              </a:spcBef>
              <a:spcAft>
                <a:spcPts val="0"/>
              </a:spcAft>
              <a:buNone/>
            </a:pPr>
            <a:r>
              <a:rPr lang="ru" sz="1500">
                <a:solidFill>
                  <a:srgbClr val="4D434B"/>
                </a:solidFill>
                <a:highlight>
                  <a:srgbClr val="FFFFFF"/>
                </a:highlight>
              </a:rPr>
              <a:t>Всегда держите в голове ответ на вопрос: какую пользу моя рассылка принесет подписчикам. Если ваши письма будут неактуальны, получатели не будут их читать, а то и вовсе отправят в спам. А это — тревожный звоночек для спам-фильтров.</a:t>
            </a:r>
            <a:endParaRPr sz="1500">
              <a:solidFill>
                <a:srgbClr val="4D434B"/>
              </a:solidFill>
              <a:highlight>
                <a:srgbClr val="FFFFFF"/>
              </a:highlight>
            </a:endParaRPr>
          </a:p>
          <a:p>
            <a:pPr indent="0" lvl="0" marL="0" rtl="0" algn="l">
              <a:spcBef>
                <a:spcPts val="1500"/>
              </a:spcBef>
              <a:spcAft>
                <a:spcPts val="0"/>
              </a:spcAft>
              <a:buNone/>
            </a:pPr>
            <a:r>
              <a:rPr b="1" lang="ru" sz="1500">
                <a:solidFill>
                  <a:srgbClr val="4D434B"/>
                </a:solidFill>
                <a:highlight>
                  <a:srgbClr val="FFFFFF"/>
                </a:highlight>
              </a:rPr>
              <a:t>Не используйте спам-слова.</a:t>
            </a:r>
            <a:r>
              <a:rPr lang="ru" sz="1500">
                <a:solidFill>
                  <a:srgbClr val="4D434B"/>
                </a:solidFill>
                <a:highlight>
                  <a:srgbClr val="FFFFFF"/>
                </a:highlight>
              </a:rPr>
              <a:t> Избегайте в сообщениях слов и словосочетаний, которые популярны в спам-сообщениях. Например, «безрисковый», «вы были выбраны», «выплата», «зарабатывай дома», «конфиденциально», «победитель». При наличии 1-2 слов из списка письмо не заблокируют, но в совокупности с другими факторами это значительно увеличит шансы на попадание в спам.</a:t>
            </a:r>
            <a:endParaRPr sz="1500">
              <a:solidFill>
                <a:srgbClr val="4D434B"/>
              </a:solidFill>
              <a:highlight>
                <a:srgbClr val="FFFFFF"/>
              </a:highlight>
            </a:endParaRPr>
          </a:p>
          <a:p>
            <a:pPr indent="0" lvl="0" marL="0" rtl="0" algn="l">
              <a:spcBef>
                <a:spcPts val="1500"/>
              </a:spcBef>
              <a:spcAft>
                <a:spcPts val="1500"/>
              </a:spcAft>
              <a:buNone/>
            </a:pPr>
            <a:r>
              <a:rPr lang="ru" sz="1500">
                <a:solidFill>
                  <a:srgbClr val="4D434B"/>
                </a:solidFill>
                <a:highlight>
                  <a:srgbClr val="FFFFFF"/>
                </a:highlight>
              </a:rPr>
              <a:t>Помимо спам-слов, большое количество восклицательных или вопросительных знаков, скобок и других знаков препинания также делают письмо подозрительным. То же касается слов, набранных капсом.</a:t>
            </a:r>
            <a:endParaRPr sz="1500">
              <a:solidFill>
                <a:srgbClr val="4D434B"/>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300"/>
              </a:spcBef>
              <a:spcAft>
                <a:spcPts val="0"/>
              </a:spcAft>
              <a:buNone/>
            </a:pPr>
            <a:r>
              <a:rPr b="1" lang="ru" sz="2350">
                <a:solidFill>
                  <a:srgbClr val="000000"/>
                </a:solidFill>
                <a:highlight>
                  <a:srgbClr val="FFFFFF"/>
                </a:highlight>
              </a:rPr>
              <a:t>Правильно оформляйте письма</a:t>
            </a:r>
            <a:endParaRPr b="1" sz="2350">
              <a:solidFill>
                <a:srgbClr val="000000"/>
              </a:solidFill>
              <a:highlight>
                <a:srgbClr val="FFFFFF"/>
              </a:highlight>
            </a:endParaRPr>
          </a:p>
          <a:p>
            <a:pPr indent="0" lvl="0" marL="0" rtl="0" algn="l">
              <a:spcBef>
                <a:spcPts val="0"/>
              </a:spcBef>
              <a:spcAft>
                <a:spcPts val="0"/>
              </a:spcAft>
              <a:buNone/>
            </a:pPr>
            <a:r>
              <a:t/>
            </a:r>
            <a:endParaRPr/>
          </a:p>
        </p:txBody>
      </p:sp>
      <p:sp>
        <p:nvSpPr>
          <p:cNvPr id="165" name="Google Shape;165;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7500" lnSpcReduction="20000"/>
          </a:bodyPr>
          <a:lstStyle/>
          <a:p>
            <a:pPr indent="0" lvl="0" marL="0" rtl="0" algn="l">
              <a:spcBef>
                <a:spcPts val="800"/>
              </a:spcBef>
              <a:spcAft>
                <a:spcPts val="0"/>
              </a:spcAft>
              <a:buNone/>
            </a:pPr>
            <a:r>
              <a:rPr b="1" lang="ru" sz="1725">
                <a:solidFill>
                  <a:srgbClr val="4D434B"/>
                </a:solidFill>
                <a:highlight>
                  <a:srgbClr val="FFFFFF"/>
                </a:highlight>
              </a:rPr>
              <a:t>Не прячьте ссылку отписки.</a:t>
            </a:r>
            <a:r>
              <a:rPr lang="ru" sz="1725">
                <a:solidFill>
                  <a:srgbClr val="4D434B"/>
                </a:solidFill>
                <a:highlight>
                  <a:srgbClr val="FFFFFF"/>
                </a:highlight>
              </a:rPr>
              <a:t> Часто пользователи отмечают email как спам, потому что забыли о подписке или не знают, как отписаться. Разместите ссылку или кнопку для отписки в письме на видном месте.</a:t>
            </a:r>
            <a:endParaRPr sz="1725">
              <a:solidFill>
                <a:srgbClr val="4D434B"/>
              </a:solidFill>
              <a:highlight>
                <a:srgbClr val="FFFFFF"/>
              </a:highlight>
            </a:endParaRPr>
          </a:p>
          <a:p>
            <a:pPr indent="0" lvl="0" marL="0" rtl="0" algn="l">
              <a:spcBef>
                <a:spcPts val="1500"/>
              </a:spcBef>
              <a:spcAft>
                <a:spcPts val="0"/>
              </a:spcAft>
              <a:buNone/>
            </a:pPr>
            <a:r>
              <a:rPr b="1" lang="ru" sz="1725">
                <a:solidFill>
                  <a:srgbClr val="4D434B"/>
                </a:solidFill>
                <a:highlight>
                  <a:srgbClr val="FFFFFF"/>
                </a:highlight>
              </a:rPr>
              <a:t>Следите за форматированием текста.</a:t>
            </a:r>
            <a:r>
              <a:rPr lang="ru" sz="1725">
                <a:solidFill>
                  <a:srgbClr val="4D434B"/>
                </a:solidFill>
                <a:highlight>
                  <a:srgbClr val="FFFFFF"/>
                </a:highlight>
              </a:rPr>
              <a:t> Спам-фильтры реагируют на наличие тегов и атрибутов форматирования, которые не отображаются в письме. Например, отступы, стили, цвет фона или редкий шрифт. Часто такие теги попадают в тело рассылки, если текст скопирован из текстового редактора или с сайта. Чтобы удалить лишние теги, сначала скопируйте текст в «Блокнот» и только после этого добавьте в письмо.</a:t>
            </a:r>
            <a:endParaRPr sz="1725">
              <a:solidFill>
                <a:srgbClr val="4D434B"/>
              </a:solidFill>
              <a:highlight>
                <a:srgbClr val="FFFFFF"/>
              </a:highlight>
            </a:endParaRPr>
          </a:p>
          <a:p>
            <a:pPr indent="0" lvl="0" marL="0" rtl="0" algn="l">
              <a:spcBef>
                <a:spcPts val="1500"/>
              </a:spcBef>
              <a:spcAft>
                <a:spcPts val="0"/>
              </a:spcAft>
              <a:buNone/>
            </a:pPr>
            <a:r>
              <a:rPr b="1" lang="ru" sz="1725">
                <a:solidFill>
                  <a:srgbClr val="4D434B"/>
                </a:solidFill>
                <a:highlight>
                  <a:srgbClr val="FFFFFF"/>
                </a:highlight>
              </a:rPr>
              <a:t>Не отправляйте письма из одной картинки.</a:t>
            </a:r>
            <a:r>
              <a:rPr lang="ru" sz="1725">
                <a:solidFill>
                  <a:srgbClr val="4D434B"/>
                </a:solidFill>
                <a:highlight>
                  <a:srgbClr val="FFFFFF"/>
                </a:highlight>
              </a:rPr>
              <a:t> Спамеры часто используют одно изображение вместо текста. Поэтому письмо с единственной картинкой без сопровождающего текста могут заблокировать. </a:t>
            </a:r>
            <a:r>
              <a:rPr lang="ru" sz="1650">
                <a:solidFill>
                  <a:srgbClr val="4D434B"/>
                </a:solidFill>
                <a:highlight>
                  <a:srgbClr val="FFFFFF"/>
                </a:highlight>
              </a:rPr>
              <a:t>Письма со скрытыми изображениями, которые загружаются при открытии, также расцениваются спам-фильтрами как подозрительные.</a:t>
            </a:r>
            <a:endParaRPr sz="1650">
              <a:solidFill>
                <a:srgbClr val="4D434B"/>
              </a:solidFill>
              <a:highlight>
                <a:srgbClr val="FFFFFF"/>
              </a:highlight>
            </a:endParaRPr>
          </a:p>
          <a:p>
            <a:pPr indent="0" lvl="0" marL="0" rtl="0" algn="l">
              <a:spcBef>
                <a:spcPts val="15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300"/>
              </a:spcBef>
              <a:spcAft>
                <a:spcPts val="0"/>
              </a:spcAft>
              <a:buNone/>
            </a:pPr>
            <a:r>
              <a:rPr b="1" lang="ru" sz="2350">
                <a:solidFill>
                  <a:srgbClr val="000000"/>
                </a:solidFill>
                <a:highlight>
                  <a:srgbClr val="FFFFFF"/>
                </a:highlight>
              </a:rPr>
              <a:t>Правильно оформляйте письма</a:t>
            </a:r>
            <a:endParaRPr/>
          </a:p>
        </p:txBody>
      </p:sp>
      <p:sp>
        <p:nvSpPr>
          <p:cNvPr id="171" name="Google Shape;171;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95000"/>
              </a:lnSpc>
              <a:spcBef>
                <a:spcPts val="800"/>
              </a:spcBef>
              <a:spcAft>
                <a:spcPts val="0"/>
              </a:spcAft>
              <a:buSzPts val="852"/>
              <a:buNone/>
            </a:pPr>
            <a:r>
              <a:rPr lang="ru" sz="1500">
                <a:solidFill>
                  <a:srgbClr val="4D434B"/>
                </a:solidFill>
                <a:highlight>
                  <a:srgbClr val="FFFFFF"/>
                </a:highlight>
              </a:rPr>
              <a:t>Не используйте вложения. Не используйте в рассылках вложенные файлы. Лучшее решение — разместить ссылку на скачивание.</a:t>
            </a:r>
            <a:endParaRPr sz="1500">
              <a:solidFill>
                <a:srgbClr val="4D434B"/>
              </a:solidFill>
              <a:highlight>
                <a:srgbClr val="FFFFFF"/>
              </a:highlight>
            </a:endParaRPr>
          </a:p>
          <a:p>
            <a:pPr indent="0" lvl="0" marL="0" rtl="0" algn="l">
              <a:lnSpc>
                <a:spcPct val="95000"/>
              </a:lnSpc>
              <a:spcBef>
                <a:spcPts val="1500"/>
              </a:spcBef>
              <a:spcAft>
                <a:spcPts val="0"/>
              </a:spcAft>
              <a:buSzPts val="852"/>
              <a:buNone/>
            </a:pPr>
            <a:r>
              <a:rPr lang="ru" sz="1500">
                <a:solidFill>
                  <a:srgbClr val="4D434B"/>
                </a:solidFill>
                <a:highlight>
                  <a:srgbClr val="FFFFFF"/>
                </a:highlight>
              </a:rPr>
              <a:t>Добавляйте гиперссылки. Вместо сокращенных или полных ссылок используйте гиперссылки. </a:t>
            </a:r>
            <a:endParaRPr sz="1500">
              <a:solidFill>
                <a:srgbClr val="4D434B"/>
              </a:solidFill>
              <a:highlight>
                <a:srgbClr val="FFFFFF"/>
              </a:highlight>
            </a:endParaRPr>
          </a:p>
          <a:p>
            <a:pPr indent="0" lvl="0" marL="0" rtl="0" algn="l">
              <a:lnSpc>
                <a:spcPct val="95000"/>
              </a:lnSpc>
              <a:spcBef>
                <a:spcPts val="1500"/>
              </a:spcBef>
              <a:spcAft>
                <a:spcPts val="0"/>
              </a:spcAft>
              <a:buSzPts val="852"/>
              <a:buNone/>
            </a:pPr>
            <a:r>
              <a:rPr lang="ru" sz="1500">
                <a:solidFill>
                  <a:srgbClr val="4D434B"/>
                </a:solidFill>
                <a:highlight>
                  <a:srgbClr val="FFFFFF"/>
                </a:highlight>
              </a:rPr>
              <a:t>Соблюдайте правила верстки. Для создания электронных писем лучше использовать HTML верстку и plain-text. Технологии JavaScript, Flash, VBScript, ActiveX используются спамерами для рассылки вирусов, поэтому большинство почтовых сервисов блокирует их. По той же причине нежелательно использовать внешние CSS-стили.</a:t>
            </a:r>
            <a:endParaRPr sz="1500">
              <a:solidFill>
                <a:srgbClr val="4D434B"/>
              </a:solidFill>
              <a:highlight>
                <a:srgbClr val="FFFFFF"/>
              </a:highlight>
            </a:endParaRPr>
          </a:p>
          <a:p>
            <a:pPr indent="0" lvl="0" marL="0" rtl="0" algn="l">
              <a:lnSpc>
                <a:spcPct val="95000"/>
              </a:lnSpc>
              <a:spcBef>
                <a:spcPts val="1500"/>
              </a:spcBef>
              <a:spcAft>
                <a:spcPts val="1200"/>
              </a:spcAft>
              <a:buSzPts val="852"/>
              <a:buNone/>
            </a:pPr>
            <a:r>
              <a:t/>
            </a:r>
            <a:endParaRPr sz="1395"/>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7" name="Google Shape;177;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8" name="Google Shape;178;p28"/>
          <p:cNvPicPr preferRelativeResize="0"/>
          <p:nvPr/>
        </p:nvPicPr>
        <p:blipFill>
          <a:blip r:embed="rId3">
            <a:alphaModFix/>
          </a:blip>
          <a:stretch>
            <a:fillRect/>
          </a:stretch>
        </p:blipFill>
        <p:spPr>
          <a:xfrm>
            <a:off x="0" y="0"/>
            <a:ext cx="9144002" cy="4907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ru" sz="1850">
                <a:solidFill>
                  <a:srgbClr val="333333"/>
                </a:solidFill>
                <a:highlight>
                  <a:srgbClr val="FFFFFF"/>
                </a:highlight>
                <a:latin typeface="Roboto"/>
                <a:ea typeface="Roboto"/>
                <a:cs typeface="Roboto"/>
                <a:sym typeface="Roboto"/>
              </a:rPr>
              <a:t>Антиспам-фильтр </a:t>
            </a:r>
            <a:r>
              <a:rPr lang="ru" sz="1850">
                <a:solidFill>
                  <a:srgbClr val="333333"/>
                </a:solidFill>
                <a:highlight>
                  <a:srgbClr val="FFFFFF"/>
                </a:highlight>
                <a:latin typeface="Roboto"/>
                <a:ea typeface="Roboto"/>
                <a:cs typeface="Roboto"/>
                <a:sym typeface="Roboto"/>
              </a:rPr>
              <a:t>– программа, призванная защитить пользователя от спама. Используется для фильтрации входящей электронной почты или размещаемых где-либо ссылок. В своей работе, спам-фильтр оперирует готовыми списками с нежелательными адресатами или адресами сайтов. Соответственно эти списки необходимо создать. А, чтобы работы спам-фильтра была более эффективной, сначала его необходимо «обучить».</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7" name="Google Shape;97;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800"/>
              </a:spcBef>
              <a:spcAft>
                <a:spcPts val="0"/>
              </a:spcAft>
              <a:buClr>
                <a:schemeClr val="dk1"/>
              </a:buClr>
              <a:buSzPts val="1100"/>
              <a:buFont typeface="Arial"/>
              <a:buNone/>
            </a:pPr>
            <a:r>
              <a:rPr lang="ru" sz="1500">
                <a:solidFill>
                  <a:srgbClr val="4D434B"/>
                </a:solidFill>
              </a:rPr>
              <a:t>На первом этапе часть спамерских сообщений отсеивает провайдер (поставщик интернета), который удаляет письма с ip-адресов, занесенных в черные списки. Далее письмо анализируют фильтры почтовых сервисов, например, Mail.ru, Yandex, Google, чтобы защитить своих пользователей от нежелательного контента.</a:t>
            </a:r>
            <a:endParaRPr sz="1500">
              <a:solidFill>
                <a:srgbClr val="4D434B"/>
              </a:solidFill>
            </a:endParaRPr>
          </a:p>
          <a:p>
            <a:pPr indent="0" lvl="0" marL="0" rtl="0" algn="l">
              <a:spcBef>
                <a:spcPts val="1500"/>
              </a:spcBef>
              <a:spcAft>
                <a:spcPts val="0"/>
              </a:spcAft>
              <a:buClr>
                <a:schemeClr val="dk1"/>
              </a:buClr>
              <a:buSzPts val="1100"/>
              <a:buFont typeface="Arial"/>
              <a:buNone/>
            </a:pPr>
            <a:r>
              <a:rPr lang="ru" sz="1500">
                <a:solidFill>
                  <a:srgbClr val="4D434B"/>
                </a:solidFill>
              </a:rPr>
              <a:t>Если компания отправляет письма через свой почтовый сервер, у нее могут быть настроены корпоративные спам-фильтры. Их используют для дополнительной защиты коммерческих сетей и блокировки рекламных рассылок на почту сотрудников.</a:t>
            </a:r>
            <a:endParaRPr sz="1500">
              <a:solidFill>
                <a:srgbClr val="4D434B"/>
              </a:solidFill>
            </a:endParaRPr>
          </a:p>
          <a:p>
            <a:pPr indent="0" lvl="0" marL="0" rtl="0" algn="l">
              <a:spcBef>
                <a:spcPts val="1500"/>
              </a:spcBef>
              <a:spcAft>
                <a:spcPts val="0"/>
              </a:spcAft>
              <a:buClr>
                <a:schemeClr val="dk1"/>
              </a:buClr>
              <a:buSzPts val="1100"/>
              <a:buFont typeface="Arial"/>
              <a:buNone/>
            </a:pPr>
            <a:r>
              <a:rPr lang="ru" sz="1500">
                <a:solidFill>
                  <a:srgbClr val="4D434B"/>
                </a:solidFill>
              </a:rPr>
              <a:t>И, наконец, письмо проверяется индивидуальными фильтрами, которые настраивают сами получатели в параметрах почтового ящика или клиентского приложения. Пользовательские настройки действительны для конкретной учетной записи.</a:t>
            </a:r>
            <a:endParaRPr sz="1500">
              <a:solidFill>
                <a:srgbClr val="4D434B"/>
              </a:solidFill>
            </a:endParaRPr>
          </a:p>
          <a:p>
            <a:pPr indent="0" lvl="0" marL="0" rtl="0" algn="l">
              <a:spcBef>
                <a:spcPts val="15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4500"/>
              </a:spcBef>
              <a:spcAft>
                <a:spcPts val="0"/>
              </a:spcAft>
              <a:buClr>
                <a:schemeClr val="dk1"/>
              </a:buClr>
              <a:buSzPct val="45833"/>
              <a:buFont typeface="Arial"/>
              <a:buNone/>
            </a:pPr>
            <a:r>
              <a:rPr b="1" lang="ru" sz="2400">
                <a:solidFill>
                  <a:srgbClr val="220E29"/>
                </a:solidFill>
              </a:rPr>
              <a:t>Зачем нужны спам-фильтры</a:t>
            </a:r>
            <a:endParaRPr b="1" sz="2400">
              <a:solidFill>
                <a:srgbClr val="220E29"/>
              </a:solidFill>
            </a:endParaRPr>
          </a:p>
          <a:p>
            <a:pPr indent="0" lvl="0" marL="0" rtl="0" algn="l">
              <a:spcBef>
                <a:spcPts val="0"/>
              </a:spcBef>
              <a:spcAft>
                <a:spcPts val="0"/>
              </a:spcAft>
              <a:buNone/>
            </a:pPr>
            <a:r>
              <a:t/>
            </a:r>
            <a:endParaRPr/>
          </a:p>
        </p:txBody>
      </p:sp>
      <p:sp>
        <p:nvSpPr>
          <p:cNvPr id="103" name="Google Shape;103;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800"/>
              </a:spcBef>
              <a:spcAft>
                <a:spcPts val="0"/>
              </a:spcAft>
              <a:buClr>
                <a:schemeClr val="dk1"/>
              </a:buClr>
              <a:buSzPts val="1100"/>
              <a:buFont typeface="Arial"/>
              <a:buNone/>
            </a:pPr>
            <a:r>
              <a:rPr lang="ru" sz="1400">
                <a:solidFill>
                  <a:srgbClr val="4D434B"/>
                </a:solidFill>
              </a:rPr>
              <a:t>Спам-фильтры защищают пользователей от писем мошенников с вредоносными вложениями и ссылками, а также от недобросовестной и назойливой рекламы.</a:t>
            </a:r>
            <a:endParaRPr sz="1400">
              <a:solidFill>
                <a:srgbClr val="4D434B"/>
              </a:solidFill>
            </a:endParaRPr>
          </a:p>
          <a:p>
            <a:pPr indent="0" lvl="0" marL="0" rtl="0" algn="l">
              <a:spcBef>
                <a:spcPts val="1500"/>
              </a:spcBef>
              <a:spcAft>
                <a:spcPts val="0"/>
              </a:spcAft>
              <a:buClr>
                <a:schemeClr val="dk1"/>
              </a:buClr>
              <a:buSzPts val="1100"/>
              <a:buFont typeface="Arial"/>
              <a:buNone/>
            </a:pPr>
            <a:r>
              <a:rPr lang="ru" sz="1400">
                <a:solidFill>
                  <a:srgbClr val="4D434B"/>
                </a:solidFill>
              </a:rPr>
              <a:t>Фильтры не пропускают в почту рассылки спамеров, которые могут заразить компьютер, украсть ваши данные, коммерческую информацию и даже деньги.</a:t>
            </a:r>
            <a:endParaRPr sz="1400">
              <a:solidFill>
                <a:srgbClr val="4D434B"/>
              </a:solidFill>
            </a:endParaRPr>
          </a:p>
          <a:p>
            <a:pPr indent="0" lvl="0" marL="0" rtl="0" algn="l">
              <a:spcBef>
                <a:spcPts val="1500"/>
              </a:spcBef>
              <a:spcAft>
                <a:spcPts val="1200"/>
              </a:spcAft>
              <a:buNone/>
            </a:pPr>
            <a:r>
              <a:t/>
            </a:r>
            <a:endParaRPr/>
          </a:p>
        </p:txBody>
      </p:sp>
      <p:pic>
        <p:nvPicPr>
          <p:cNvPr id="104" name="Google Shape;104;p16"/>
          <p:cNvPicPr preferRelativeResize="0"/>
          <p:nvPr/>
        </p:nvPicPr>
        <p:blipFill>
          <a:blip r:embed="rId3">
            <a:alphaModFix/>
          </a:blip>
          <a:stretch>
            <a:fillRect/>
          </a:stretch>
        </p:blipFill>
        <p:spPr>
          <a:xfrm>
            <a:off x="2384850" y="2396125"/>
            <a:ext cx="4374303" cy="27473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250">
                <a:highlight>
                  <a:srgbClr val="FFFFFF"/>
                </a:highlight>
              </a:rPr>
              <a:t>Более 48% всех писем в Рунете составляют спамерские сообщения. По данным </a:t>
            </a:r>
            <a:r>
              <a:rPr lang="ru" sz="1250">
                <a:uFill>
                  <a:noFill/>
                </a:uFill>
                <a:hlinkClick r:id="rId3"/>
              </a:rPr>
              <a:t>«Лаборатории Касперского»</a:t>
            </a:r>
            <a:r>
              <a:rPr lang="ru" sz="1250">
                <a:highlight>
                  <a:srgbClr val="FFFFFF"/>
                </a:highlight>
              </a:rPr>
              <a:t> за 2020 г</a:t>
            </a:r>
            <a:r>
              <a:rPr lang="ru" sz="1050">
                <a:solidFill>
                  <a:srgbClr val="727272"/>
                </a:solidFill>
                <a:highlight>
                  <a:srgbClr val="FFFFFF"/>
                </a:highlight>
              </a:rPr>
              <a:t>.</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1" name="Google Shape;111;p17"/>
          <p:cNvPicPr preferRelativeResize="0"/>
          <p:nvPr/>
        </p:nvPicPr>
        <p:blipFill>
          <a:blip r:embed="rId4">
            <a:alphaModFix/>
          </a:blip>
          <a:stretch>
            <a:fillRect/>
          </a:stretch>
        </p:blipFill>
        <p:spPr>
          <a:xfrm>
            <a:off x="1929078" y="1152475"/>
            <a:ext cx="5367851" cy="36923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4500"/>
              </a:spcBef>
              <a:spcAft>
                <a:spcPts val="0"/>
              </a:spcAft>
              <a:buClr>
                <a:schemeClr val="dk1"/>
              </a:buClr>
              <a:buSzPct val="45833"/>
              <a:buFont typeface="Arial"/>
              <a:buNone/>
            </a:pPr>
            <a:r>
              <a:rPr b="1" lang="ru" sz="2400">
                <a:solidFill>
                  <a:srgbClr val="220E29"/>
                </a:solidFill>
              </a:rPr>
              <a:t>Как работают спам-фильтры</a:t>
            </a:r>
            <a:endParaRPr b="1" sz="2400">
              <a:solidFill>
                <a:srgbClr val="220E29"/>
              </a:solidFill>
            </a:endParaRPr>
          </a:p>
          <a:p>
            <a:pPr indent="0" lvl="0" marL="0" rtl="0" algn="l">
              <a:spcBef>
                <a:spcPts val="0"/>
              </a:spcBef>
              <a:spcAft>
                <a:spcPts val="0"/>
              </a:spcAft>
              <a:buNone/>
            </a:pPr>
            <a:r>
              <a:t/>
            </a:r>
            <a:endParaRPr/>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800"/>
              </a:spcBef>
              <a:spcAft>
                <a:spcPts val="0"/>
              </a:spcAft>
              <a:buClr>
                <a:schemeClr val="dk1"/>
              </a:buClr>
              <a:buSzPts val="1100"/>
              <a:buFont typeface="Arial"/>
              <a:buNone/>
            </a:pPr>
            <a:r>
              <a:rPr lang="ru" sz="1500">
                <a:solidFill>
                  <a:srgbClr val="4D434B"/>
                </a:solidFill>
              </a:rPr>
              <a:t>Современные спам-фильтры используют совокупность методов для проверки писем. Они отслеживают информацию о репутации домена, с которого отправлено сообщение, проверяют аутентификацию, анализируют содержание письма и поведение получателей.</a:t>
            </a:r>
            <a:endParaRPr sz="1500">
              <a:solidFill>
                <a:srgbClr val="4D434B"/>
              </a:solidFill>
            </a:endParaRPr>
          </a:p>
          <a:p>
            <a:pPr indent="0" lvl="0" marL="0" rtl="0" algn="l">
              <a:spcBef>
                <a:spcPts val="1500"/>
              </a:spcBef>
              <a:spcAft>
                <a:spcPts val="0"/>
              </a:spcAft>
              <a:buClr>
                <a:schemeClr val="dk1"/>
              </a:buClr>
              <a:buSzPts val="1100"/>
              <a:buFont typeface="Arial"/>
              <a:buNone/>
            </a:pPr>
            <a:r>
              <a:rPr b="1" lang="ru" sz="1500">
                <a:solidFill>
                  <a:srgbClr val="4D434B"/>
                </a:solidFill>
              </a:rPr>
              <a:t>Анализ репутации IP-адреса и домена.</a:t>
            </a:r>
            <a:r>
              <a:rPr lang="ru" sz="1500">
                <a:solidFill>
                  <a:srgbClr val="4D434B"/>
                </a:solidFill>
              </a:rPr>
              <a:t> Спам-фильтры обращаются к черным спискам IP-адресов и доменов, которые называются DNS Block List. Сообщение блокируется или помечается как спам, если отправитель находится в блок-листе. Существуют десятки списков DNSBL, каждый из которых формируется по собственным критериям.</a:t>
            </a:r>
            <a:endParaRPr sz="1500">
              <a:solidFill>
                <a:srgbClr val="4D434B"/>
              </a:solidFill>
            </a:endParaRPr>
          </a:p>
          <a:p>
            <a:pPr indent="0" lvl="0" marL="0" rtl="0" algn="l">
              <a:spcBef>
                <a:spcPts val="1500"/>
              </a:spcBef>
              <a:spcAft>
                <a:spcPts val="0"/>
              </a:spcAft>
              <a:buClr>
                <a:schemeClr val="dk1"/>
              </a:buClr>
              <a:buSzPts val="1100"/>
              <a:buFont typeface="Arial"/>
              <a:buNone/>
            </a:pPr>
            <a:r>
              <a:rPr lang="ru" sz="1500">
                <a:solidFill>
                  <a:srgbClr val="4D434B"/>
                </a:solidFill>
              </a:rPr>
              <a:t>К новым адресам и доменам спам-фильтры относятся подозрительно: у них нет репутации, провайдер не знает о реакции пользователей на письма. Поэтому объемы рассылки с новых доменов рекомендуется увеличивать постепенно.</a:t>
            </a:r>
            <a:endParaRPr sz="1500">
              <a:solidFill>
                <a:srgbClr val="4D434B"/>
              </a:solidFill>
            </a:endParaRPr>
          </a:p>
          <a:p>
            <a:pPr indent="0" lvl="0" marL="0" rtl="0" algn="l">
              <a:spcBef>
                <a:spcPts val="15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4500"/>
              </a:spcBef>
              <a:spcAft>
                <a:spcPts val="0"/>
              </a:spcAft>
              <a:buClr>
                <a:schemeClr val="dk1"/>
              </a:buClr>
              <a:buSzPct val="45833"/>
              <a:buFont typeface="Arial"/>
              <a:buNone/>
            </a:pPr>
            <a:r>
              <a:rPr b="1" lang="ru" sz="2400">
                <a:solidFill>
                  <a:srgbClr val="220E29"/>
                </a:solidFill>
              </a:rPr>
              <a:t>Как работают спам-фильтры </a:t>
            </a:r>
            <a:endParaRPr b="1" sz="2400">
              <a:solidFill>
                <a:srgbClr val="220E29"/>
              </a:solidFill>
            </a:endParaRPr>
          </a:p>
          <a:p>
            <a:pPr indent="0" lvl="0" marL="0" rtl="0" algn="l">
              <a:spcBef>
                <a:spcPts val="0"/>
              </a:spcBef>
              <a:spcAft>
                <a:spcPts val="0"/>
              </a:spcAft>
              <a:buNone/>
            </a:pPr>
            <a:r>
              <a:t/>
            </a:r>
            <a:endParaRPr/>
          </a:p>
        </p:txBody>
      </p:sp>
      <p:sp>
        <p:nvSpPr>
          <p:cNvPr id="123" name="Google Shape;123;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800"/>
              </a:spcBef>
              <a:spcAft>
                <a:spcPts val="0"/>
              </a:spcAft>
              <a:buClr>
                <a:schemeClr val="dk1"/>
              </a:buClr>
              <a:buSzPts val="1100"/>
              <a:buFont typeface="Arial"/>
              <a:buNone/>
            </a:pPr>
            <a:r>
              <a:rPr b="1" lang="ru" sz="1500">
                <a:solidFill>
                  <a:srgbClr val="4D434B"/>
                </a:solidFill>
              </a:rPr>
              <a:t>Проверка протоколов аутентификации</a:t>
            </a:r>
            <a:r>
              <a:rPr lang="ru" sz="1500">
                <a:solidFill>
                  <a:srgbClr val="4D434B"/>
                </a:solidFill>
              </a:rPr>
              <a:t>. Аутентификация — это способ проверить подлинность отправителя. Письмо, которое не прошло аутентификацию, классифицируется как спам или подозрительное.</a:t>
            </a:r>
            <a:endParaRPr sz="1500">
              <a:solidFill>
                <a:srgbClr val="4D434B"/>
              </a:solidFill>
            </a:endParaRPr>
          </a:p>
          <a:p>
            <a:pPr indent="0" lvl="0" marL="0" rtl="0" algn="l">
              <a:spcBef>
                <a:spcPts val="1500"/>
              </a:spcBef>
              <a:spcAft>
                <a:spcPts val="0"/>
              </a:spcAft>
              <a:buClr>
                <a:schemeClr val="dk1"/>
              </a:buClr>
              <a:buSzPts val="1100"/>
              <a:buFont typeface="Arial"/>
              <a:buNone/>
            </a:pPr>
            <a:r>
              <a:rPr lang="ru" sz="1500">
                <a:solidFill>
                  <a:srgbClr val="4D434B"/>
                </a:solidFill>
              </a:rPr>
              <a:t>Существует три метода аутентификации: </a:t>
            </a:r>
            <a:r>
              <a:rPr lang="ru" sz="1500">
                <a:solidFill>
                  <a:srgbClr val="187C8B"/>
                </a:solidFill>
                <a:uFill>
                  <a:noFill/>
                </a:uFill>
                <a:hlinkClick r:id="rId3">
                  <a:extLst>
                    <a:ext uri="{A12FA001-AC4F-418D-AE19-62706E023703}">
                      <ahyp:hlinkClr val="tx"/>
                    </a:ext>
                  </a:extLst>
                </a:hlinkClick>
              </a:rPr>
              <a:t>DKIM</a:t>
            </a:r>
            <a:r>
              <a:rPr lang="ru" sz="1500">
                <a:solidFill>
                  <a:srgbClr val="4D434B"/>
                </a:solidFill>
              </a:rPr>
              <a:t>, </a:t>
            </a:r>
            <a:r>
              <a:rPr lang="ru" sz="1500">
                <a:solidFill>
                  <a:srgbClr val="187C8B"/>
                </a:solidFill>
                <a:uFill>
                  <a:noFill/>
                </a:uFill>
                <a:hlinkClick r:id="rId4">
                  <a:extLst>
                    <a:ext uri="{A12FA001-AC4F-418D-AE19-62706E023703}">
                      <ahyp:hlinkClr val="tx"/>
                    </a:ext>
                  </a:extLst>
                </a:hlinkClick>
              </a:rPr>
              <a:t>SPF</a:t>
            </a:r>
            <a:r>
              <a:rPr lang="ru" sz="1500">
                <a:solidFill>
                  <a:srgbClr val="4D434B"/>
                </a:solidFill>
              </a:rPr>
              <a:t> и </a:t>
            </a:r>
            <a:r>
              <a:rPr lang="ru" sz="1500">
                <a:solidFill>
                  <a:srgbClr val="187C8B"/>
                </a:solidFill>
                <a:uFill>
                  <a:noFill/>
                </a:uFill>
                <a:hlinkClick r:id="rId5">
                  <a:extLst>
                    <a:ext uri="{A12FA001-AC4F-418D-AE19-62706E023703}">
                      <ahyp:hlinkClr val="tx"/>
                    </a:ext>
                  </a:extLst>
                </a:hlinkClick>
              </a:rPr>
              <a:t>DMARC</a:t>
            </a:r>
            <a:r>
              <a:rPr lang="ru" sz="1500">
                <a:solidFill>
                  <a:srgbClr val="4D434B"/>
                </a:solidFill>
              </a:rPr>
              <a:t>. Подпись DKIM подтверждает, что сообщение отправил владелец домена. SPF блокирует отправку сообщений с ip-адресов, которых нет в записи. DMARC защищает домен от подмены электронной почты.</a:t>
            </a:r>
            <a:endParaRPr sz="1500">
              <a:solidFill>
                <a:srgbClr val="4D434B"/>
              </a:solidFill>
            </a:endParaRPr>
          </a:p>
          <a:p>
            <a:pPr indent="0" lvl="0" marL="0" rtl="0" algn="l">
              <a:spcBef>
                <a:spcPts val="1500"/>
              </a:spcBef>
              <a:spcAft>
                <a:spcPts val="0"/>
              </a:spcAft>
              <a:buClr>
                <a:schemeClr val="dk1"/>
              </a:buClr>
              <a:buSzPts val="1100"/>
              <a:buFont typeface="Arial"/>
              <a:buNone/>
            </a:pPr>
            <a:r>
              <a:rPr b="1" lang="ru" sz="1500">
                <a:solidFill>
                  <a:srgbClr val="4D434B"/>
                </a:solidFill>
              </a:rPr>
              <a:t>Фильтрация по формальным признакам.</a:t>
            </a:r>
            <a:r>
              <a:rPr lang="ru" sz="1500">
                <a:solidFill>
                  <a:srgbClr val="4D434B"/>
                </a:solidFill>
              </a:rPr>
              <a:t> Спам-фильтр анализирует формальные признаки письма: отсутствие отправителя, большое количество получателей, наличие и размер вложенных файлов. Письма, которые не прошли проверку, отправляются в спам.</a:t>
            </a:r>
            <a:endParaRPr sz="1500">
              <a:solidFill>
                <a:srgbClr val="4D434B"/>
              </a:solidFill>
            </a:endParaRPr>
          </a:p>
          <a:p>
            <a:pPr indent="0" lvl="0" marL="0" rtl="0" algn="l">
              <a:spcBef>
                <a:spcPts val="15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4500"/>
              </a:spcBef>
              <a:spcAft>
                <a:spcPts val="0"/>
              </a:spcAft>
              <a:buClr>
                <a:schemeClr val="dk1"/>
              </a:buClr>
              <a:buSzPct val="45833"/>
              <a:buFont typeface="Arial"/>
              <a:buNone/>
            </a:pPr>
            <a:r>
              <a:rPr b="1" lang="ru" sz="2400">
                <a:solidFill>
                  <a:srgbClr val="220E29"/>
                </a:solidFill>
              </a:rPr>
              <a:t>Как работают спам-фильтры </a:t>
            </a:r>
            <a:endParaRPr b="1" sz="2400">
              <a:solidFill>
                <a:srgbClr val="220E29"/>
              </a:solidFill>
            </a:endParaRPr>
          </a:p>
          <a:p>
            <a:pPr indent="0" lvl="0" marL="0" rtl="0" algn="l">
              <a:spcBef>
                <a:spcPts val="0"/>
              </a:spcBef>
              <a:spcAft>
                <a:spcPts val="0"/>
              </a:spcAft>
              <a:buNone/>
            </a:pPr>
            <a:r>
              <a:t/>
            </a:r>
            <a:endParaRPr/>
          </a:p>
        </p:txBody>
      </p:sp>
      <p:sp>
        <p:nvSpPr>
          <p:cNvPr id="129" name="Google Shape;129;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ru" sz="1500">
                <a:solidFill>
                  <a:srgbClr val="4D434B"/>
                </a:solidFill>
              </a:rPr>
              <a:t>Проверка служебных заголовков писем.</a:t>
            </a:r>
            <a:r>
              <a:rPr lang="ru" sz="1500">
                <a:solidFill>
                  <a:srgbClr val="4D434B"/>
                </a:solidFill>
                <a:highlight>
                  <a:srgbClr val="FFFFFF"/>
                </a:highlight>
              </a:rPr>
              <a:t> Спам-фильтры читают служебные заголовки и на основании записанной в них информации делают вывод, является ли письмо спамерским. Например, из заголовка X-Mailer можно узнать название программы отправителя. В письме, отправленном с почтового сервиса Яндекс, поле X-Mailer содержит запись: Yamail [ https://yandex.ru ] 5.0.</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4500"/>
              </a:spcBef>
              <a:spcAft>
                <a:spcPts val="0"/>
              </a:spcAft>
              <a:buClr>
                <a:schemeClr val="dk1"/>
              </a:buClr>
              <a:buSzPct val="45833"/>
              <a:buFont typeface="Arial"/>
              <a:buNone/>
            </a:pPr>
            <a:r>
              <a:rPr b="1" lang="ru" sz="2400">
                <a:solidFill>
                  <a:srgbClr val="220E29"/>
                </a:solidFill>
              </a:rPr>
              <a:t>Как работают спам-фильтры </a:t>
            </a:r>
            <a:endParaRPr b="1" sz="2400">
              <a:solidFill>
                <a:srgbClr val="220E29"/>
              </a:solidFill>
            </a:endParaRPr>
          </a:p>
          <a:p>
            <a:pPr indent="0" lvl="0" marL="0" rtl="0" algn="l">
              <a:spcBef>
                <a:spcPts val="0"/>
              </a:spcBef>
              <a:spcAft>
                <a:spcPts val="0"/>
              </a:spcAft>
              <a:buNone/>
            </a:pPr>
            <a:r>
              <a:t/>
            </a:r>
            <a:endParaRPr/>
          </a:p>
        </p:txBody>
      </p:sp>
      <p:sp>
        <p:nvSpPr>
          <p:cNvPr id="135" name="Google Shape;135;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10000"/>
          </a:bodyPr>
          <a:lstStyle/>
          <a:p>
            <a:pPr indent="0" lvl="0" marL="0" rtl="0" algn="l">
              <a:spcBef>
                <a:spcPts val="800"/>
              </a:spcBef>
              <a:spcAft>
                <a:spcPts val="0"/>
              </a:spcAft>
              <a:buClr>
                <a:schemeClr val="dk1"/>
              </a:buClr>
              <a:buSzPct val="73333"/>
              <a:buFont typeface="Arial"/>
              <a:buNone/>
            </a:pPr>
            <a:r>
              <a:rPr b="1" lang="ru" sz="1500">
                <a:solidFill>
                  <a:srgbClr val="4D434B"/>
                </a:solidFill>
              </a:rPr>
              <a:t>Байесовская фильтрация по словам.</a:t>
            </a:r>
            <a:r>
              <a:rPr lang="ru" sz="1500">
                <a:solidFill>
                  <a:srgbClr val="4D434B"/>
                </a:solidFill>
              </a:rPr>
              <a:t> Для анализа содержания писем спам-фильтры используют метод вероятностной классификации.</a:t>
            </a:r>
            <a:endParaRPr sz="1500">
              <a:solidFill>
                <a:srgbClr val="4D434B"/>
              </a:solidFill>
            </a:endParaRPr>
          </a:p>
          <a:p>
            <a:pPr indent="0" lvl="0" marL="0" rtl="0" algn="l">
              <a:spcBef>
                <a:spcPts val="1500"/>
              </a:spcBef>
              <a:spcAft>
                <a:spcPts val="0"/>
              </a:spcAft>
              <a:buClr>
                <a:schemeClr val="dk1"/>
              </a:buClr>
              <a:buSzPct val="73333"/>
              <a:buFont typeface="Arial"/>
              <a:buNone/>
            </a:pPr>
            <a:r>
              <a:rPr lang="ru" sz="1500">
                <a:solidFill>
                  <a:srgbClr val="4D434B"/>
                </a:solidFill>
              </a:rPr>
              <a:t>Байесовский классификатор обучается на рассортированных письмах. Он оценивает частоту появлений слова в спаме по отношению к числу его появлений в остальных письмах. Каждому слову присваивается балл, равный вероятности, что письмо с этим словом относится к спаму. Письмо блокируется, если количество баллов достигает заданного значения.</a:t>
            </a:r>
            <a:endParaRPr sz="1500">
              <a:solidFill>
                <a:srgbClr val="4D434B"/>
              </a:solidFill>
            </a:endParaRPr>
          </a:p>
          <a:p>
            <a:pPr indent="0" lvl="0" marL="0" rtl="0" algn="l">
              <a:spcBef>
                <a:spcPts val="1500"/>
              </a:spcBef>
              <a:spcAft>
                <a:spcPts val="0"/>
              </a:spcAft>
              <a:buClr>
                <a:schemeClr val="dk1"/>
              </a:buClr>
              <a:buSzPct val="73333"/>
              <a:buFont typeface="Arial"/>
              <a:buNone/>
            </a:pPr>
            <a:r>
              <a:rPr lang="ru" sz="1500">
                <a:solidFill>
                  <a:srgbClr val="4D434B"/>
                </a:solidFill>
              </a:rPr>
              <a:t>Популярные спамерские слова и выражения: без опыта, без риска, беспроцентный кредит, бесплатно, возврат денежных средств, выгодная сделка, выигрыш, выплата, дополнительный доход, дорогой друг, криптовалюта, лотерея, миллион, позвоните, поздравляем, розыгрыш, страховые накопления, скидка, специальное предложение, шанс, эксклюзив.</a:t>
            </a:r>
            <a:endParaRPr sz="1500">
              <a:solidFill>
                <a:srgbClr val="4D434B"/>
              </a:solidFill>
            </a:endParaRPr>
          </a:p>
          <a:p>
            <a:pPr indent="0" lvl="0" marL="0" rtl="0" algn="l">
              <a:spcBef>
                <a:spcPts val="15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