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79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0" autoAdjust="0"/>
    <p:restoredTop sz="86410"/>
  </p:normalViewPr>
  <p:slideViewPr>
    <p:cSldViewPr>
      <p:cViewPr varScale="1">
        <p:scale>
          <a:sx n="98" d="100"/>
          <a:sy n="98" d="100"/>
        </p:scale>
        <p:origin x="2094" y="90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102" y="58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8F9718B-5015-4EBF-A0B6-6D10487039D7}" type="datetimeFigureOut">
              <a:rPr lang="en-US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7A7287C-A872-4425-8893-A9CBBC4AF4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94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FBA7632-203A-40B7-906A-D60166559FBB}" type="datetimeFigureOut">
              <a:rPr lang="en-US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pPr lvl="0"/>
            <a:endParaRPr lang="en-US" noProof="0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C733683-F64A-4A00-9D93-D0E42DC0D2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6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12291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29EEC-8911-4BFF-B0A6-BF483F26EF4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471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733683-F64A-4A00-9D93-D0E42DC0D22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75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3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4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/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77679-C310-4B53-BCEB-34685659DDF6}" type="datetimeFigureOut">
              <a:rPr lang="en-US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AFACF-E3AE-4DEB-A780-BF8119E402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8B3D5-419A-4CF0-BE2C-C3AEE1930933}" type="datetimeFigureOut">
              <a:rPr lang="en-US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5" name="Rectangl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D43F3-1E4F-456B-9AE7-3AEFBA8D6A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5DB3F-B5C9-4A41-AED3-DD23E11A2F92}" type="datetimeFigureOut">
              <a:rPr lang="en-US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4" name="Rectangl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F901C-E977-40D9-9D8F-6E63AF4D95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74AB2-9045-4A7C-8045-1233977C1AB8}" type="datetimeFigureOut">
              <a:rPr lang="en-US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3" name="Rectangl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2F729-8C82-4894-B7D4-FD2A4D945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127E2-DB72-4B9D-9CFE-FCB11759804C}" type="datetimeFigureOut">
              <a:rPr lang="en-US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6" name="Rectangl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26339-3945-40BE-9507-1D8B0D8AD4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D8FCA-1BD9-4276-8969-F679DFDF0FB5}" type="datetimeFigureOut">
              <a:rPr lang="en-US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5" name="Rectangl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B9790-C69C-4558-812E-EA9308C8B4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E2E4B-EDDE-4897-B9CB-10E3F922DBA8}" type="datetimeFigureOut">
              <a:rPr lang="en-US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6" name="Rectangl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4264E-9953-4282-84FD-00B03AE325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5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image6.pn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30"/>
          <p:cNvSpPr>
            <a:spLocks noGrp="1"/>
          </p:cNvSpPr>
          <p:nvPr>
            <p:ph type="title"/>
          </p:nvPr>
        </p:nvSpPr>
        <p:spPr bwMode="auto">
          <a:xfrm>
            <a:off x="457200" y="3587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fld id="{31FB87F8-D420-4483-8BA4-D1E73AA64543}" type="datetimeFigureOut">
              <a:rPr lang="en-US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fld id="{7E3FDD74-544D-4781-A820-C0098C1F73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  <p:sldLayoutId id="2147483652" r:id="rId5"/>
    <p:sldLayoutId id="2147483651" r:id="rId6"/>
    <p:sldLayoutId id="2147483650" r:id="rId7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9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92088" y="74613"/>
            <a:ext cx="8763000" cy="968375"/>
          </a:xfrm>
        </p:spPr>
        <p:txBody>
          <a:bodyPr>
            <a:normAutofit/>
          </a:bodyPr>
          <a:lstStyle/>
          <a:p>
            <a:pPr algn="ctr" eaLnBrk="1" fontAlgn="auto" hangingPunct="1">
              <a:spcBef>
                <a:spcPts val="1200"/>
              </a:spcBef>
              <a:spcAft>
                <a:spcPts val="0"/>
              </a:spcAft>
              <a:defRPr/>
            </a:pPr>
            <a:r>
              <a:rPr lang="ru-RU" sz="1800" dirty="0" smtClean="0">
                <a:latin typeface="Times New Roman" pitchFamily="18" charset="0"/>
              </a:rPr>
              <a:t>БЕЛОРУССКИЙ ГОСУДАРСТВЕННЫЙ УНИВЕРСИТЕТ</a:t>
            </a:r>
            <a:br>
              <a:rPr lang="ru-RU" sz="1800" dirty="0" smtClean="0">
                <a:latin typeface="Times New Roman" pitchFamily="18" charset="0"/>
              </a:rPr>
            </a:br>
            <a:r>
              <a:rPr lang="ru-RU" sz="1400" dirty="0" smtClean="0">
                <a:latin typeface="Times New Roman" pitchFamily="18" charset="0"/>
              </a:rPr>
              <a:t>ФАКУЛЬТЕТ ПРИКЛАДНОЙ МАТЕМАТИКИ И ИНФОРМАТИКИ</a:t>
            </a:r>
            <a:r>
              <a:rPr lang="ru-RU" sz="1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</a:rPr>
              <a:t/>
            </a:r>
            <a:br>
              <a:rPr lang="ru-RU" sz="1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</a:rPr>
            </a:br>
            <a:r>
              <a:rPr lang="ru-RU" sz="1400" dirty="0" smtClean="0">
                <a:solidFill>
                  <a:schemeClr val="tx1">
                    <a:alpha val="100000"/>
                  </a:schemeClr>
                </a:solidFill>
                <a:latin typeface="Times New Roman" pitchFamily="18" charset="0"/>
              </a:rPr>
              <a:t>КАФЕДРА ИНФОРМАЦИОННЫХ СИСТЕМ УПРАВЛЕНИЯ</a:t>
            </a:r>
            <a:endParaRPr lang="en-US" sz="1400" dirty="0">
              <a:solidFill>
                <a:schemeClr val="tx1">
                  <a:alpha val="100000"/>
                </a:schemeClr>
              </a:solidFill>
            </a:endParaRPr>
          </a:p>
        </p:txBody>
      </p:sp>
      <p:pic>
        <p:nvPicPr>
          <p:cNvPr id="11266" name="Рисунок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5942013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Рисунок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5942013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Subtitle 2"/>
          <p:cNvSpPr>
            <a:spLocks noGrp="1"/>
          </p:cNvSpPr>
          <p:nvPr>
            <p:ph type="subTitle" idx="1"/>
          </p:nvPr>
        </p:nvSpPr>
        <p:spPr>
          <a:xfrm>
            <a:off x="1042988" y="2205038"/>
            <a:ext cx="7034212" cy="2879725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ru-RU" sz="3200" dirty="0" smtClean="0">
                <a:cs typeface="Times New Roman" pitchFamily="18" charset="0"/>
              </a:rPr>
              <a:t>Тема 1: </a:t>
            </a:r>
            <a:r>
              <a:rPr lang="ru-RU" sz="3200" b="1" i="1" dirty="0" smtClean="0">
                <a:cs typeface="Times New Roman" pitchFamily="18" charset="0"/>
              </a:rPr>
              <a:t>Введение в исследование операций</a:t>
            </a:r>
            <a:endParaRPr lang="ru-RU" sz="1600" dirty="0" smtClean="0">
              <a:latin typeface="Arial" charset="0"/>
              <a:cs typeface="Times New Roman" pitchFamily="18" charset="0"/>
            </a:endParaRPr>
          </a:p>
        </p:txBody>
      </p:sp>
      <p:pic>
        <p:nvPicPr>
          <p:cNvPr id="11269" name="Picture 5" descr="BS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35450" y="1219200"/>
            <a:ext cx="6731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TextBox 8"/>
          <p:cNvSpPr txBox="1">
            <a:spLocks noChangeArrowheads="1"/>
          </p:cNvSpPr>
          <p:nvPr/>
        </p:nvSpPr>
        <p:spPr bwMode="auto">
          <a:xfrm>
            <a:off x="5292725" y="5589588"/>
            <a:ext cx="34671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i="1">
                <a:latin typeface="Times New Roman" pitchFamily="18" charset="0"/>
                <a:cs typeface="Times New Roman" pitchFamily="18" charset="0"/>
              </a:rPr>
              <a:t>Лектор:</a:t>
            </a:r>
          </a:p>
          <a:p>
            <a:r>
              <a:rPr lang="ru-RU" sz="1400" i="1">
                <a:latin typeface="Times New Roman" pitchFamily="18" charset="0"/>
                <a:cs typeface="Times New Roman" pitchFamily="18" charset="0"/>
              </a:rPr>
              <a:t>Профессор </a:t>
            </a:r>
            <a:r>
              <a:rPr lang="ru-RU" sz="1400">
                <a:latin typeface="Times New Roman" pitchFamily="18" charset="0"/>
                <a:cs typeface="Times New Roman" pitchFamily="18" charset="0"/>
              </a:rPr>
              <a:t>Краснопрошин Виктор Владимирович</a:t>
            </a:r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71" name="TextBox 1"/>
          <p:cNvSpPr txBox="1">
            <a:spLocks noChangeArrowheads="1"/>
          </p:cNvSpPr>
          <p:nvPr/>
        </p:nvSpPr>
        <p:spPr bwMode="auto">
          <a:xfrm>
            <a:off x="4140200" y="6583363"/>
            <a:ext cx="9749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Минск 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ru-RU" sz="1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Box 1"/>
          <p:cNvSpPr txBox="1">
            <a:spLocks noChangeArrowheads="1"/>
          </p:cNvSpPr>
          <p:nvPr/>
        </p:nvSpPr>
        <p:spPr bwMode="auto">
          <a:xfrm>
            <a:off x="533400" y="289560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60648" y="404664"/>
            <a:ext cx="10936089" cy="43204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971600" y="1484784"/>
            <a:ext cx="7704856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Современная организация   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   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"человеко-машинная" система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05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05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промышленные предприятия,   научно-исследовательские центры, комбинаты бытовых услуг, транспортно-эксплуатационные агентства и т.п.</a:t>
            </a:r>
            <a:endParaRPr lang="ru-RU" sz="105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05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любые предприятия производственной или непроизводственной сферы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05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05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Эффективность функционирования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"человеко-машинных"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систем зависит от качества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организационного управления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05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Организационное управление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связано с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задачами принятия решений (ЗПР)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05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00808"/>
            <a:ext cx="7454598" cy="4788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44824"/>
            <a:ext cx="7722371" cy="3744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88840"/>
            <a:ext cx="7870878" cy="3816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88840"/>
            <a:ext cx="7627133" cy="36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88840"/>
            <a:ext cx="8084761" cy="3816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932444"/>
            <a:ext cx="7992888" cy="40888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8019386" cy="3888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1007384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TS010073846</Template>
  <TotalTime>0</TotalTime>
  <Words>25</Words>
  <Application>Microsoft Office PowerPoint</Application>
  <PresentationFormat>Экран (4:3)</PresentationFormat>
  <Paragraphs>19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MS PGothic</vt:lpstr>
      <vt:lpstr>Arial</vt:lpstr>
      <vt:lpstr>Calibri</vt:lpstr>
      <vt:lpstr>Times New Roman</vt:lpstr>
      <vt:lpstr>TS010073846</vt:lpstr>
      <vt:lpstr>БЕЛОРУССКИЙ ГОСУДАРСТВЕННЫЙ УНИВЕРСИТЕТ ФАКУЛЬТЕТ ПРИКЛАДНОЙ МАТЕМАТИКИ И ИНФОРМАТИКИ КАФЕДРА ИНФОРМАЦИОННЫХ СИСТЕМ УПРАВЛЕНИЯ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БЕЛОРУССКИЙ ГОСУДАРСТВЕННЫЙ УНИВЕРСИТЕТ ФАКУЛЬТЕТ ПРИКЛАДНОЙ МАТЕМАТИКИ И ИНФОРМАТИКИ КАФЕДРА ИНФОРМАЦИОННЫХ СИСТЕМ УПРАВЛЕНИЯ</dc:title>
  <dc:creator/>
  <cp:lastModifiedBy/>
  <cp:revision>8</cp:revision>
  <dcterms:created xsi:type="dcterms:W3CDTF">2014-04-23T19:35:42Z</dcterms:created>
  <dcterms:modified xsi:type="dcterms:W3CDTF">2020-02-11T08:29:22Z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