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9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72" r:id="rId11"/>
    <p:sldId id="268" r:id="rId12"/>
    <p:sldId id="270" r:id="rId13"/>
    <p:sldId id="273" r:id="rId14"/>
    <p:sldId id="274" r:id="rId15"/>
    <p:sldId id="276" r:id="rId16"/>
    <p:sldId id="275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8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8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7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80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6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9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2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1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1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D48B-0F00-427E-BEAE-47FA8EA50A54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C3D127-447C-4EC5-9561-257B53A8179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5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C7FD6-A1B5-D621-786D-989BAF460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054" y="281280"/>
            <a:ext cx="9966960" cy="2326064"/>
          </a:xfrm>
        </p:spPr>
        <p:txBody>
          <a:bodyPr>
            <a:noAutofit/>
          </a:bodyPr>
          <a:lstStyle/>
          <a:p>
            <a:pPr algn="l"/>
            <a:r>
              <a:rPr lang="ru-RU" sz="4800" dirty="0"/>
              <a:t>Анализ зарубежного опыта электронного правительства на примере Японии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432208-226A-097F-19B5-4E31ACF13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77" y="5669737"/>
            <a:ext cx="4642872" cy="721636"/>
          </a:xfrm>
        </p:spPr>
        <p:txBody>
          <a:bodyPr>
            <a:normAutofit/>
          </a:bodyPr>
          <a:lstStyle/>
          <a:p>
            <a:r>
              <a:rPr lang="ru-RU" sz="1600" dirty="0" err="1"/>
              <a:t>Никончик</a:t>
            </a:r>
            <a:r>
              <a:rPr lang="ru-RU" sz="1600" dirty="0"/>
              <a:t> </a:t>
            </a:r>
            <a:r>
              <a:rPr lang="ru-RU" sz="1600" dirty="0" err="1"/>
              <a:t>даниил</a:t>
            </a:r>
            <a:r>
              <a:rPr lang="ru-RU" sz="1600" dirty="0"/>
              <a:t>, 3 курс 12 группа</a:t>
            </a:r>
          </a:p>
        </p:txBody>
      </p:sp>
    </p:spTree>
    <p:extLst>
      <p:ext uri="{BB962C8B-B14F-4D97-AF65-F5344CB8AC3E}">
        <p14:creationId xmlns:p14="http://schemas.microsoft.com/office/powerpoint/2010/main" val="272684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3" y="201105"/>
            <a:ext cx="8922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Данные базы знаний ООН готовности к электронному правительству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7B55C7-D4BA-B314-3556-62698F82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2" y="1697533"/>
            <a:ext cx="11227325" cy="11237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2B9BB9-6342-29E9-B991-63C1405B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1" y="2935331"/>
            <a:ext cx="11237265" cy="11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1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3" y="201105"/>
            <a:ext cx="8922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Данные базы знаний ООН готовности к электронному правительству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3D3EBB-769E-E720-8C18-982DE524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2" y="1524543"/>
            <a:ext cx="11300451" cy="8853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C75C1E-80F3-76C8-597C-0E733542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1" y="2839363"/>
            <a:ext cx="11300452" cy="81930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0D7E5AD-B98A-2572-4C1F-605AA8DAB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22" y="4018637"/>
            <a:ext cx="11300453" cy="8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2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820130" y="465055"/>
            <a:ext cx="892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Порталы государственных услуг:</a:t>
            </a:r>
            <a:br>
              <a:rPr lang="ru-RU" sz="3600" dirty="0">
                <a:latin typeface="+mj-lt"/>
              </a:rPr>
            </a:br>
            <a:r>
              <a:rPr lang="ru-RU" sz="3600" dirty="0">
                <a:latin typeface="+mj-lt"/>
              </a:rPr>
              <a:t>классификация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029F9E-8F7B-27D9-C481-AC529072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5" y="2125867"/>
            <a:ext cx="11415749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820130" y="465055"/>
            <a:ext cx="892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Порталы государственных услуг:</a:t>
            </a:r>
            <a:br>
              <a:rPr lang="ru-RU" sz="3600" dirty="0">
                <a:latin typeface="+mj-lt"/>
              </a:rPr>
            </a:br>
            <a:r>
              <a:rPr lang="ru-RU" sz="3600" dirty="0">
                <a:latin typeface="+mj-lt"/>
              </a:rPr>
              <a:t>классификация</a:t>
            </a:r>
            <a:endParaRPr lang="ru-RU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78DD4-6B1A-A105-F340-BAE6F8F067E2}"/>
              </a:ext>
            </a:extLst>
          </p:cNvPr>
          <p:cNvSpPr txBox="1"/>
          <p:nvPr/>
        </p:nvSpPr>
        <p:spPr>
          <a:xfrm>
            <a:off x="685013" y="1517714"/>
            <a:ext cx="10671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Катастрофы и чрезвычайные ситуации.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Окружающая среда.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Региональное возрождение.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Дети/Образование.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Здоровье.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Занятость/труд.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Экскурсии / зарубежные поездки.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Семья/общество.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Закон и душевное спокойствие жизни.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Формирование активов / налог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Бизнес / промышленность.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Получение субсидий и др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Земля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Цифровое администрирование.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О правительстве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Информация, связанная с государственным органом.</a:t>
            </a:r>
            <a:endParaRPr lang="ru-RU" dirty="0">
              <a:solidFill>
                <a:srgbClr val="333333"/>
              </a:solidFill>
              <a:ea typeface="Meiry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4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820130" y="465055"/>
            <a:ext cx="89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latin typeface="+mj-lt"/>
              </a:rPr>
              <a:t>Проактивность</a:t>
            </a:r>
            <a:endParaRPr lang="ru-RU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78DD4-6B1A-A105-F340-BAE6F8F067E2}"/>
              </a:ext>
            </a:extLst>
          </p:cNvPr>
          <p:cNvSpPr txBox="1"/>
          <p:nvPr/>
        </p:nvSpPr>
        <p:spPr>
          <a:xfrm>
            <a:off x="534184" y="1120676"/>
            <a:ext cx="109288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Развитие людских ресурсов.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Поддержка.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Система рабочих карт.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Тест навыков / внутренний тест / стандарт оценки профессиональных способностей.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Безопасности пищевых продуктов.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Здоровье.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Увеличим продолжительность здоровой жизни Проект Smart Life.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a typeface="Meiryo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097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820130" y="465055"/>
            <a:ext cx="89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Мобильные приложения</a:t>
            </a:r>
            <a:endParaRPr lang="ru-RU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C5473-2C85-4DA8-DB4F-1EE93DF8B21F}"/>
              </a:ext>
            </a:extLst>
          </p:cNvPr>
          <p:cNvSpPr txBox="1"/>
          <p:nvPr/>
        </p:nvSpPr>
        <p:spPr>
          <a:xfrm>
            <a:off x="820130" y="1206631"/>
            <a:ext cx="1064022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Новое электронное приложение </a:t>
            </a:r>
            <a:r>
              <a:rPr lang="en-US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e-Gov</a:t>
            </a:r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Новое электронное правительство было обновлено в конце ноября 2020 года.</a:t>
            </a:r>
            <a:b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Были добавлены новые функции, чтобы сделать его более удобным и простым в </a:t>
            </a:r>
          </a:p>
          <a:p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    </a:t>
            </a:r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использовании.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Войти с G </a:t>
            </a:r>
            <a:r>
              <a:rPr lang="ru-RU" sz="22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Biz</a:t>
            </a:r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 ID или Open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Теперь вы можете сохранять часто используемую информацию на Моей странице.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Добавлено программное обеспечение для Mac.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Вы можете проверить статус обработки со своего смартфона.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Meiryo" panose="020B0400000000000000" pitchFamily="34" charset="-128"/>
              <a:ea typeface="Meiryo" panose="020B0400000000000000" pitchFamily="34" charset="-128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6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820130" y="465055"/>
            <a:ext cx="892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Мобильные приложения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A5E404-B087-13ED-A8D2-5D172237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0" y="1187552"/>
            <a:ext cx="8190805" cy="44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9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820130" y="465055"/>
            <a:ext cx="892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Архитектура ЭП. Сетевая инфраструктура и центры обработки данных.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C5473-2C85-4DA8-DB4F-1EE93DF8B21F}"/>
              </a:ext>
            </a:extLst>
          </p:cNvPr>
          <p:cNvSpPr txBox="1"/>
          <p:nvPr/>
        </p:nvSpPr>
        <p:spPr>
          <a:xfrm>
            <a:off x="775890" y="1751617"/>
            <a:ext cx="106942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На основе «Плана внедрения цифрового правительства» (пересмотренного 20 декабря 2019 г. 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(решение Кабинета министров)), электронное правительство направлено на предоставление 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высококачественных административных услуг пользователям, таким как граждане и 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предприятия. -создавая с пользователями, поставщиками программного обеспечения и т. д., 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мы работаем над пошаговым обзором услуг и дизайна, предоставляемых e-</a:t>
            </a:r>
            <a:r>
              <a:rPr lang="ru-RU" sz="2000" b="0" i="0" dirty="0" err="1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Gov</a:t>
            </a:r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.</a:t>
            </a:r>
            <a:br>
              <a:rPr lang="ru-RU" sz="2000" dirty="0"/>
            </a:br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В рамках этого мы недавно пересмотрели информационную архитектуру и дизайн сайта 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для некоторого контента с целью упростить поиск информации и услуг, предоставляемых 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электронным правительством. Это руководство обобщает результаты как одну из лучших 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практик в дизайне сайта с точки зрения «информационного дизайна», «дизайна 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пользовательского интерфейса» и «шаблона дизайна пользовательского интерфейса».</a:t>
            </a:r>
            <a:br>
              <a:rPr lang="ru-RU" sz="2000" dirty="0"/>
            </a:br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В будущем мы планируем пересматривать это руководство параллельно с постоянным 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ea typeface="Meiryo" panose="020B0400000000000000" pitchFamily="34" charset="-128"/>
              </a:rPr>
              <a:t>улучшением услуг в системе электронного правительства.</a:t>
            </a:r>
            <a:endParaRPr lang="en-US" sz="2000" b="0" i="0" dirty="0">
              <a:solidFill>
                <a:srgbClr val="333333"/>
              </a:solidFill>
              <a:effectLst/>
              <a:ea typeface="Meiryo" panose="020B0400000000000000" pitchFamily="34" charset="-128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62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820130" y="465055"/>
            <a:ext cx="8922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Архитектура ЭП. Инфраструктура идентификации и авторизации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C5473-2C85-4DA8-DB4F-1EE93DF8B21F}"/>
              </a:ext>
            </a:extLst>
          </p:cNvPr>
          <p:cNvSpPr txBox="1"/>
          <p:nvPr/>
        </p:nvSpPr>
        <p:spPr>
          <a:xfrm>
            <a:off x="775890" y="1751617"/>
            <a:ext cx="8445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ea typeface="Meiryo" panose="020B0400000000000000" pitchFamily="34" charset="-128"/>
              </a:rPr>
              <a:t>Можно</a:t>
            </a:r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 войти в систему с помощью аутентификации G </a:t>
            </a:r>
            <a:r>
              <a:rPr lang="ru-RU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Biz</a:t>
            </a:r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 ID или </a:t>
            </a:r>
            <a:r>
              <a:rPr lang="ru-RU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OpenID</a:t>
            </a:r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, </a:t>
            </a:r>
          </a:p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что упрощает начало работы.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4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820130" y="465055"/>
            <a:ext cx="8922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Архитектура ЭП. Национальные стандарты в области ЭП и информационные системы, обеспечивающие их использование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C5473-2C85-4DA8-DB4F-1EE93DF8B21F}"/>
              </a:ext>
            </a:extLst>
          </p:cNvPr>
          <p:cNvSpPr txBox="1"/>
          <p:nvPr/>
        </p:nvSpPr>
        <p:spPr>
          <a:xfrm>
            <a:off x="820130" y="2219381"/>
            <a:ext cx="9453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Система защиты личной информации административных органов и объединенных </a:t>
            </a:r>
          </a:p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административных органов (далее именуемых «административными органами») </a:t>
            </a:r>
          </a:p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основана на «Законе о защите личной информации» (далее именуемом «Закон о </a:t>
            </a:r>
          </a:p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защите личной информации»). надлежащее и бесперебойное функционирование </a:t>
            </a:r>
          </a:p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офиса и бизнеса, а также надлежащее и эффективное использование личной </a:t>
            </a:r>
          </a:p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информации будут способствовать созданию новых отраслей и реализации </a:t>
            </a:r>
          </a:p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динамичного экономического общества и богатой национальной жизни Цель </a:t>
            </a:r>
          </a:p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состоит в том, чтобы защитить права и интересы лиц, принимая во внимание </a:t>
            </a:r>
          </a:p>
          <a:p>
            <a:r>
              <a:rPr lang="ru-RU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Meiryo" panose="020B0400000000000000" pitchFamily="34" charset="-128"/>
              </a:rPr>
              <a:t>полезность личной информации.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4" y="810705"/>
            <a:ext cx="853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Стратегия развития ЭП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F0F90-7A9F-0EDF-F12B-721A059DF7E5}"/>
              </a:ext>
            </a:extLst>
          </p:cNvPr>
          <p:cNvSpPr txBox="1"/>
          <p:nvPr/>
        </p:nvSpPr>
        <p:spPr>
          <a:xfrm>
            <a:off x="782424" y="1842586"/>
            <a:ext cx="11293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333333"/>
                </a:solidFill>
                <a:latin typeface="Gotham Pro"/>
              </a:rPr>
              <a:t>Цель программы</a:t>
            </a:r>
            <a:r>
              <a:rPr lang="ru-RU" sz="2400" b="1" dirty="0">
                <a:solidFill>
                  <a:srgbClr val="333333"/>
                </a:solidFill>
                <a:latin typeface="Gotham Pro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Gotham Pro"/>
              </a:rPr>
              <a:t>-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предоставления информации и оказания уже сформировавшегося набора государственных услуг гражданам, </a:t>
            </a:r>
          </a:p>
          <a:p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бизнесу, другим ветвям государственной власти и государственным чиновникам, при котором личное взаимодействие между государством и заявителем минимизировано и максимально возможно используются информационные технологии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74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4" y="810705"/>
            <a:ext cx="853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Стратегия развития ЭП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F0F90-7A9F-0EDF-F12B-721A059DF7E5}"/>
              </a:ext>
            </a:extLst>
          </p:cNvPr>
          <p:cNvSpPr txBox="1"/>
          <p:nvPr/>
        </p:nvSpPr>
        <p:spPr>
          <a:xfrm>
            <a:off x="782424" y="1842586"/>
            <a:ext cx="11293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>
                <a:solidFill>
                  <a:srgbClr val="333333"/>
                </a:solidFill>
                <a:latin typeface="Gotham Pro"/>
              </a:rPr>
              <a:t>Задачи программы: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Стимулирование спроса в промышленности информационных технологий и осуществление структурных реформ в этой области.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Упрощение бюрократических процедур.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Повышение эффективности работы административных органов власти.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Реформа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Gotham Pro"/>
              </a:rPr>
              <a:t>middle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Gotham Pro"/>
              </a:rPr>
              <a:t>office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 (люди, которые проектируют куда дальше двигаться).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Реформа в сфере органов самоуправления: повышение эффективности и сочетаемости административных услуг</a:t>
            </a:r>
            <a:r>
              <a:rPr lang="ru-RU" sz="2400" dirty="0">
                <a:solidFill>
                  <a:srgbClr val="333333"/>
                </a:solidFill>
                <a:latin typeface="Gotham Pro"/>
              </a:rPr>
              <a:t>.</a:t>
            </a:r>
            <a:endParaRPr lang="ru-RU" sz="2400" b="0" i="0" dirty="0">
              <a:solidFill>
                <a:srgbClr val="333333"/>
              </a:solidFill>
              <a:effectLst/>
              <a:latin typeface="Gotham Pro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376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4" y="810705"/>
            <a:ext cx="853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Хронология развития ЭП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80160-63FC-68A5-AA02-F885C52A46D8}"/>
              </a:ext>
            </a:extLst>
          </p:cNvPr>
          <p:cNvSpPr txBox="1"/>
          <p:nvPr/>
        </p:nvSpPr>
        <p:spPr>
          <a:xfrm>
            <a:off x="782424" y="1641702"/>
            <a:ext cx="108316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Развитие Японии в области информационных технологий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формировалось в несколько этапов (2001 – e-Japan, 2003 – e-Japan 2,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2006 – IT, 2010 – i-Japan).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00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4" y="810705"/>
            <a:ext cx="853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Хронология развития ЭП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80160-63FC-68A5-AA02-F885C52A46D8}"/>
              </a:ext>
            </a:extLst>
          </p:cNvPr>
          <p:cNvSpPr txBox="1"/>
          <p:nvPr/>
        </p:nvSpPr>
        <p:spPr>
          <a:xfrm>
            <a:off x="782424" y="1641702"/>
            <a:ext cx="111680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Начальная стратегия  программы «Электронная Японии»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базировалась на строительстве </a:t>
            </a:r>
            <a:r>
              <a:rPr lang="ru-RU" sz="2800" b="0" i="0" dirty="0" err="1">
                <a:solidFill>
                  <a:srgbClr val="333333"/>
                </a:solidFill>
                <a:effectLst/>
                <a:latin typeface="Gotham Pro"/>
              </a:rPr>
              <a:t>ультраскоростной</a:t>
            </a:r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 сети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Интернет и обеспечение повсеместного доступа в сеть.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Также немаловажными аспектами программы были разработка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правил электронной коммерции, реализация концепции электронного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правительства, подготовка высококвалифицированных кадров,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способных работать в новую, «цифровую» эпоху.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061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4" y="810705"/>
            <a:ext cx="853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Хронология развития ЭП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80160-63FC-68A5-AA02-F885C52A46D8}"/>
              </a:ext>
            </a:extLst>
          </p:cNvPr>
          <p:cNvSpPr txBox="1"/>
          <p:nvPr/>
        </p:nvSpPr>
        <p:spPr>
          <a:xfrm>
            <a:off x="782424" y="1641702"/>
            <a:ext cx="113102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В рамках этой новой стратегии было заложено три базовых понятия: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структурные реформы с целью скачкообразного роста;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упор на простых пользователей и удобство пользования для них;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усиление конкурентоспособности Японии на международном рынке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и вклад в общее развитие.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755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4" y="810705"/>
            <a:ext cx="853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Хронология развития ЭП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80160-63FC-68A5-AA02-F885C52A46D8}"/>
              </a:ext>
            </a:extLst>
          </p:cNvPr>
          <p:cNvSpPr txBox="1"/>
          <p:nvPr/>
        </p:nvSpPr>
        <p:spPr>
          <a:xfrm>
            <a:off x="782424" y="1641702"/>
            <a:ext cx="107403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В 2007 году штаб определил пакет мер, направленных на 3-юю фазу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реформ, а сейчас уже обнародована новая концепция. </a:t>
            </a:r>
            <a:br>
              <a:rPr lang="ru-RU" sz="2800" dirty="0"/>
            </a:br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Главная задача новой стратегии (i-Japan, 2010-2015 гг.) состоит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в вовлечение технологий во все сферы жизни и реализовывается </a:t>
            </a:r>
          </a:p>
          <a:p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в трех основных направлениях: 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создание электронного правительства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здравоохранение и медобслуживание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333333"/>
                </a:solidFill>
                <a:effectLst/>
                <a:latin typeface="Gotham Pro"/>
              </a:rPr>
              <a:t>образование и подготовка кадров.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385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4" y="810705"/>
            <a:ext cx="8531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Особенности ЭП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80160-63FC-68A5-AA02-F885C52A46D8}"/>
              </a:ext>
            </a:extLst>
          </p:cNvPr>
          <p:cNvSpPr txBox="1"/>
          <p:nvPr/>
        </p:nvSpPr>
        <p:spPr>
          <a:xfrm>
            <a:off x="782424" y="1641702"/>
            <a:ext cx="109240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За 10 лет Японии удалось достичь потрясающих результатов в различных сферах: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стоимость Интернета уменьшилась на 63%, количество пользователей </a:t>
            </a:r>
          </a:p>
          <a:p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увеличилось в 37 раз;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количество мобильных телефонов третьего поколения составляют 96%;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количество государственных заявлений в электронном виде составляет </a:t>
            </a:r>
          </a:p>
          <a:p>
            <a:r>
              <a:rPr lang="ru-RU" sz="2400" b="0" i="0" dirty="0">
                <a:solidFill>
                  <a:srgbClr val="333333"/>
                </a:solidFill>
                <a:effectLst/>
                <a:latin typeface="Gotham Pro"/>
              </a:rPr>
              <a:t>92% (по сравнению с 1% в 2001 году) и т.д.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293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06F57-7E9C-905B-9123-0E6716226F2B}"/>
              </a:ext>
            </a:extLst>
          </p:cNvPr>
          <p:cNvSpPr txBox="1"/>
          <p:nvPr/>
        </p:nvSpPr>
        <p:spPr>
          <a:xfrm>
            <a:off x="782423" y="201105"/>
            <a:ext cx="8922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Данные базы знаний ООН готовности к электронному правительству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80160-63FC-68A5-AA02-F885C52A46D8}"/>
              </a:ext>
            </a:extLst>
          </p:cNvPr>
          <p:cNvSpPr txBox="1"/>
          <p:nvPr/>
        </p:nvSpPr>
        <p:spPr>
          <a:xfrm>
            <a:off x="782423" y="1524544"/>
            <a:ext cx="11445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Япония относится к числу наиболее успешных стран в области развития электронного правительства 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(входящих в высший класс оценки очень высокой группы (EGDI)). Так же она занимает 15 место по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развитию ЭП в мире на 2020 год.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66E92BF-5558-06B3-552B-73506946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58" y="2999763"/>
            <a:ext cx="6378493" cy="27815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CF64ABF-DBD2-97A7-3FA1-691AFC6D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54" y="2761155"/>
            <a:ext cx="1028789" cy="8077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1624DA-97FA-1BA0-F026-18DD0C04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504" y="2999763"/>
            <a:ext cx="1005927" cy="67823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9FE87F4-BA0B-664C-6D4F-78CCB6F36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285" y="2533719"/>
            <a:ext cx="998307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1846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350</TotalTime>
  <Words>878</Words>
  <Application>Microsoft Office PowerPoint</Application>
  <PresentationFormat>Широкоэкранный</PresentationFormat>
  <Paragraphs>110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Meiryo</vt:lpstr>
      <vt:lpstr>Arial</vt:lpstr>
      <vt:lpstr>Gill Sans MT</vt:lpstr>
      <vt:lpstr>Gotham Pro</vt:lpstr>
      <vt:lpstr>Галерея</vt:lpstr>
      <vt:lpstr>Анализ зарубежного опыта электронного правительства на примере Японии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зарубежного опыта электронного правительства на примере Японии</dc:title>
  <dc:creator>Nikonchik Daniil</dc:creator>
  <cp:lastModifiedBy>Nikonchik Daniil</cp:lastModifiedBy>
  <cp:revision>4</cp:revision>
  <dcterms:created xsi:type="dcterms:W3CDTF">2022-05-11T08:29:46Z</dcterms:created>
  <dcterms:modified xsi:type="dcterms:W3CDTF">2022-05-11T14:40:38Z</dcterms:modified>
</cp:coreProperties>
</file>