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3673a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3673a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3673a2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c3673a2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c3673a2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c3673a2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c3673a2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c3673a2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3673a2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3673a2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3673a21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3673a21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www.python.org/"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github.com/ray-project/ray/" TargetMode="External"/><Relationship Id="rId5" Type="http://schemas.openxmlformats.org/officeDocument/2006/relationships/hyperlink" Target="https://dask.org/" TargetMode="External"/><Relationship Id="rId6" Type="http://schemas.openxmlformats.org/officeDocument/2006/relationships/hyperlink" Target="https://github.com/modin-project/unidist/" TargetMode="External"/><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h2oai.github.io/db-benchmark/" TargetMode="External"/><Relationship Id="rId5" Type="http://schemas.openxmlformats.org/officeDocument/2006/relationships/image" Target="../media/image7.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Pandas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Clr>
                <a:schemeClr val="dk1"/>
              </a:buClr>
              <a:buSzPct val="47826"/>
              <a:buFont typeface="Arial"/>
              <a:buNone/>
            </a:pPr>
            <a:r>
              <a:rPr b="1" lang="uk" sz="2300">
                <a:solidFill>
                  <a:srgbClr val="130654"/>
                </a:solidFill>
                <a:latin typeface="Roboto"/>
                <a:ea typeface="Roboto"/>
                <a:cs typeface="Roboto"/>
                <a:sym typeface="Roboto"/>
              </a:rPr>
              <a:t>pandas</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sp>
        <p:nvSpPr>
          <p:cNvPr id="61" name="Google Shape;61;p14"/>
          <p:cNvSpPr txBox="1"/>
          <p:nvPr>
            <p:ph idx="1" type="body"/>
          </p:nvPr>
        </p:nvSpPr>
        <p:spPr>
          <a:xfrm>
            <a:off x="1199125" y="1147300"/>
            <a:ext cx="4030200" cy="139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sz="1500">
                <a:solidFill>
                  <a:srgbClr val="444444"/>
                </a:solidFill>
                <a:highlight>
                  <a:srgbClr val="F8F9FA"/>
                </a:highlight>
                <a:latin typeface="Roboto"/>
                <a:ea typeface="Roboto"/>
                <a:cs typeface="Roboto"/>
                <a:sym typeface="Roboto"/>
              </a:rPr>
              <a:t>pandas is a fast, powerful, flexible and easy to use open source data analysis and manipulation tool, built on top of the </a:t>
            </a:r>
            <a:r>
              <a:rPr lang="uk" sz="1500">
                <a:solidFill>
                  <a:srgbClr val="130654"/>
                </a:solidFill>
                <a:highlight>
                  <a:srgbClr val="F8F9FA"/>
                </a:highlight>
                <a:uFill>
                  <a:noFill/>
                </a:uFill>
                <a:latin typeface="Roboto"/>
                <a:ea typeface="Roboto"/>
                <a:cs typeface="Roboto"/>
                <a:sym typeface="Roboto"/>
                <a:hlinkClick r:id="rId4">
                  <a:extLst>
                    <a:ext uri="{A12FA001-AC4F-418D-AE19-62706E023703}">
                      <ahyp:hlinkClr val="tx"/>
                    </a:ext>
                  </a:extLst>
                </a:hlinkClick>
              </a:rPr>
              <a:t>Python</a:t>
            </a:r>
            <a:r>
              <a:rPr lang="uk" sz="1500">
                <a:solidFill>
                  <a:srgbClr val="444444"/>
                </a:solidFill>
                <a:highlight>
                  <a:srgbClr val="F8F9FA"/>
                </a:highlight>
                <a:latin typeface="Roboto"/>
                <a:ea typeface="Roboto"/>
                <a:cs typeface="Roboto"/>
                <a:sym typeface="Roboto"/>
              </a:rPr>
              <a:t> programming language.</a:t>
            </a:r>
            <a:endParaRPr sz="2100"/>
          </a:p>
        </p:txBody>
      </p:sp>
      <p:pic>
        <p:nvPicPr>
          <p:cNvPr id="62" name="Google Shape;62;p14"/>
          <p:cNvPicPr preferRelativeResize="0"/>
          <p:nvPr/>
        </p:nvPicPr>
        <p:blipFill>
          <a:blip r:embed="rId5">
            <a:alphaModFix/>
          </a:blip>
          <a:stretch>
            <a:fillRect/>
          </a:stretch>
        </p:blipFill>
        <p:spPr>
          <a:xfrm>
            <a:off x="5822100" y="1147300"/>
            <a:ext cx="2660225" cy="266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uk" sz="2300">
                <a:solidFill>
                  <a:srgbClr val="130654"/>
                </a:solidFill>
                <a:latin typeface="Roboto"/>
                <a:ea typeface="Roboto"/>
                <a:cs typeface="Roboto"/>
                <a:sym typeface="Roboto"/>
              </a:rPr>
              <a:t>dask</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sp>
        <p:nvSpPr>
          <p:cNvPr id="68" name="Google Shape;68;p15"/>
          <p:cNvSpPr txBox="1"/>
          <p:nvPr>
            <p:ph idx="1" type="body"/>
          </p:nvPr>
        </p:nvSpPr>
        <p:spPr>
          <a:xfrm>
            <a:off x="1199125" y="1152475"/>
            <a:ext cx="7633200" cy="3644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i="1" lang="uk" sz="1200">
                <a:solidFill>
                  <a:srgbClr val="080815"/>
                </a:solidFill>
                <a:highlight>
                  <a:srgbClr val="FFFFFF"/>
                </a:highlight>
              </a:rPr>
              <a:t>Dask is a flexible library for parallel computing in Python.</a:t>
            </a:r>
            <a:endParaRPr i="1" sz="1200">
              <a:solidFill>
                <a:srgbClr val="080815"/>
              </a:solidFill>
              <a:highlight>
                <a:srgbClr val="FFFFFF"/>
              </a:highlight>
            </a:endParaRPr>
          </a:p>
          <a:p>
            <a:pPr indent="0" lvl="0" marL="0" rtl="0" algn="l">
              <a:lnSpc>
                <a:spcPct val="80000"/>
              </a:lnSpc>
              <a:spcBef>
                <a:spcPts val="1200"/>
              </a:spcBef>
              <a:spcAft>
                <a:spcPts val="0"/>
              </a:spcAft>
              <a:buSzPts val="275"/>
              <a:buNone/>
            </a:pPr>
            <a:r>
              <a:rPr lang="uk" sz="1200">
                <a:solidFill>
                  <a:srgbClr val="080815"/>
                </a:solidFill>
                <a:highlight>
                  <a:srgbClr val="FFFFFF"/>
                </a:highlight>
              </a:rPr>
              <a:t>Dask is composed of two parts:</a:t>
            </a:r>
            <a:endParaRPr sz="1200">
              <a:solidFill>
                <a:srgbClr val="080815"/>
              </a:solidFill>
              <a:highlight>
                <a:srgbClr val="FFFFFF"/>
              </a:highlight>
            </a:endParaRPr>
          </a:p>
          <a:p>
            <a:pPr indent="-304800" lvl="0" marL="457200" rtl="0" algn="l">
              <a:lnSpc>
                <a:spcPct val="80000"/>
              </a:lnSpc>
              <a:spcBef>
                <a:spcPts val="1400"/>
              </a:spcBef>
              <a:spcAft>
                <a:spcPts val="0"/>
              </a:spcAft>
              <a:buClr>
                <a:srgbClr val="080815"/>
              </a:buClr>
              <a:buSzPts val="1200"/>
              <a:buAutoNum type="arabicPeriod"/>
            </a:pPr>
            <a:r>
              <a:rPr lang="uk" sz="1200">
                <a:solidFill>
                  <a:srgbClr val="080815"/>
                </a:solidFill>
                <a:highlight>
                  <a:srgbClr val="FFFFFF"/>
                </a:highlight>
              </a:rPr>
              <a:t>Dynamic task scheduling optimized for computation. This is similar to </a:t>
            </a:r>
            <a:r>
              <a:rPr i="1" lang="uk" sz="1200">
                <a:solidFill>
                  <a:srgbClr val="080815"/>
                </a:solidFill>
                <a:highlight>
                  <a:srgbClr val="FFFFFF"/>
                </a:highlight>
              </a:rPr>
              <a:t>Airflow, Luigi, Celery, or Make</a:t>
            </a:r>
            <a:r>
              <a:rPr lang="uk" sz="1200">
                <a:solidFill>
                  <a:srgbClr val="080815"/>
                </a:solidFill>
                <a:highlight>
                  <a:srgbClr val="FFFFFF"/>
                </a:highlight>
              </a:rPr>
              <a:t>, but optimized for interactive computational workloads.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AutoNum type="arabicPeriod"/>
            </a:pPr>
            <a:r>
              <a:rPr lang="uk" sz="1200">
                <a:solidFill>
                  <a:srgbClr val="080815"/>
                </a:solidFill>
                <a:highlight>
                  <a:srgbClr val="FFFFFF"/>
                </a:highlight>
              </a:rPr>
              <a:t>“Big Data” collections like parallel arrays, dataframes, and lists that extend common interfaces like </a:t>
            </a:r>
            <a:r>
              <a:rPr i="1" lang="uk" sz="1200">
                <a:solidFill>
                  <a:srgbClr val="080815"/>
                </a:solidFill>
                <a:highlight>
                  <a:srgbClr val="FFFFFF"/>
                </a:highlight>
              </a:rPr>
              <a:t>NumPy, Pandas, or Python iterators</a:t>
            </a:r>
            <a:r>
              <a:rPr lang="uk" sz="1200">
                <a:solidFill>
                  <a:srgbClr val="080815"/>
                </a:solidFill>
                <a:highlight>
                  <a:srgbClr val="FFFFFF"/>
                </a:highlight>
              </a:rPr>
              <a:t> to larger-than-memory or distributed environments. These parallel collections run on top of dynamic task schedulers.</a:t>
            </a:r>
            <a:endParaRPr sz="1200">
              <a:solidFill>
                <a:srgbClr val="080815"/>
              </a:solidFill>
              <a:highlight>
                <a:srgbClr val="FFFFFF"/>
              </a:highlight>
            </a:endParaRPr>
          </a:p>
          <a:p>
            <a:pPr indent="0" lvl="0" marL="0" rtl="0" algn="l">
              <a:lnSpc>
                <a:spcPct val="80000"/>
              </a:lnSpc>
              <a:spcBef>
                <a:spcPts val="1200"/>
              </a:spcBef>
              <a:spcAft>
                <a:spcPts val="0"/>
              </a:spcAft>
              <a:buSzPts val="275"/>
              <a:buNone/>
            </a:pPr>
            <a:r>
              <a:rPr lang="uk" sz="1200">
                <a:solidFill>
                  <a:srgbClr val="080815"/>
                </a:solidFill>
                <a:highlight>
                  <a:srgbClr val="FFFFFF"/>
                </a:highlight>
              </a:rPr>
              <a:t>Dask emphasizes the following virtues:</a:t>
            </a:r>
            <a:endParaRPr sz="1200">
              <a:solidFill>
                <a:srgbClr val="080815"/>
              </a:solidFill>
              <a:highlight>
                <a:srgbClr val="FFFFFF"/>
              </a:highlight>
            </a:endParaRPr>
          </a:p>
          <a:p>
            <a:pPr indent="-304800" lvl="0" marL="457200" rtl="0" algn="l">
              <a:lnSpc>
                <a:spcPct val="80000"/>
              </a:lnSpc>
              <a:spcBef>
                <a:spcPts val="1400"/>
              </a:spcBef>
              <a:spcAft>
                <a:spcPts val="0"/>
              </a:spcAft>
              <a:buClr>
                <a:srgbClr val="080815"/>
              </a:buClr>
              <a:buSzPts val="1200"/>
              <a:buChar char="●"/>
            </a:pPr>
            <a:r>
              <a:rPr lang="uk" sz="1200">
                <a:solidFill>
                  <a:srgbClr val="080815"/>
                </a:solidFill>
                <a:highlight>
                  <a:srgbClr val="FFFFFF"/>
                </a:highlight>
              </a:rPr>
              <a:t>Familiar: Provides parallelized NumPy array and Pandas DataFrame objects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Flexible: Provides a task scheduling interface for more custom workloads and integration with other projects.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Native: Enables distributed computing in pure Python with access to the PyData stack.</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Fast: Operates with low overhead, low latency, and minimal serialization necessary for fast numerical algorithms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Scales up: Runs resiliently on clusters with 1000s of cores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Scales down: Trivial to set up and run on a laptop in a single process</a:t>
            </a:r>
            <a:endParaRPr sz="1200">
              <a:solidFill>
                <a:srgbClr val="080815"/>
              </a:solidFill>
              <a:highlight>
                <a:srgbClr val="FFFFFF"/>
              </a:highlight>
            </a:endParaRPr>
          </a:p>
          <a:p>
            <a:pPr indent="-304800" lvl="0" marL="457200" rtl="0" algn="l">
              <a:lnSpc>
                <a:spcPct val="80000"/>
              </a:lnSpc>
              <a:spcBef>
                <a:spcPts val="0"/>
              </a:spcBef>
              <a:spcAft>
                <a:spcPts val="0"/>
              </a:spcAft>
              <a:buClr>
                <a:srgbClr val="080815"/>
              </a:buClr>
              <a:buSzPts val="1200"/>
              <a:buChar char="●"/>
            </a:pPr>
            <a:r>
              <a:rPr lang="uk" sz="1200">
                <a:solidFill>
                  <a:srgbClr val="080815"/>
                </a:solidFill>
                <a:highlight>
                  <a:srgbClr val="FFFFFF"/>
                </a:highlight>
              </a:rPr>
              <a:t>Responsive: Designed with interactive computing in mind, it provides rapid feedback and diagnostics to aid humans</a:t>
            </a:r>
            <a:endParaRPr sz="1200">
              <a:solidFill>
                <a:srgbClr val="080815"/>
              </a:solidFill>
              <a:highlight>
                <a:srgbClr val="FFFFFF"/>
              </a:highlight>
            </a:endParaRPr>
          </a:p>
          <a:p>
            <a:pPr indent="0" lvl="0" marL="0" rtl="0" algn="l">
              <a:lnSpc>
                <a:spcPct val="95000"/>
              </a:lnSpc>
              <a:spcBef>
                <a:spcPts val="1200"/>
              </a:spcBef>
              <a:spcAft>
                <a:spcPts val="1200"/>
              </a:spcAft>
              <a:buSzPts val="275"/>
              <a:buNone/>
            </a:pPr>
            <a:r>
              <a:t/>
            </a:r>
            <a:endParaRPr i="1" sz="300">
              <a:solidFill>
                <a:srgbClr val="080815"/>
              </a:solidFill>
              <a:highlight>
                <a:srgbClr val="FFFFFF"/>
              </a:highlight>
            </a:endParaRPr>
          </a:p>
        </p:txBody>
      </p:sp>
      <p:pic>
        <p:nvPicPr>
          <p:cNvPr id="69" name="Google Shape;69;p15"/>
          <p:cNvPicPr preferRelativeResize="0"/>
          <p:nvPr/>
        </p:nvPicPr>
        <p:blipFill>
          <a:blip r:embed="rId4">
            <a:alphaModFix/>
          </a:blip>
          <a:stretch>
            <a:fillRect/>
          </a:stretch>
        </p:blipFill>
        <p:spPr>
          <a:xfrm>
            <a:off x="6033457" y="672775"/>
            <a:ext cx="2798868" cy="102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uk" sz="2300">
                <a:solidFill>
                  <a:srgbClr val="130654"/>
                </a:solidFill>
                <a:latin typeface="Roboto"/>
                <a:ea typeface="Roboto"/>
                <a:cs typeface="Roboto"/>
                <a:sym typeface="Roboto"/>
              </a:rPr>
              <a:t>Polars</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sp>
        <p:nvSpPr>
          <p:cNvPr id="75" name="Google Shape;75;p16"/>
          <p:cNvSpPr txBox="1"/>
          <p:nvPr>
            <p:ph idx="1" type="body"/>
          </p:nvPr>
        </p:nvSpPr>
        <p:spPr>
          <a:xfrm>
            <a:off x="1199125" y="1152475"/>
            <a:ext cx="4818900" cy="364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275"/>
              <a:buNone/>
            </a:pPr>
            <a:r>
              <a:rPr lang="uk" sz="1500">
                <a:solidFill>
                  <a:schemeClr val="dk1"/>
                </a:solidFill>
              </a:rPr>
              <a:t>Polars is a lightning fast DataFrame library/in-memory query engine. Its embarrassingly parallel execution, cache efficient algorithms and expressive API makes it perfect for efficient data wrangling, data pipelines, snappy APIs and so much more.</a:t>
            </a:r>
            <a:endParaRPr i="1" sz="1500">
              <a:solidFill>
                <a:schemeClr val="dk1"/>
              </a:solidFill>
            </a:endParaRPr>
          </a:p>
        </p:txBody>
      </p:sp>
      <p:pic>
        <p:nvPicPr>
          <p:cNvPr id="76" name="Google Shape;76;p16"/>
          <p:cNvPicPr preferRelativeResize="0"/>
          <p:nvPr/>
        </p:nvPicPr>
        <p:blipFill>
          <a:blip r:embed="rId4">
            <a:alphaModFix/>
          </a:blip>
          <a:stretch>
            <a:fillRect/>
          </a:stretch>
        </p:blipFill>
        <p:spPr>
          <a:xfrm>
            <a:off x="6249073" y="668700"/>
            <a:ext cx="2583225" cy="127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uk" sz="2300">
                <a:solidFill>
                  <a:srgbClr val="130654"/>
                </a:solidFill>
                <a:latin typeface="Roboto"/>
                <a:ea typeface="Roboto"/>
                <a:cs typeface="Roboto"/>
                <a:sym typeface="Roboto"/>
              </a:rPr>
              <a:t>Modin</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sp>
        <p:nvSpPr>
          <p:cNvPr id="82" name="Google Shape;82;p17"/>
          <p:cNvSpPr txBox="1"/>
          <p:nvPr>
            <p:ph idx="1" type="body"/>
          </p:nvPr>
        </p:nvSpPr>
        <p:spPr>
          <a:xfrm>
            <a:off x="1199125" y="1152475"/>
            <a:ext cx="4143600" cy="36441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uk" sz="1500">
                <a:solidFill>
                  <a:srgbClr val="323232"/>
                </a:solidFill>
                <a:highlight>
                  <a:srgbClr val="FFFFFF"/>
                </a:highlight>
              </a:rPr>
              <a:t>Modin uses </a:t>
            </a:r>
            <a:r>
              <a:rPr lang="uk" sz="1500">
                <a:solidFill>
                  <a:schemeClr val="hlink"/>
                </a:solidFill>
                <a:highlight>
                  <a:srgbClr val="FFFFFF"/>
                </a:highlight>
                <a:uFill>
                  <a:noFill/>
                </a:uFill>
                <a:hlinkClick r:id="rId4"/>
              </a:rPr>
              <a:t>Ray</a:t>
            </a:r>
            <a:r>
              <a:rPr lang="uk" sz="1500">
                <a:solidFill>
                  <a:srgbClr val="323232"/>
                </a:solidFill>
                <a:highlight>
                  <a:srgbClr val="FFFFFF"/>
                </a:highlight>
              </a:rPr>
              <a:t>, </a:t>
            </a:r>
            <a:r>
              <a:rPr lang="uk" sz="1500">
                <a:solidFill>
                  <a:schemeClr val="hlink"/>
                </a:solidFill>
                <a:highlight>
                  <a:srgbClr val="FFFFFF"/>
                </a:highlight>
                <a:uFill>
                  <a:noFill/>
                </a:uFill>
                <a:hlinkClick r:id="rId5"/>
              </a:rPr>
              <a:t>Dask</a:t>
            </a:r>
            <a:r>
              <a:rPr lang="uk" sz="1500">
                <a:solidFill>
                  <a:srgbClr val="323232"/>
                </a:solidFill>
                <a:highlight>
                  <a:srgbClr val="FFFFFF"/>
                </a:highlight>
              </a:rPr>
              <a:t> or </a:t>
            </a:r>
            <a:r>
              <a:rPr lang="uk" sz="1500">
                <a:solidFill>
                  <a:schemeClr val="hlink"/>
                </a:solidFill>
                <a:highlight>
                  <a:srgbClr val="FFFFFF"/>
                </a:highlight>
                <a:uFill>
                  <a:noFill/>
                </a:uFill>
                <a:hlinkClick r:id="rId6"/>
              </a:rPr>
              <a:t>Unidist</a:t>
            </a:r>
            <a:r>
              <a:rPr lang="uk" sz="1500">
                <a:solidFill>
                  <a:srgbClr val="323232"/>
                </a:solidFill>
                <a:highlight>
                  <a:srgbClr val="FFFFFF"/>
                </a:highlight>
              </a:rPr>
              <a:t> to provide an effortless way to speed up your pandas notebooks, scripts, and libraries. Unlike other distributed DataFrame libraries, Modin provides seamless integration and compatibility with existing pandas code.</a:t>
            </a:r>
            <a:endParaRPr sz="1500">
              <a:solidFill>
                <a:srgbClr val="080815"/>
              </a:solidFill>
              <a:highlight>
                <a:srgbClr val="FFFFFF"/>
              </a:highlight>
            </a:endParaRPr>
          </a:p>
          <a:p>
            <a:pPr indent="0" lvl="0" marL="0" rtl="0" algn="l">
              <a:lnSpc>
                <a:spcPct val="95000"/>
              </a:lnSpc>
              <a:spcBef>
                <a:spcPts val="1200"/>
              </a:spcBef>
              <a:spcAft>
                <a:spcPts val="1200"/>
              </a:spcAft>
              <a:buSzPts val="275"/>
              <a:buNone/>
            </a:pPr>
            <a:r>
              <a:t/>
            </a:r>
            <a:endParaRPr i="1" sz="300">
              <a:solidFill>
                <a:srgbClr val="080815"/>
              </a:solidFill>
              <a:highlight>
                <a:srgbClr val="FFFFFF"/>
              </a:highlight>
            </a:endParaRPr>
          </a:p>
        </p:txBody>
      </p:sp>
      <p:pic>
        <p:nvPicPr>
          <p:cNvPr id="83" name="Google Shape;83;p17"/>
          <p:cNvPicPr preferRelativeResize="0"/>
          <p:nvPr/>
        </p:nvPicPr>
        <p:blipFill>
          <a:blip r:embed="rId7">
            <a:alphaModFix/>
          </a:blip>
          <a:stretch>
            <a:fillRect/>
          </a:stretch>
        </p:blipFill>
        <p:spPr>
          <a:xfrm>
            <a:off x="5464100" y="1097800"/>
            <a:ext cx="3368199" cy="66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uk" sz="2300">
                <a:solidFill>
                  <a:srgbClr val="130654"/>
                </a:solidFill>
                <a:latin typeface="Roboto"/>
                <a:ea typeface="Roboto"/>
                <a:cs typeface="Roboto"/>
                <a:sym typeface="Roboto"/>
              </a:rPr>
              <a:t>PySpark</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sp>
        <p:nvSpPr>
          <p:cNvPr id="89" name="Google Shape;89;p18"/>
          <p:cNvSpPr txBox="1"/>
          <p:nvPr>
            <p:ph idx="1" type="body"/>
          </p:nvPr>
        </p:nvSpPr>
        <p:spPr>
          <a:xfrm>
            <a:off x="1199125" y="1152475"/>
            <a:ext cx="4143600" cy="364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uk" sz="1500">
                <a:solidFill>
                  <a:srgbClr val="333333"/>
                </a:solidFill>
                <a:highlight>
                  <a:srgbClr val="FFFFFF"/>
                </a:highlight>
              </a:rPr>
              <a:t>PySpark is an interface for Apache Spark in Python. It not only allows you to write Spark applications using Python APIs, but also provides the PySpark shell for interactively analyzing your data in a distributed environment. PySpark supports most of Spark’s features such as Spark SQL, DataFrame, Streaming, MLlib (Machine Learning) and Spark Core.</a:t>
            </a:r>
            <a:endParaRPr sz="1500">
              <a:solidFill>
                <a:srgbClr val="080815"/>
              </a:solidFill>
              <a:highlight>
                <a:srgbClr val="FFFFFF"/>
              </a:highlight>
            </a:endParaRPr>
          </a:p>
          <a:p>
            <a:pPr indent="0" lvl="0" marL="0" rtl="0" algn="l">
              <a:lnSpc>
                <a:spcPct val="95000"/>
              </a:lnSpc>
              <a:spcBef>
                <a:spcPts val="1200"/>
              </a:spcBef>
              <a:spcAft>
                <a:spcPts val="1200"/>
              </a:spcAft>
              <a:buSzPts val="275"/>
              <a:buNone/>
            </a:pPr>
            <a:r>
              <a:t/>
            </a:r>
            <a:endParaRPr i="1" sz="300">
              <a:solidFill>
                <a:srgbClr val="080815"/>
              </a:solidFill>
              <a:highlight>
                <a:srgbClr val="FFFFFF"/>
              </a:highlight>
            </a:endParaRPr>
          </a:p>
        </p:txBody>
      </p:sp>
      <p:pic>
        <p:nvPicPr>
          <p:cNvPr id="90" name="Google Shape;90;p18"/>
          <p:cNvPicPr preferRelativeResize="0"/>
          <p:nvPr/>
        </p:nvPicPr>
        <p:blipFill>
          <a:blip r:embed="rId4">
            <a:alphaModFix/>
          </a:blip>
          <a:stretch>
            <a:fillRect/>
          </a:stretch>
        </p:blipFill>
        <p:spPr>
          <a:xfrm>
            <a:off x="5763125" y="1177375"/>
            <a:ext cx="29622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uk" sz="2300" u="sng">
                <a:solidFill>
                  <a:schemeClr val="hlink"/>
                </a:solidFill>
                <a:latin typeface="Roboto"/>
                <a:ea typeface="Roboto"/>
                <a:cs typeface="Roboto"/>
                <a:sym typeface="Roboto"/>
                <a:hlinkClick r:id="rId4"/>
              </a:rPr>
              <a:t>Benchmark</a:t>
            </a:r>
            <a:endParaRPr b="1" sz="2300">
              <a:solidFill>
                <a:srgbClr val="130654"/>
              </a:solidFill>
              <a:latin typeface="Roboto"/>
              <a:ea typeface="Roboto"/>
              <a:cs typeface="Roboto"/>
              <a:sym typeface="Roboto"/>
            </a:endParaRPr>
          </a:p>
          <a:p>
            <a:pPr indent="0" lvl="0" marL="0" rtl="0" algn="l">
              <a:spcBef>
                <a:spcPts val="600"/>
              </a:spcBef>
              <a:spcAft>
                <a:spcPts val="0"/>
              </a:spcAft>
              <a:buNone/>
            </a:pPr>
            <a:r>
              <a:t/>
            </a:r>
            <a:endParaRPr/>
          </a:p>
        </p:txBody>
      </p:sp>
      <p:pic>
        <p:nvPicPr>
          <p:cNvPr id="96" name="Google Shape;96;p19"/>
          <p:cNvPicPr preferRelativeResize="0"/>
          <p:nvPr/>
        </p:nvPicPr>
        <p:blipFill>
          <a:blip r:embed="rId5">
            <a:alphaModFix/>
          </a:blip>
          <a:stretch>
            <a:fillRect/>
          </a:stretch>
        </p:blipFill>
        <p:spPr>
          <a:xfrm>
            <a:off x="595625" y="1163050"/>
            <a:ext cx="4160125" cy="3560050"/>
          </a:xfrm>
          <a:prstGeom prst="rect">
            <a:avLst/>
          </a:prstGeom>
          <a:noFill/>
          <a:ln>
            <a:noFill/>
          </a:ln>
        </p:spPr>
      </p:pic>
      <p:pic>
        <p:nvPicPr>
          <p:cNvPr id="97" name="Google Shape;97;p19"/>
          <p:cNvPicPr preferRelativeResize="0"/>
          <p:nvPr/>
        </p:nvPicPr>
        <p:blipFill>
          <a:blip r:embed="rId6">
            <a:alphaModFix/>
          </a:blip>
          <a:stretch>
            <a:fillRect/>
          </a:stretch>
        </p:blipFill>
        <p:spPr>
          <a:xfrm>
            <a:off x="4887550" y="1809200"/>
            <a:ext cx="4083451" cy="289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