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355" r:id="rId3"/>
    <p:sldId id="354" r:id="rId4"/>
    <p:sldId id="315" r:id="rId5"/>
    <p:sldId id="316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51" r:id="rId15"/>
    <p:sldId id="353" r:id="rId16"/>
    <p:sldId id="349" r:id="rId17"/>
    <p:sldId id="326" r:id="rId18"/>
    <p:sldId id="327" r:id="rId19"/>
    <p:sldId id="347" r:id="rId20"/>
    <p:sldId id="329" r:id="rId21"/>
    <p:sldId id="328" r:id="rId22"/>
    <p:sldId id="330" r:id="rId23"/>
    <p:sldId id="331" r:id="rId24"/>
    <p:sldId id="332" r:id="rId25"/>
    <p:sldId id="333" r:id="rId26"/>
    <p:sldId id="346" r:id="rId27"/>
    <p:sldId id="352" r:id="rId28"/>
    <p:sldId id="335" r:id="rId29"/>
    <p:sldId id="336" r:id="rId30"/>
    <p:sldId id="337" r:id="rId31"/>
    <p:sldId id="338" r:id="rId32"/>
    <p:sldId id="33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9D00"/>
    <a:srgbClr val="FF00FF"/>
    <a:srgbClr val="663F00"/>
    <a:srgbClr val="00FFFF"/>
    <a:srgbClr val="27D5F0"/>
    <a:srgbClr val="00B2B2"/>
    <a:srgbClr val="0000FF"/>
    <a:srgbClr val="A50002"/>
    <a:srgbClr val="B419B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/>
    <p:restoredTop sz="85561"/>
  </p:normalViewPr>
  <p:slideViewPr>
    <p:cSldViewPr snapToGrid="0" snapToObjects="1">
      <p:cViewPr varScale="1">
        <p:scale>
          <a:sx n="126" d="100"/>
          <a:sy n="126" d="100"/>
        </p:scale>
        <p:origin x="12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44F71-2A91-C84A-869D-4F4E1A19AFF8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0918-989A-B147-B126-A98AEDAA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3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position</a:t>
            </a:r>
          </a:p>
          <a:p>
            <a:r>
              <a:rPr lang="en-US" baseline="0" dirty="0" smtClean="0"/>
              <a:t>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5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05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image is ground truth (GT)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56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pool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9B68E-552D-2E4C-BFD1-382DE1A285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5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hidden</a:t>
            </a:r>
            <a:r>
              <a:rPr lang="en-US" baseline="0" dirty="0" smtClean="0"/>
              <a:t> units are needed?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50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of a domain-appropriate bias: CONV NETS FOR VISION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hierarchy of visual layers; simple,</a:t>
            </a:r>
          </a:p>
          <a:p>
            <a:r>
              <a:rPr lang="en-US" baseline="0" dirty="0" smtClean="0"/>
              <a:t>position specific -&gt; position invariant</a:t>
            </a:r>
          </a:p>
          <a:p>
            <a:r>
              <a:rPr lang="en-US" baseline="0" dirty="0" smtClean="0"/>
              <a:t>simple -&gt; complex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13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[END OF SLIDE]</a:t>
            </a:r>
          </a:p>
          <a:p>
            <a:r>
              <a:rPr lang="en-US" dirty="0" smtClean="0"/>
              <a:t>I love the </a:t>
            </a:r>
            <a:r>
              <a:rPr lang="en-US" dirty="0" err="1" smtClean="0"/>
              <a:t>Goodfellow</a:t>
            </a:r>
            <a:r>
              <a:rPr lang="en-US" dirty="0" smtClean="0"/>
              <a:t>, </a:t>
            </a:r>
            <a:r>
              <a:rPr lang="en-US" dirty="0" err="1" smtClean="0"/>
              <a:t>Bengio</a:t>
            </a:r>
            <a:r>
              <a:rPr lang="en-US" dirty="0" smtClean="0"/>
              <a:t>, &amp; </a:t>
            </a:r>
            <a:r>
              <a:rPr lang="en-US" dirty="0" err="1" smtClean="0"/>
              <a:t>Courville</a:t>
            </a:r>
            <a:r>
              <a:rPr lang="en-US" dirty="0" smtClean="0"/>
              <a:t> text</a:t>
            </a:r>
          </a:p>
          <a:p>
            <a:r>
              <a:rPr lang="en-US" dirty="0" smtClean="0"/>
              <a:t>But it says </a:t>
            </a:r>
            <a:r>
              <a:rPr lang="en-US" i="1" dirty="0" smtClean="0"/>
              <a:t>nothing</a:t>
            </a:r>
            <a:r>
              <a:rPr lang="en-US" dirty="0" smtClean="0"/>
              <a:t> about domain-appropriate bias and how to incorporate knowledge you have into a model.</a:t>
            </a:r>
          </a:p>
          <a:p>
            <a:endParaRPr lang="en-US" dirty="0" smtClean="0"/>
          </a:p>
          <a:p>
            <a:r>
              <a:rPr lang="en-US" dirty="0" smtClean="0"/>
              <a:t>I love </a:t>
            </a:r>
            <a:r>
              <a:rPr lang="en-US" dirty="0" err="1" smtClean="0"/>
              <a:t>tf</a:t>
            </a:r>
            <a:r>
              <a:rPr lang="en-US" dirty="0" smtClean="0"/>
              <a:t>/</a:t>
            </a:r>
            <a:r>
              <a:rPr lang="en-US" dirty="0" err="1" smtClean="0"/>
              <a:t>theano</a:t>
            </a:r>
            <a:r>
              <a:rPr lang="en-US" dirty="0" smtClean="0"/>
              <a:t>/etc.</a:t>
            </a:r>
            <a:r>
              <a:rPr lang="en-US" baseline="0" dirty="0" smtClean="0"/>
              <a:t> but like all simulation environments, they make it really easy to pick defaults and use generic</a:t>
            </a:r>
          </a:p>
          <a:p>
            <a:r>
              <a:rPr lang="en-US" baseline="0" dirty="0" smtClean="0"/>
              <a:t>domain-independent methods.</a:t>
            </a:r>
          </a:p>
          <a:p>
            <a:endParaRPr lang="en-US" dirty="0" smtClean="0"/>
          </a:p>
          <a:p>
            <a:r>
              <a:rPr lang="en-US" dirty="0" smtClean="0"/>
              <a:t>ML is really about crafting models to the domain, not tossing unknown data into a generic</a:t>
            </a:r>
            <a:r>
              <a:rPr lang="en-US" baseline="0" dirty="0" smtClean="0"/>
              <a:t> architecture.</a:t>
            </a:r>
          </a:p>
          <a:p>
            <a:r>
              <a:rPr lang="en-US" baseline="0" dirty="0" smtClean="0"/>
              <a:t>Deep learning seems to mask this issue.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92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Fungi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7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test images: anchored at upper left, upper</a:t>
            </a:r>
            <a:r>
              <a:rPr lang="en-US" baseline="0" dirty="0" smtClean="0"/>
              <a:t> right, lower left, lower right, and center of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9B68E-552D-2E4C-BFD1-382DE1A285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8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a^i</a:t>
            </a:r>
            <a:r>
              <a:rPr lang="en-US" dirty="0" smtClean="0"/>
              <a:t>_{</a:t>
            </a:r>
            <a:r>
              <a:rPr lang="en-US" dirty="0" err="1" smtClean="0"/>
              <a:t>x,y</a:t>
            </a:r>
            <a:r>
              <a:rPr lang="en-US" dirty="0" smtClean="0"/>
              <a:t>}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ReLU</a:t>
            </a:r>
            <a:r>
              <a:rPr lang="en-US" baseline="0" dirty="0" smtClean="0"/>
              <a:t> output, b is normalized output, k, n, alpha, beta are chosen by cross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9B68E-552D-2E4C-BFD1-382DE1A285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5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2010 competition data set</a:t>
            </a:r>
          </a:p>
          <a:p>
            <a:r>
              <a:rPr lang="en-US" dirty="0" smtClean="0"/>
              <a:t>2012 competition data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79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1: The top-5 error rate in the ImageNet Large Scale Visual Recognition Challenge has been rapidly reducing since the introduction of deep neural networks in 2012.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 Residual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networks (coming soon)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lvl1pPr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3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44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9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3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7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12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7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56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0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4" y="274641"/>
            <a:ext cx="2743200" cy="5851526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6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47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0" y="273631"/>
            <a:ext cx="10936320" cy="1137719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08640" y="6247376"/>
            <a:ext cx="2803200" cy="472369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28480" cy="472369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741760" y="6247376"/>
            <a:ext cx="2803200" cy="472369"/>
          </a:xfrm>
        </p:spPr>
        <p:txBody>
          <a:bodyPr/>
          <a:lstStyle>
            <a:lvl1pPr>
              <a:defRPr/>
            </a:lvl1pPr>
          </a:lstStyle>
          <a:p>
            <a:fld id="{4174B9A0-CB37-4C83-B880-3D838943E6C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667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60" cy="114204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640" y="1604329"/>
            <a:ext cx="5391360" cy="4524955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321" y="1604329"/>
            <a:ext cx="5393280" cy="4524955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41DFF-6809-4F2C-9371-97C2D64DBCD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78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4" y="1371604"/>
            <a:ext cx="11176000" cy="4754562"/>
          </a:xfrm>
        </p:spPr>
        <p:txBody>
          <a:bodyPr/>
          <a:lstStyle>
            <a:lvl1pPr marL="88931" indent="-88931">
              <a:spcBef>
                <a:spcPts val="194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Wingdings" pitchFamily="2" charset="2"/>
              <a:buChar char="ü"/>
              <a:defRPr baseline="0"/>
            </a:lvl1pPr>
            <a:lvl2pPr marL="355726">
              <a:spcBef>
                <a:spcPts val="1946"/>
              </a:spcBef>
              <a:spcAft>
                <a:spcPts val="0"/>
              </a:spcAft>
              <a:defRPr sz="2647">
                <a:solidFill>
                  <a:schemeClr val="accent2"/>
                </a:solidFill>
              </a:defRPr>
            </a:lvl2pPr>
            <a:lvl3pPr marL="351604" indent="0">
              <a:spcBef>
                <a:spcPts val="1167"/>
              </a:spcBef>
              <a:buFont typeface="Calibri" pitchFamily="34" charset="0"/>
              <a:buChar char=" "/>
              <a:defRPr sz="2471">
                <a:solidFill>
                  <a:schemeClr val="accent6">
                    <a:lumMod val="75000"/>
                  </a:schemeClr>
                </a:solidFill>
              </a:defRPr>
            </a:lvl3pPr>
            <a:lvl4pPr marL="500257" indent="-145236">
              <a:spcBef>
                <a:spcPts val="1167"/>
              </a:spcBef>
              <a:buFont typeface="Arial"/>
              <a:buChar char="•"/>
              <a:defRPr b="1">
                <a:solidFill>
                  <a:schemeClr val="accent5">
                    <a:lumMod val="75000"/>
                  </a:schemeClr>
                </a:solidFill>
              </a:defRPr>
            </a:lvl4pPr>
            <a:lvl5pPr marL="551919" indent="0">
              <a:spcBef>
                <a:spcPts val="778"/>
              </a:spcBef>
              <a:buFont typeface="Calibri" pitchFamily="34" charset="0"/>
              <a:buNone/>
              <a:defRPr sz="211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21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03"/>
            <a:ext cx="10363200" cy="1362075"/>
          </a:xfrm>
        </p:spPr>
        <p:txBody>
          <a:bodyPr anchor="t"/>
          <a:lstStyle>
            <a:lvl1pPr algn="l">
              <a:defRPr sz="3883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15"/>
            <a:ext cx="10363200" cy="1500187"/>
          </a:xfrm>
        </p:spPr>
        <p:txBody>
          <a:bodyPr anchor="b"/>
          <a:lstStyle>
            <a:lvl1pPr marL="0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1pPr>
            <a:lvl2pPr marL="444659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2pPr>
            <a:lvl3pPr marL="889316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3pPr>
            <a:lvl4pPr marL="1333975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4pPr>
            <a:lvl5pPr marL="1778633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5pPr>
            <a:lvl6pPr marL="2223292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6pPr>
            <a:lvl7pPr marL="266795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7pPr>
            <a:lvl8pPr marL="3112609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8pPr>
            <a:lvl9pPr marL="3557267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771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735"/>
            </a:lvl1pPr>
            <a:lvl2pPr>
              <a:defRPr sz="2294"/>
            </a:lvl2pPr>
            <a:lvl3pPr>
              <a:defRPr sz="1941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735"/>
            </a:lvl1pPr>
            <a:lvl2pPr>
              <a:defRPr sz="2294"/>
            </a:lvl2pPr>
            <a:lvl3pPr>
              <a:defRPr sz="1941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21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7"/>
            <a:ext cx="5386918" cy="639761"/>
          </a:xfrm>
        </p:spPr>
        <p:txBody>
          <a:bodyPr anchor="b"/>
          <a:lstStyle>
            <a:lvl1pPr marL="0" indent="0">
              <a:buNone/>
              <a:defRPr sz="2294" b="1"/>
            </a:lvl1pPr>
            <a:lvl2pPr marL="444659" indent="0">
              <a:buNone/>
              <a:defRPr sz="1941" b="1"/>
            </a:lvl2pPr>
            <a:lvl3pPr marL="889316" indent="0">
              <a:buNone/>
              <a:defRPr sz="1765" b="1"/>
            </a:lvl3pPr>
            <a:lvl4pPr marL="1333975" indent="0">
              <a:buNone/>
              <a:defRPr sz="1588" b="1"/>
            </a:lvl4pPr>
            <a:lvl5pPr marL="1778633" indent="0">
              <a:buNone/>
              <a:defRPr sz="1588" b="1"/>
            </a:lvl5pPr>
            <a:lvl6pPr marL="2223292" indent="0">
              <a:buNone/>
              <a:defRPr sz="1588" b="1"/>
            </a:lvl6pPr>
            <a:lvl7pPr marL="2667950" indent="0">
              <a:buNone/>
              <a:defRPr sz="1588" b="1"/>
            </a:lvl7pPr>
            <a:lvl8pPr marL="3112609" indent="0">
              <a:buNone/>
              <a:defRPr sz="1588" b="1"/>
            </a:lvl8pPr>
            <a:lvl9pPr marL="3557267" indent="0">
              <a:buNone/>
              <a:defRPr sz="1588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6"/>
            <a:ext cx="5386918" cy="3951288"/>
          </a:xfrm>
        </p:spPr>
        <p:txBody>
          <a:bodyPr/>
          <a:lstStyle>
            <a:lvl1pPr>
              <a:defRPr sz="2294"/>
            </a:lvl1pPr>
            <a:lvl2pPr>
              <a:defRPr sz="1941"/>
            </a:lvl2pPr>
            <a:lvl3pPr>
              <a:defRPr sz="176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7"/>
            <a:ext cx="5389033" cy="639761"/>
          </a:xfrm>
        </p:spPr>
        <p:txBody>
          <a:bodyPr anchor="b"/>
          <a:lstStyle>
            <a:lvl1pPr marL="0" indent="0">
              <a:buNone/>
              <a:defRPr sz="2294" b="1"/>
            </a:lvl1pPr>
            <a:lvl2pPr marL="444659" indent="0">
              <a:buNone/>
              <a:defRPr sz="1941" b="1"/>
            </a:lvl2pPr>
            <a:lvl3pPr marL="889316" indent="0">
              <a:buNone/>
              <a:defRPr sz="1765" b="1"/>
            </a:lvl3pPr>
            <a:lvl4pPr marL="1333975" indent="0">
              <a:buNone/>
              <a:defRPr sz="1588" b="1"/>
            </a:lvl4pPr>
            <a:lvl5pPr marL="1778633" indent="0">
              <a:buNone/>
              <a:defRPr sz="1588" b="1"/>
            </a:lvl5pPr>
            <a:lvl6pPr marL="2223292" indent="0">
              <a:buNone/>
              <a:defRPr sz="1588" b="1"/>
            </a:lvl6pPr>
            <a:lvl7pPr marL="2667950" indent="0">
              <a:buNone/>
              <a:defRPr sz="1588" b="1"/>
            </a:lvl7pPr>
            <a:lvl8pPr marL="3112609" indent="0">
              <a:buNone/>
              <a:defRPr sz="1588" b="1"/>
            </a:lvl8pPr>
            <a:lvl9pPr marL="3557267" indent="0">
              <a:buNone/>
              <a:defRPr sz="1588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6"/>
            <a:ext cx="5389033" cy="3951288"/>
          </a:xfrm>
        </p:spPr>
        <p:txBody>
          <a:bodyPr/>
          <a:lstStyle>
            <a:lvl1pPr>
              <a:defRPr sz="2294"/>
            </a:lvl1pPr>
            <a:lvl2pPr>
              <a:defRPr sz="1941"/>
            </a:lvl2pPr>
            <a:lvl3pPr>
              <a:defRPr sz="176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6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8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16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941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7" y="273052"/>
            <a:ext cx="6815667" cy="5853113"/>
          </a:xfrm>
        </p:spPr>
        <p:txBody>
          <a:bodyPr/>
          <a:lstStyle>
            <a:lvl1pPr>
              <a:defRPr sz="3088"/>
            </a:lvl1pPr>
            <a:lvl2pPr>
              <a:defRPr sz="2735"/>
            </a:lvl2pPr>
            <a:lvl3pPr>
              <a:defRPr sz="2294"/>
            </a:lvl3pPr>
            <a:lvl4pPr>
              <a:defRPr sz="1941"/>
            </a:lvl4pPr>
            <a:lvl5pPr>
              <a:defRPr sz="1941"/>
            </a:lvl5pPr>
            <a:lvl6pPr>
              <a:defRPr sz="1941"/>
            </a:lvl6pPr>
            <a:lvl7pPr>
              <a:defRPr sz="1941"/>
            </a:lvl7pPr>
            <a:lvl8pPr>
              <a:defRPr sz="1941"/>
            </a:lvl8pPr>
            <a:lvl9pPr>
              <a:defRPr sz="194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324"/>
            </a:lvl1pPr>
            <a:lvl2pPr marL="444659" indent="0">
              <a:buNone/>
              <a:defRPr sz="1147"/>
            </a:lvl2pPr>
            <a:lvl3pPr marL="889316" indent="0">
              <a:buNone/>
              <a:defRPr sz="971"/>
            </a:lvl3pPr>
            <a:lvl4pPr marL="1333975" indent="0">
              <a:buNone/>
              <a:defRPr sz="882"/>
            </a:lvl4pPr>
            <a:lvl5pPr marL="1778633" indent="0">
              <a:buNone/>
              <a:defRPr sz="882"/>
            </a:lvl5pPr>
            <a:lvl6pPr marL="2223292" indent="0">
              <a:buNone/>
              <a:defRPr sz="882"/>
            </a:lvl6pPr>
            <a:lvl7pPr marL="2667950" indent="0">
              <a:buNone/>
              <a:defRPr sz="882"/>
            </a:lvl7pPr>
            <a:lvl8pPr marL="3112609" indent="0">
              <a:buNone/>
              <a:defRPr sz="882"/>
            </a:lvl8pPr>
            <a:lvl9pPr marL="3557267" indent="0">
              <a:buNone/>
              <a:defRPr sz="88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8"/>
          </a:xfrm>
        </p:spPr>
        <p:txBody>
          <a:bodyPr anchor="b"/>
          <a:lstStyle>
            <a:lvl1pPr algn="l">
              <a:defRPr sz="1941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6"/>
            <a:ext cx="7315200" cy="4114800"/>
          </a:xfrm>
        </p:spPr>
        <p:txBody>
          <a:bodyPr/>
          <a:lstStyle>
            <a:lvl1pPr marL="0" indent="0">
              <a:buNone/>
              <a:defRPr sz="3088"/>
            </a:lvl1pPr>
            <a:lvl2pPr marL="444659" indent="0">
              <a:buNone/>
              <a:defRPr sz="2735"/>
            </a:lvl2pPr>
            <a:lvl3pPr marL="889316" indent="0">
              <a:buNone/>
              <a:defRPr sz="2294"/>
            </a:lvl3pPr>
            <a:lvl4pPr marL="1333975" indent="0">
              <a:buNone/>
              <a:defRPr sz="1941"/>
            </a:lvl4pPr>
            <a:lvl5pPr marL="1778633" indent="0">
              <a:buNone/>
              <a:defRPr sz="1941"/>
            </a:lvl5pPr>
            <a:lvl6pPr marL="2223292" indent="0">
              <a:buNone/>
              <a:defRPr sz="1941"/>
            </a:lvl6pPr>
            <a:lvl7pPr marL="2667950" indent="0">
              <a:buNone/>
              <a:defRPr sz="1941"/>
            </a:lvl7pPr>
            <a:lvl8pPr marL="3112609" indent="0">
              <a:buNone/>
              <a:defRPr sz="1941"/>
            </a:lvl8pPr>
            <a:lvl9pPr marL="3557267" indent="0">
              <a:buNone/>
              <a:defRPr sz="1941"/>
            </a:lvl9pPr>
          </a:lstStyle>
          <a:p>
            <a:r>
              <a:rPr lang="en-US" altLang="ja-JP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2"/>
          </a:xfrm>
        </p:spPr>
        <p:txBody>
          <a:bodyPr/>
          <a:lstStyle>
            <a:lvl1pPr marL="0" indent="0">
              <a:buNone/>
              <a:defRPr sz="1324"/>
            </a:lvl1pPr>
            <a:lvl2pPr marL="444659" indent="0">
              <a:buNone/>
              <a:defRPr sz="1147"/>
            </a:lvl2pPr>
            <a:lvl3pPr marL="889316" indent="0">
              <a:buNone/>
              <a:defRPr sz="971"/>
            </a:lvl3pPr>
            <a:lvl4pPr marL="1333975" indent="0">
              <a:buNone/>
              <a:defRPr sz="882"/>
            </a:lvl4pPr>
            <a:lvl5pPr marL="1778633" indent="0">
              <a:buNone/>
              <a:defRPr sz="882"/>
            </a:lvl5pPr>
            <a:lvl6pPr marL="2223292" indent="0">
              <a:buNone/>
              <a:defRPr sz="882"/>
            </a:lvl6pPr>
            <a:lvl7pPr marL="2667950" indent="0">
              <a:buNone/>
              <a:defRPr sz="882"/>
            </a:lvl7pPr>
            <a:lvl8pPr marL="3112609" indent="0">
              <a:buNone/>
              <a:defRPr sz="882"/>
            </a:lvl8pPr>
            <a:lvl9pPr marL="3557267" indent="0">
              <a:buNone/>
              <a:defRPr sz="88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dirty="0" smtClean="0"/>
              <a:t>Click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lnSpc>
                  <a:spcPct val="41000"/>
                </a:lnSpc>
              </a:pPr>
              <a:t>11/22/17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lnSpc>
                  <a:spcPct val="41000"/>
                </a:lnSpc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0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defTabSz="889409" rtl="0" eaLnBrk="1" latinLnBrk="0" hangingPunct="1">
        <a:spcBef>
          <a:spcPct val="0"/>
        </a:spcBef>
        <a:buNone/>
        <a:defRPr kumimoji="1" sz="353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889409" rtl="0" eaLnBrk="1" latinLnBrk="0" hangingPunct="1">
        <a:spcBef>
          <a:spcPct val="20000"/>
        </a:spcBef>
        <a:buClr>
          <a:schemeClr val="bg1"/>
        </a:buClr>
        <a:buSzPct val="25000"/>
        <a:buFont typeface="Arial" pitchFamily="34" charset="0"/>
        <a:buChar char="•"/>
        <a:defRPr kumimoji="1" sz="2735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249034" indent="-249034" algn="l" defTabSz="889409" rtl="0" eaLnBrk="1" latinLnBrk="0" hangingPunct="1">
        <a:spcBef>
          <a:spcPct val="20000"/>
        </a:spcBef>
        <a:buFont typeface="Wingdings" pitchFamily="2" charset="2"/>
        <a:buChar char="§"/>
        <a:defRPr kumimoji="1" sz="2735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444705" indent="-88941" algn="l" defTabSz="889409" rtl="0" eaLnBrk="1" latinLnBrk="0" hangingPunct="1">
        <a:spcBef>
          <a:spcPct val="20000"/>
        </a:spcBef>
        <a:buClr>
          <a:schemeClr val="bg1"/>
        </a:buClr>
        <a:buSzPct val="25000"/>
        <a:buFont typeface="Arial" pitchFamily="34" charset="0"/>
        <a:buChar char="•"/>
        <a:defRPr kumimoji="1" sz="2294" b="1" kern="1200" baseline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667056" indent="-222352" algn="l" defTabSz="889409" rtl="0" eaLnBrk="1" latinLnBrk="0" hangingPunct="1">
        <a:spcBef>
          <a:spcPct val="20000"/>
        </a:spcBef>
        <a:buFont typeface="Wingdings" pitchFamily="2" charset="2"/>
        <a:buChar char="§"/>
        <a:defRPr kumimoji="1" sz="2294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889409" indent="0" algn="l" defTabSz="889409" rtl="0" eaLnBrk="1" latinLnBrk="0" hangingPunct="1">
        <a:spcBef>
          <a:spcPct val="20000"/>
        </a:spcBef>
        <a:buFontTx/>
        <a:buNone/>
        <a:defRPr kumimoji="1" sz="194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445875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890579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335284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779988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4705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89409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34114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78818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23523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68227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12932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57636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lenet/index.html" TargetMode="External"/><Relationship Id="rId4" Type="http://schemas.openxmlformats.org/officeDocument/2006/relationships/hyperlink" Target="http://cs.stanford.edu/people/karpathy/convnetj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FwFduRA_L6Q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CSCI 5922</a:t>
            </a:r>
            <a:br>
              <a:rPr lang="en-US" dirty="0" smtClean="0"/>
            </a:br>
            <a:r>
              <a:rPr lang="en-US" dirty="0" smtClean="0"/>
              <a:t>Neural Networks </a:t>
            </a:r>
            <a:r>
              <a:rPr lang="en-US" smtClean="0"/>
              <a:t>and Deep Learning:</a:t>
            </a:r>
            <a:br>
              <a:rPr lang="en-US" smtClean="0"/>
            </a:br>
            <a:r>
              <a:rPr lang="en-US" smtClean="0"/>
              <a:t>Convolutional Nets For </a:t>
            </a:r>
            <a:r>
              <a:rPr lang="en-US" dirty="0" smtClean="0"/>
              <a:t>Image And Speech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Mike </a:t>
            </a:r>
            <a:r>
              <a:rPr lang="en-US" dirty="0" err="1" smtClean="0">
                <a:solidFill>
                  <a:schemeClr val="tx1"/>
                </a:solidFill>
              </a:rPr>
              <a:t>Mozer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Department of Computer Science and</a:t>
            </a:r>
            <a:br>
              <a:rPr lang="en-US" dirty="0" smtClean="0"/>
            </a:br>
            <a:r>
              <a:rPr lang="en-US" dirty="0" smtClean="0"/>
              <a:t>Institute of Cognitive Science</a:t>
            </a:r>
            <a:br>
              <a:rPr lang="en-US" dirty="0" smtClean="0"/>
            </a:br>
            <a:r>
              <a:rPr lang="en-US" dirty="0" smtClean="0"/>
              <a:t>University of Colorado at Boulder</a:t>
            </a:r>
          </a:p>
        </p:txBody>
      </p:sp>
    </p:spTree>
    <p:extLst>
      <p:ext uri="{BB962C8B-B14F-4D97-AF65-F5344CB8AC3E}">
        <p14:creationId xmlns:p14="http://schemas.microsoft.com/office/powerpoint/2010/main" val="561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hidden unit channel</a:t>
            </a:r>
          </a:p>
          <a:p>
            <a:pPr lvl="1"/>
            <a:r>
              <a:rPr lang="en-US" dirty="0" smtClean="0"/>
              <a:t>also called map, feature, feature type, dimension</a:t>
            </a:r>
            <a:endParaRPr lang="en-US" dirty="0"/>
          </a:p>
          <a:p>
            <a:r>
              <a:rPr lang="en-US" dirty="0" smtClean="0"/>
              <a:t>Weights for each channel</a:t>
            </a:r>
          </a:p>
          <a:p>
            <a:pPr lvl="1"/>
            <a:r>
              <a:rPr lang="en-US" dirty="0" smtClean="0"/>
              <a:t>also called kernels</a:t>
            </a:r>
          </a:p>
          <a:p>
            <a:r>
              <a:rPr lang="en-US" dirty="0" smtClean="0"/>
              <a:t>Input patch to a hidden unit at 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also called receptive field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33988" y="3540636"/>
            <a:ext cx="1367782" cy="368847"/>
            <a:chOff x="6851946" y="6056732"/>
            <a:chExt cx="1550153" cy="549502"/>
          </a:xfrm>
        </p:grpSpPr>
        <p:sp>
          <p:nvSpPr>
            <p:cNvPr id="5" name="Parallelogram 4"/>
            <p:cNvSpPr/>
            <p:nvPr/>
          </p:nvSpPr>
          <p:spPr>
            <a:xfrm>
              <a:off x="7337615" y="6056732"/>
              <a:ext cx="612627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6" name="Parallelogram 5"/>
            <p:cNvSpPr/>
            <p:nvPr/>
          </p:nvSpPr>
          <p:spPr>
            <a:xfrm>
              <a:off x="6851946" y="6056732"/>
              <a:ext cx="1550153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7" name="Parallelogram 6"/>
            <p:cNvSpPr/>
            <p:nvPr/>
          </p:nvSpPr>
          <p:spPr>
            <a:xfrm>
              <a:off x="7092860" y="6056732"/>
              <a:ext cx="110163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8" name="Parallelogram 7"/>
            <p:cNvSpPr/>
            <p:nvPr/>
          </p:nvSpPr>
          <p:spPr>
            <a:xfrm>
              <a:off x="7311182" y="6056732"/>
              <a:ext cx="63906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7555430" y="6056732"/>
              <a:ext cx="639060" cy="549502"/>
            </a:xfrm>
            <a:prstGeom prst="parallelogram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906614" y="6243250"/>
              <a:ext cx="146281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98217" y="6430686"/>
              <a:ext cx="1422641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280321" y="4562946"/>
            <a:ext cx="1815194" cy="368847"/>
            <a:chOff x="6589635" y="6056732"/>
            <a:chExt cx="2057220" cy="549502"/>
          </a:xfrm>
        </p:grpSpPr>
        <p:sp>
          <p:nvSpPr>
            <p:cNvPr id="13" name="Parallelogram 12"/>
            <p:cNvSpPr/>
            <p:nvPr/>
          </p:nvSpPr>
          <p:spPr>
            <a:xfrm>
              <a:off x="6589635" y="6056732"/>
              <a:ext cx="205722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4" name="Parallelogram 13"/>
            <p:cNvSpPr/>
            <p:nvPr/>
          </p:nvSpPr>
          <p:spPr>
            <a:xfrm>
              <a:off x="7337615" y="6056732"/>
              <a:ext cx="612627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5" name="Parallelogram 14"/>
            <p:cNvSpPr/>
            <p:nvPr/>
          </p:nvSpPr>
          <p:spPr>
            <a:xfrm>
              <a:off x="6851946" y="6056732"/>
              <a:ext cx="1550153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6" name="Parallelogram 15"/>
            <p:cNvSpPr/>
            <p:nvPr/>
          </p:nvSpPr>
          <p:spPr>
            <a:xfrm>
              <a:off x="7092860" y="6056732"/>
              <a:ext cx="110163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7" name="Parallelogram 16"/>
            <p:cNvSpPr/>
            <p:nvPr/>
          </p:nvSpPr>
          <p:spPr>
            <a:xfrm>
              <a:off x="7311182" y="6056732"/>
              <a:ext cx="63906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8" name="Parallelogram 17"/>
            <p:cNvSpPr/>
            <p:nvPr/>
          </p:nvSpPr>
          <p:spPr>
            <a:xfrm>
              <a:off x="7555430" y="6056732"/>
              <a:ext cx="639060" cy="549502"/>
            </a:xfrm>
            <a:prstGeom prst="parallelogram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691635" y="6178995"/>
              <a:ext cx="1932946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650224" y="6331395"/>
              <a:ext cx="1932946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610035" y="6474759"/>
              <a:ext cx="1932946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246098" y="4414393"/>
            <a:ext cx="1815194" cy="368847"/>
            <a:chOff x="6589635" y="6056732"/>
            <a:chExt cx="2057220" cy="549502"/>
          </a:xfrm>
        </p:grpSpPr>
        <p:sp>
          <p:nvSpPr>
            <p:cNvPr id="23" name="Parallelogram 22"/>
            <p:cNvSpPr/>
            <p:nvPr/>
          </p:nvSpPr>
          <p:spPr>
            <a:xfrm>
              <a:off x="6589635" y="6056732"/>
              <a:ext cx="205722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FA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4" name="Parallelogram 23"/>
            <p:cNvSpPr/>
            <p:nvPr/>
          </p:nvSpPr>
          <p:spPr>
            <a:xfrm>
              <a:off x="7337615" y="6056732"/>
              <a:ext cx="612627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FA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5" name="Parallelogram 24"/>
            <p:cNvSpPr/>
            <p:nvPr/>
          </p:nvSpPr>
          <p:spPr>
            <a:xfrm>
              <a:off x="6851946" y="6056732"/>
              <a:ext cx="1550153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FA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6" name="Parallelogram 25"/>
            <p:cNvSpPr/>
            <p:nvPr/>
          </p:nvSpPr>
          <p:spPr>
            <a:xfrm>
              <a:off x="7092860" y="6056732"/>
              <a:ext cx="110163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FA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7" name="Parallelogram 26"/>
            <p:cNvSpPr/>
            <p:nvPr/>
          </p:nvSpPr>
          <p:spPr>
            <a:xfrm>
              <a:off x="7311182" y="6056732"/>
              <a:ext cx="63906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FA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8" name="Parallelogram 27"/>
            <p:cNvSpPr/>
            <p:nvPr/>
          </p:nvSpPr>
          <p:spPr>
            <a:xfrm>
              <a:off x="7555430" y="6056732"/>
              <a:ext cx="639060" cy="549502"/>
            </a:xfrm>
            <a:prstGeom prst="parallelogram">
              <a:avLst/>
            </a:prstGeom>
            <a:noFill/>
            <a:ln>
              <a:solidFill>
                <a:srgbClr val="00FA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691635" y="6178995"/>
              <a:ext cx="1932946" cy="0"/>
            </a:xfrm>
            <a:prstGeom prst="line">
              <a:avLst/>
            </a:prstGeom>
            <a:ln>
              <a:solidFill>
                <a:srgbClr val="00FA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650224" y="6331395"/>
              <a:ext cx="1932946" cy="0"/>
            </a:xfrm>
            <a:prstGeom prst="line">
              <a:avLst/>
            </a:prstGeom>
            <a:ln>
              <a:solidFill>
                <a:srgbClr val="00FA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610035" y="6474759"/>
              <a:ext cx="1932946" cy="0"/>
            </a:xfrm>
            <a:prstGeom prst="line">
              <a:avLst/>
            </a:prstGeom>
            <a:ln>
              <a:solidFill>
                <a:srgbClr val="00FA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192222" y="4266631"/>
            <a:ext cx="1815194" cy="368847"/>
            <a:chOff x="6589635" y="6056732"/>
            <a:chExt cx="2057220" cy="549502"/>
          </a:xfrm>
        </p:grpSpPr>
        <p:sp>
          <p:nvSpPr>
            <p:cNvPr id="33" name="Parallelogram 32"/>
            <p:cNvSpPr/>
            <p:nvPr/>
          </p:nvSpPr>
          <p:spPr>
            <a:xfrm>
              <a:off x="6589635" y="6056732"/>
              <a:ext cx="205722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34" name="Parallelogram 33"/>
            <p:cNvSpPr/>
            <p:nvPr/>
          </p:nvSpPr>
          <p:spPr>
            <a:xfrm>
              <a:off x="7337615" y="6056732"/>
              <a:ext cx="612627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35" name="Parallelogram 34"/>
            <p:cNvSpPr/>
            <p:nvPr/>
          </p:nvSpPr>
          <p:spPr>
            <a:xfrm>
              <a:off x="6851946" y="6056732"/>
              <a:ext cx="1550153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36" name="Parallelogram 35"/>
            <p:cNvSpPr/>
            <p:nvPr/>
          </p:nvSpPr>
          <p:spPr>
            <a:xfrm>
              <a:off x="7092860" y="6056732"/>
              <a:ext cx="110163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37" name="Parallelogram 36"/>
            <p:cNvSpPr/>
            <p:nvPr/>
          </p:nvSpPr>
          <p:spPr>
            <a:xfrm>
              <a:off x="7311182" y="6056732"/>
              <a:ext cx="63906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38" name="Parallelogram 37"/>
            <p:cNvSpPr/>
            <p:nvPr/>
          </p:nvSpPr>
          <p:spPr>
            <a:xfrm>
              <a:off x="7555430" y="6056732"/>
              <a:ext cx="639060" cy="549502"/>
            </a:xfrm>
            <a:prstGeom prst="parallelogram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6691635" y="6178995"/>
              <a:ext cx="1932946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650224" y="6331395"/>
              <a:ext cx="1932946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610035" y="6474759"/>
              <a:ext cx="1932946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8493160" y="3478596"/>
            <a:ext cx="1367782" cy="368847"/>
            <a:chOff x="6851946" y="6056732"/>
            <a:chExt cx="1550153" cy="549502"/>
          </a:xfrm>
        </p:grpSpPr>
        <p:sp>
          <p:nvSpPr>
            <p:cNvPr id="43" name="Parallelogram 42"/>
            <p:cNvSpPr/>
            <p:nvPr/>
          </p:nvSpPr>
          <p:spPr>
            <a:xfrm>
              <a:off x="7337615" y="6056732"/>
              <a:ext cx="612627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44" name="Parallelogram 43"/>
            <p:cNvSpPr/>
            <p:nvPr/>
          </p:nvSpPr>
          <p:spPr>
            <a:xfrm>
              <a:off x="6851946" y="6056732"/>
              <a:ext cx="1550153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45" name="Parallelogram 44"/>
            <p:cNvSpPr/>
            <p:nvPr/>
          </p:nvSpPr>
          <p:spPr>
            <a:xfrm>
              <a:off x="7092860" y="6056732"/>
              <a:ext cx="110163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46" name="Parallelogram 45"/>
            <p:cNvSpPr/>
            <p:nvPr/>
          </p:nvSpPr>
          <p:spPr>
            <a:xfrm>
              <a:off x="7311182" y="6056732"/>
              <a:ext cx="63906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47" name="Parallelogram 46"/>
            <p:cNvSpPr/>
            <p:nvPr/>
          </p:nvSpPr>
          <p:spPr>
            <a:xfrm>
              <a:off x="7555430" y="6056732"/>
              <a:ext cx="639060" cy="549502"/>
            </a:xfrm>
            <a:prstGeom prst="parallelogram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6906614" y="6243250"/>
              <a:ext cx="146281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898217" y="6430686"/>
              <a:ext cx="1422641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8448060" y="3419370"/>
            <a:ext cx="1367782" cy="368847"/>
            <a:chOff x="6851946" y="6056732"/>
            <a:chExt cx="1550153" cy="549502"/>
          </a:xfrm>
        </p:grpSpPr>
        <p:sp>
          <p:nvSpPr>
            <p:cNvPr id="51" name="Parallelogram 50"/>
            <p:cNvSpPr/>
            <p:nvPr/>
          </p:nvSpPr>
          <p:spPr>
            <a:xfrm>
              <a:off x="7337615" y="6056732"/>
              <a:ext cx="612627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52" name="Parallelogram 51"/>
            <p:cNvSpPr/>
            <p:nvPr/>
          </p:nvSpPr>
          <p:spPr>
            <a:xfrm>
              <a:off x="6851946" y="6056732"/>
              <a:ext cx="1550153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53" name="Parallelogram 52"/>
            <p:cNvSpPr/>
            <p:nvPr/>
          </p:nvSpPr>
          <p:spPr>
            <a:xfrm>
              <a:off x="7092860" y="6056732"/>
              <a:ext cx="110163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54" name="Parallelogram 53"/>
            <p:cNvSpPr/>
            <p:nvPr/>
          </p:nvSpPr>
          <p:spPr>
            <a:xfrm>
              <a:off x="7311182" y="6056732"/>
              <a:ext cx="63906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55" name="Parallelogram 54"/>
            <p:cNvSpPr/>
            <p:nvPr/>
          </p:nvSpPr>
          <p:spPr>
            <a:xfrm>
              <a:off x="7555430" y="6056732"/>
              <a:ext cx="639060" cy="549502"/>
            </a:xfrm>
            <a:prstGeom prst="parallelogram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6906614" y="6243250"/>
              <a:ext cx="146281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898217" y="6430686"/>
              <a:ext cx="142264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8399814" y="3360144"/>
            <a:ext cx="1367782" cy="368847"/>
            <a:chOff x="6851946" y="6056732"/>
            <a:chExt cx="1550153" cy="549502"/>
          </a:xfrm>
        </p:grpSpPr>
        <p:sp>
          <p:nvSpPr>
            <p:cNvPr id="59" name="Parallelogram 58"/>
            <p:cNvSpPr/>
            <p:nvPr/>
          </p:nvSpPr>
          <p:spPr>
            <a:xfrm>
              <a:off x="7337615" y="6056732"/>
              <a:ext cx="612627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60" name="Parallelogram 59"/>
            <p:cNvSpPr/>
            <p:nvPr/>
          </p:nvSpPr>
          <p:spPr>
            <a:xfrm>
              <a:off x="6851946" y="6056732"/>
              <a:ext cx="1550153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61" name="Parallelogram 60"/>
            <p:cNvSpPr/>
            <p:nvPr/>
          </p:nvSpPr>
          <p:spPr>
            <a:xfrm>
              <a:off x="7092860" y="6056732"/>
              <a:ext cx="110163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62" name="Parallelogram 61"/>
            <p:cNvSpPr/>
            <p:nvPr/>
          </p:nvSpPr>
          <p:spPr>
            <a:xfrm>
              <a:off x="7311182" y="6056732"/>
              <a:ext cx="63906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63" name="Parallelogram 62"/>
            <p:cNvSpPr/>
            <p:nvPr/>
          </p:nvSpPr>
          <p:spPr>
            <a:xfrm>
              <a:off x="7555430" y="6056732"/>
              <a:ext cx="639060" cy="549502"/>
            </a:xfrm>
            <a:prstGeom prst="parallelogram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6906614" y="6243250"/>
              <a:ext cx="146281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898217" y="6430686"/>
              <a:ext cx="142264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981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Input dimensions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</a:rPr>
                      <m:t>𝑿</m:t>
                    </m:r>
                    <m:r>
                      <a:rPr lang="en-US" b="1" i="1" dirty="0" smtClean="0">
                        <a:latin typeface="Cambria Math" charset="0"/>
                      </a:rPr>
                      <m:t>×</m:t>
                    </m:r>
                    <m:r>
                      <a:rPr lang="en-US" b="1" i="1" dirty="0" smtClean="0">
                        <a:latin typeface="Cambria Math" charset="0"/>
                      </a:rPr>
                      <m:t>𝒀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Input is processed in M by M patches</a:t>
                </a:r>
              </a:p>
              <a:p>
                <a:r>
                  <a:rPr lang="en-US" dirty="0" smtClean="0"/>
                  <a:t>One hidden pool per </a:t>
                </a:r>
                <a:r>
                  <a:rPr lang="en-US" i="1" dirty="0" smtClean="0"/>
                  <a:t>complete</a:t>
                </a:r>
                <a:r>
                  <a:rPr lang="en-US" dirty="0" smtClean="0"/>
                  <a:t> patch in the image</a:t>
                </a:r>
              </a:p>
              <a:p>
                <a:pPr lvl="1"/>
                <a:r>
                  <a:rPr lang="en-US" dirty="0" smtClean="0"/>
                  <a:t>hidden dimensions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charset="0"/>
                          </a:rPr>
                          <m:t>𝑿</m:t>
                        </m:r>
                        <m:r>
                          <a:rPr lang="en-US" b="1" i="1" dirty="0" smtClean="0">
                            <a:latin typeface="Cambria Math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charset="0"/>
                          </a:rPr>
                          <m:t>𝑴</m:t>
                        </m:r>
                        <m:r>
                          <a:rPr lang="en-US" b="1" i="1" dirty="0" smtClean="0">
                            <a:latin typeface="Cambria Math" charset="0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 charset="0"/>
                          </a:rPr>
                          <m:t>𝟏</m:t>
                        </m:r>
                      </m:e>
                    </m:d>
                    <m:r>
                      <a:rPr lang="en-US" b="1" i="1" dirty="0" smtClean="0">
                        <a:latin typeface="Cambria Math" charset="0"/>
                      </a:rPr>
                      <m:t>× (</m:t>
                    </m:r>
                    <m:r>
                      <a:rPr lang="en-US" b="1" i="1" dirty="0" smtClean="0">
                        <a:latin typeface="Cambria Math" charset="0"/>
                      </a:rPr>
                      <m:t>𝒀</m:t>
                    </m:r>
                    <m:r>
                      <a:rPr lang="en-US" b="1" i="1" dirty="0" smtClean="0">
                        <a:latin typeface="Cambria Math" charset="0"/>
                      </a:rPr>
                      <m:t>−</m:t>
                    </m:r>
                    <m:r>
                      <a:rPr lang="en-US" b="1" i="1" dirty="0" smtClean="0">
                        <a:latin typeface="Cambria Math" charset="0"/>
                      </a:rPr>
                      <m:t>𝑴</m:t>
                    </m:r>
                    <m:r>
                      <a:rPr lang="en-US" b="1" i="1" dirty="0" smtClean="0">
                        <a:latin typeface="Cambria Math" charset="0"/>
                      </a:rPr>
                      <m:t>+</m:t>
                    </m:r>
                    <m:r>
                      <a:rPr lang="en-US" b="1" i="1" dirty="0" smtClean="0">
                        <a:latin typeface="Cambria Math" charset="0"/>
                      </a:rPr>
                      <m:t>𝟏</m:t>
                    </m:r>
                    <m:r>
                      <a:rPr lang="en-US" b="1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with zero padding, we have dimensions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𝑿</m:t>
                    </m:r>
                    <m:r>
                      <a:rPr lang="en-US" b="1" i="1" smtClean="0">
                        <a:latin typeface="Cambria Math" charset="0"/>
                      </a:rPr>
                      <m:t>×</m:t>
                    </m:r>
                    <m:r>
                      <a:rPr lang="en-US" b="1" i="1" smtClean="0">
                        <a:latin typeface="Cambria Math" charset="0"/>
                      </a:rPr>
                      <m:t>𝒀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If pools are offset by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</a:rPr>
                      <m:t>𝑺</m:t>
                    </m:r>
                  </m:oMath>
                </a14:m>
                <a:r>
                  <a:rPr lang="en-US" dirty="0" smtClean="0"/>
                  <a:t> pixels in both horizontal and vertical directions (versus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𝑺</m:t>
                    </m:r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𝟏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</a:rPr>
                      <m:t>𝑺</m:t>
                    </m:r>
                  </m:oMath>
                </a14:m>
                <a:r>
                  <a:rPr lang="en-US" dirty="0" smtClean="0"/>
                  <a:t>: </a:t>
                </a:r>
                <a:r>
                  <a:rPr lang="en-US" i="1" dirty="0" smtClean="0"/>
                  <a:t>stride</a:t>
                </a:r>
              </a:p>
              <a:p>
                <a:pPr lvl="1"/>
                <a:r>
                  <a:rPr lang="en-US" dirty="0" smtClean="0"/>
                  <a:t>hidden dimensions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 charset="0"/>
                          </a:rPr>
                          <m:t>𝑿</m:t>
                        </m:r>
                        <m:r>
                          <a:rPr lang="en-US" b="1" i="1" dirty="0" smtClean="0">
                            <a:latin typeface="Cambria Math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charset="0"/>
                          </a:rPr>
                          <m:t>𝑴</m:t>
                        </m:r>
                        <m:r>
                          <a:rPr lang="en-US" b="1" i="1" dirty="0" smtClean="0">
                            <a:latin typeface="Cambria Math" charset="0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 charset="0"/>
                          </a:rPr>
                          <m:t>𝟏</m:t>
                        </m:r>
                      </m:num>
                      <m:den>
                        <m:r>
                          <a:rPr lang="en-US" b="1" i="1" dirty="0" smtClean="0">
                            <a:latin typeface="Cambria Math" charset="0"/>
                          </a:rPr>
                          <m:t>𝑺</m:t>
                        </m:r>
                      </m:den>
                    </m:f>
                    <m:r>
                      <a:rPr lang="en-US" b="1" i="1" dirty="0" smtClean="0">
                        <a:latin typeface="Cambria Math" charset="0"/>
                      </a:rPr>
                      <m:t>× </m:t>
                    </m:r>
                    <m:f>
                      <m:fPr>
                        <m:ctrlPr>
                          <a:rPr lang="mr-IN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 charset="0"/>
                          </a:rPr>
                          <m:t>𝒀</m:t>
                        </m:r>
                        <m:r>
                          <a:rPr lang="en-US" b="1" i="1" dirty="0" smtClean="0">
                            <a:latin typeface="Cambria Math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charset="0"/>
                          </a:rPr>
                          <m:t>𝑴</m:t>
                        </m:r>
                        <m:r>
                          <a:rPr lang="en-US" b="1" i="1" dirty="0" smtClean="0">
                            <a:latin typeface="Cambria Math" charset="0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 charset="0"/>
                          </a:rPr>
                          <m:t>𝟏</m:t>
                        </m:r>
                      </m:num>
                      <m:den>
                        <m:r>
                          <a:rPr lang="en-US" b="1" i="1" dirty="0" smtClean="0">
                            <a:latin typeface="Cambria Math" charset="0"/>
                          </a:rPr>
                          <m:t>𝑺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4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all the hidden units are detecting the same features, and we simply want to determine whether the object appeared in any location, we can combine hidden representations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Sum pooling vs. max pooling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04561" y="4356209"/>
            <a:ext cx="808169" cy="806824"/>
            <a:chOff x="1294510" y="3908144"/>
            <a:chExt cx="915925" cy="914400"/>
          </a:xfrm>
        </p:grpSpPr>
        <p:sp>
          <p:nvSpPr>
            <p:cNvPr id="5" name="Rectangle 4"/>
            <p:cNvSpPr/>
            <p:nvPr/>
          </p:nvSpPr>
          <p:spPr>
            <a:xfrm>
              <a:off x="147769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9451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4406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6088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2725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7769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451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406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6088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2725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7769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451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406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6088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2725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7769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451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4406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6088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2725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7769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9451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4406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6088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2725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V="1">
            <a:off x="4912398" y="4124709"/>
            <a:ext cx="0" cy="180541"/>
          </a:xfrm>
          <a:prstGeom prst="straightConnector1">
            <a:avLst/>
          </a:prstGeom>
          <a:ln w="50800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417792" y="3819271"/>
            <a:ext cx="989214" cy="286663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41" dirty="0">
                <a:solidFill>
                  <a:srgbClr val="000000"/>
                </a:solidFill>
              </a:rPr>
              <a:t>hidden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160230" y="3638730"/>
            <a:ext cx="637401" cy="180542"/>
          </a:xfrm>
          <a:prstGeom prst="straightConnector1">
            <a:avLst/>
          </a:prstGeom>
          <a:ln w="50800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624902" y="2659233"/>
            <a:ext cx="1278038" cy="286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41" dirty="0">
                <a:solidFill>
                  <a:srgbClr val="000000"/>
                </a:solidFill>
              </a:rPr>
              <a:t>output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102287" y="4361916"/>
            <a:ext cx="808169" cy="806824"/>
            <a:chOff x="1294510" y="3908144"/>
            <a:chExt cx="915925" cy="914400"/>
          </a:xfrm>
        </p:grpSpPr>
        <p:sp>
          <p:nvSpPr>
            <p:cNvPr id="35" name="Rectangle 34"/>
            <p:cNvSpPr/>
            <p:nvPr/>
          </p:nvSpPr>
          <p:spPr>
            <a:xfrm>
              <a:off x="147769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29451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4406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66088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02725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7769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9451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4406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088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2725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47769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29451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4406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66088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02725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7769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29451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4406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6088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2725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47769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451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4406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6088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02725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 flipV="1">
            <a:off x="5887382" y="4130416"/>
            <a:ext cx="0" cy="180541"/>
          </a:xfrm>
          <a:prstGeom prst="straightConnector1">
            <a:avLst/>
          </a:prstGeom>
          <a:ln w="50800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22079" y="3824978"/>
            <a:ext cx="989214" cy="286663"/>
          </a:xfrm>
          <a:prstGeom prst="rect">
            <a:avLst/>
          </a:prstGeom>
          <a:solidFill>
            <a:schemeClr val="bg1"/>
          </a:solidFill>
          <a:ln>
            <a:solidFill>
              <a:srgbClr val="3366FF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41" dirty="0">
                <a:solidFill>
                  <a:srgbClr val="000000"/>
                </a:solidFill>
              </a:rPr>
              <a:t>hidden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016686" y="3644437"/>
            <a:ext cx="0" cy="180541"/>
          </a:xfrm>
          <a:prstGeom prst="straightConnector1">
            <a:avLst/>
          </a:prstGeom>
          <a:ln w="50800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5312731" y="4361916"/>
            <a:ext cx="808169" cy="806824"/>
            <a:chOff x="1294510" y="3908144"/>
            <a:chExt cx="915925" cy="914400"/>
          </a:xfrm>
        </p:grpSpPr>
        <p:sp>
          <p:nvSpPr>
            <p:cNvPr id="64" name="Rectangle 63"/>
            <p:cNvSpPr/>
            <p:nvPr/>
          </p:nvSpPr>
          <p:spPr>
            <a:xfrm>
              <a:off x="147769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29451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4406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66088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02725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47769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29451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84406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6088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02725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7769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29451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84406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66088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02725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47769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29451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84406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6088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02725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47769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29451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84406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66088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02725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4504561" y="4361916"/>
            <a:ext cx="808169" cy="801116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71" dirty="0">
              <a:solidFill>
                <a:srgbClr val="7030A0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6910456" y="4361916"/>
            <a:ext cx="808169" cy="806824"/>
            <a:chOff x="1294510" y="3908144"/>
            <a:chExt cx="915925" cy="914400"/>
          </a:xfrm>
        </p:grpSpPr>
        <p:sp>
          <p:nvSpPr>
            <p:cNvPr id="91" name="Rectangle 90"/>
            <p:cNvSpPr/>
            <p:nvPr/>
          </p:nvSpPr>
          <p:spPr>
            <a:xfrm>
              <a:off x="147769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29451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84406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66088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02725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47769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29451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84406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66088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02725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47769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451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84406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66088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02725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769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29451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84406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66088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02725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47769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451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84406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66088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02725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</p:grpSp>
      <p:sp>
        <p:nvSpPr>
          <p:cNvPr id="116" name="Rectangle 115"/>
          <p:cNvSpPr/>
          <p:nvPr/>
        </p:nvSpPr>
        <p:spPr>
          <a:xfrm>
            <a:off x="5474378" y="4367623"/>
            <a:ext cx="808169" cy="801116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71" dirty="0">
              <a:solidFill>
                <a:srgbClr val="7030A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685253" y="3830046"/>
            <a:ext cx="989214" cy="286663"/>
          </a:xfrm>
          <a:prstGeom prst="rect">
            <a:avLst/>
          </a:prstGeom>
          <a:solidFill>
            <a:schemeClr val="bg1"/>
          </a:solidFill>
          <a:ln>
            <a:solidFill>
              <a:srgbClr val="00FFCA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41" dirty="0">
                <a:solidFill>
                  <a:srgbClr val="000000"/>
                </a:solidFill>
              </a:rPr>
              <a:t>hidden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755145" y="4361916"/>
            <a:ext cx="808169" cy="801116"/>
          </a:xfrm>
          <a:prstGeom prst="rect">
            <a:avLst/>
          </a:prstGeom>
          <a:noFill/>
          <a:ln>
            <a:solidFill>
              <a:srgbClr val="00FF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71" dirty="0">
              <a:solidFill>
                <a:srgbClr val="7030A0"/>
              </a:solidFill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 flipV="1">
            <a:off x="7233724" y="4122436"/>
            <a:ext cx="0" cy="180541"/>
          </a:xfrm>
          <a:prstGeom prst="straightConnector1">
            <a:avLst/>
          </a:prstGeom>
          <a:ln w="50800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7" idx="0"/>
          </p:cNvCxnSpPr>
          <p:nvPr/>
        </p:nvCxnSpPr>
        <p:spPr>
          <a:xfrm flipH="1" flipV="1">
            <a:off x="6685254" y="3638730"/>
            <a:ext cx="494607" cy="191315"/>
          </a:xfrm>
          <a:prstGeom prst="straightConnector1">
            <a:avLst/>
          </a:prstGeom>
          <a:ln w="50800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750162" y="3187266"/>
            <a:ext cx="989214" cy="459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41" dirty="0">
                <a:solidFill>
                  <a:srgbClr val="000000"/>
                </a:solidFill>
              </a:rPr>
              <a:t>sum of hidden</a:t>
            </a:r>
          </a:p>
        </p:txBody>
      </p:sp>
      <p:cxnSp>
        <p:nvCxnSpPr>
          <p:cNvPr id="122" name="Straight Arrow Connector 121"/>
          <p:cNvCxnSpPr/>
          <p:nvPr/>
        </p:nvCxnSpPr>
        <p:spPr>
          <a:xfrm flipV="1">
            <a:off x="6237359" y="2970827"/>
            <a:ext cx="0" cy="180541"/>
          </a:xfrm>
          <a:prstGeom prst="straightConnector1">
            <a:avLst/>
          </a:prstGeom>
          <a:ln w="50800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44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Each layer in a convolutional net has a 3D lattice structure</a:t>
            </a:r>
          </a:p>
          <a:p>
            <a:pPr lvl="1"/>
            <a:r>
              <a:rPr lang="en-US" dirty="0" smtClean="0"/>
              <a:t>width X height X feature type</a:t>
            </a:r>
          </a:p>
          <a:p>
            <a:r>
              <a:rPr lang="en-US" dirty="0" smtClean="0"/>
              <a:t>Three types of transformations between layers</a:t>
            </a:r>
          </a:p>
          <a:p>
            <a:pPr lvl="1"/>
            <a:r>
              <a:rPr lang="en-US" dirty="0" smtClean="0"/>
              <a:t>convolution</a:t>
            </a:r>
          </a:p>
          <a:p>
            <a:pPr lvl="1"/>
            <a:r>
              <a:rPr lang="en-US" dirty="0" smtClean="0"/>
              <a:t>activation function (nonlinearity)</a:t>
            </a:r>
          </a:p>
          <a:p>
            <a:pPr lvl="1"/>
            <a:r>
              <a:rPr lang="en-US" dirty="0" smtClean="0"/>
              <a:t>sum or max pooling</a:t>
            </a:r>
          </a:p>
          <a:p>
            <a:r>
              <a:rPr lang="en-US" dirty="0" smtClean="0"/>
              <a:t>Full blown convolutional net performs these transformations repeatedly -&gt; Deep net</a:t>
            </a:r>
          </a:p>
          <a:p>
            <a:pPr lvl="1"/>
            <a:r>
              <a:rPr lang="en-US" dirty="0" smtClean="0"/>
              <a:t>higher-order feature detectors after convolution</a:t>
            </a:r>
          </a:p>
          <a:p>
            <a:pPr lvl="1"/>
            <a:r>
              <a:rPr lang="en-US" dirty="0" smtClean="0"/>
              <a:t>lower spatial resolution after pooling</a:t>
            </a:r>
          </a:p>
        </p:txBody>
      </p:sp>
    </p:spTree>
    <p:extLst>
      <p:ext uri="{BB962C8B-B14F-4D97-AF65-F5344CB8AC3E}">
        <p14:creationId xmlns:p14="http://schemas.microsoft.com/office/powerpoint/2010/main" val="946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92417" y="1508438"/>
            <a:ext cx="10003973" cy="4998732"/>
            <a:chOff x="7504084" y="4380613"/>
            <a:chExt cx="4383118" cy="219013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04084" y="4380613"/>
              <a:ext cx="4383117" cy="198567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0066511" y="6293747"/>
              <a:ext cx="18206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source: </a:t>
              </a:r>
              <a:r>
                <a:rPr lang="en-US" sz="1200" dirty="0" err="1" smtClean="0"/>
                <a:t>benanne.github.io</a:t>
              </a:r>
              <a:endParaRPr lang="en-US" sz="12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087395" y="5255742"/>
            <a:ext cx="7150443" cy="494270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32816" y="4380467"/>
            <a:ext cx="602289" cy="1113479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06568" y="5706260"/>
            <a:ext cx="1681346" cy="1113479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2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Primate Visual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4" y="1371603"/>
            <a:ext cx="11176000" cy="4922143"/>
          </a:xfrm>
        </p:spPr>
        <p:txBody>
          <a:bodyPr>
            <a:normAutofit/>
          </a:bodyPr>
          <a:lstStyle/>
          <a:p>
            <a:r>
              <a:rPr lang="en-US" dirty="0" smtClean="0"/>
              <a:t>Visual hierarchy</a:t>
            </a:r>
          </a:p>
          <a:p>
            <a:pPr lvl="1"/>
            <a:r>
              <a:rPr lang="en-US" dirty="0" smtClean="0"/>
              <a:t>Transformation from simple, low-order</a:t>
            </a:r>
            <a:br>
              <a:rPr lang="en-US" dirty="0" smtClean="0"/>
            </a:br>
            <a:r>
              <a:rPr lang="en-US" dirty="0" smtClean="0"/>
              <a:t>features to complex, high-order features</a:t>
            </a:r>
          </a:p>
          <a:p>
            <a:pPr lvl="1"/>
            <a:r>
              <a:rPr lang="en-US" dirty="0" smtClean="0"/>
              <a:t>Transformation from position-specific</a:t>
            </a:r>
            <a:br>
              <a:rPr lang="en-US" dirty="0" smtClean="0"/>
            </a:br>
            <a:r>
              <a:rPr lang="en-US" dirty="0" smtClean="0"/>
              <a:t>features to position-invariant features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295707" y="2019925"/>
            <a:ext cx="4255565" cy="3847467"/>
            <a:chOff x="8776409" y="1018677"/>
            <a:chExt cx="3110793" cy="316152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76409" y="1018677"/>
              <a:ext cx="3110793" cy="286193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0243748" y="3800848"/>
              <a:ext cx="1615250" cy="379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/>
                <a:t>source</a:t>
              </a:r>
              <a:r>
                <a:rPr lang="en-US" sz="1200" dirty="0"/>
                <a:t>: </a:t>
              </a:r>
              <a:r>
                <a:rPr lang="en-US" sz="1200" dirty="0" err="1" smtClean="0"/>
                <a:t>neuronresearch.net</a:t>
              </a:r>
              <a:r>
                <a:rPr lang="en-US" sz="1200" dirty="0" smtClean="0"/>
                <a:t>/vision</a:t>
              </a:r>
              <a:endParaRPr lang="en-US" sz="1200" dirty="0"/>
            </a:p>
          </p:txBody>
        </p:sp>
      </p:grpSp>
      <p:sp>
        <p:nvSpPr>
          <p:cNvPr id="10" name="Bent Arrow 9"/>
          <p:cNvSpPr/>
          <p:nvPr/>
        </p:nvSpPr>
        <p:spPr>
          <a:xfrm rot="10800000" flipV="1">
            <a:off x="6854684" y="1076029"/>
            <a:ext cx="5337316" cy="3731732"/>
          </a:xfrm>
          <a:prstGeom prst="bentArrow">
            <a:avLst>
              <a:gd name="adj1" fmla="val 14545"/>
              <a:gd name="adj2" fmla="val 20171"/>
              <a:gd name="adj3" fmla="val 28788"/>
              <a:gd name="adj4" fmla="val 24507"/>
            </a:avLst>
          </a:prstGeom>
          <a:solidFill>
            <a:srgbClr val="FFFF00">
              <a:alpha val="27000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8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Domain-Appropriate Bias Built Into Convolutional 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4" y="1371603"/>
            <a:ext cx="11176000" cy="49221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Spatial locality</a:t>
            </a:r>
          </a:p>
          <a:p>
            <a:pPr lvl="1"/>
            <a:r>
              <a:rPr lang="en-US" dirty="0" smtClean="0"/>
              <a:t>features at nearby locations in an image are most likely</a:t>
            </a:r>
            <a:br>
              <a:rPr lang="en-US" dirty="0" smtClean="0"/>
            </a:br>
            <a:r>
              <a:rPr lang="en-US" dirty="0" smtClean="0"/>
              <a:t>to have joint causes and consequences</a:t>
            </a:r>
          </a:p>
          <a:p>
            <a:r>
              <a:rPr lang="en-US" dirty="0" smtClean="0"/>
              <a:t>Spatial position homogeneity</a:t>
            </a:r>
          </a:p>
          <a:p>
            <a:pPr lvl="1"/>
            <a:r>
              <a:rPr lang="en-US" dirty="0" smtClean="0"/>
              <a:t>features deemed significant in one region of an</a:t>
            </a:r>
            <a:br>
              <a:rPr lang="en-US" dirty="0" smtClean="0"/>
            </a:br>
            <a:r>
              <a:rPr lang="en-US" dirty="0" smtClean="0"/>
              <a:t> image are likely to be significant in others</a:t>
            </a:r>
          </a:p>
          <a:p>
            <a:r>
              <a:rPr lang="en-US" dirty="0" smtClean="0"/>
              <a:t>Spatial scale homogeneity</a:t>
            </a:r>
          </a:p>
          <a:p>
            <a:pPr lvl="1"/>
            <a:r>
              <a:rPr lang="en-US" dirty="0" smtClean="0"/>
              <a:t>locality and position homogeneity should apply</a:t>
            </a:r>
            <a:br>
              <a:rPr lang="en-US" dirty="0" smtClean="0"/>
            </a:br>
            <a:r>
              <a:rPr lang="en-US" dirty="0" smtClean="0"/>
              <a:t>across a range of spatial scales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04084" y="4380613"/>
            <a:ext cx="4383118" cy="2190133"/>
            <a:chOff x="7504084" y="4380613"/>
            <a:chExt cx="4383118" cy="21901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04084" y="4380613"/>
              <a:ext cx="4383117" cy="198567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066511" y="6293747"/>
              <a:ext cx="18206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source: </a:t>
              </a:r>
              <a:r>
                <a:rPr lang="en-US" sz="1200" dirty="0" err="1" smtClean="0"/>
                <a:t>benanne.github.io</a:t>
              </a:r>
              <a:endParaRPr lang="en-US" sz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76409" y="1018677"/>
            <a:ext cx="3110793" cy="3181537"/>
            <a:chOff x="8776409" y="1018677"/>
            <a:chExt cx="3110793" cy="318153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76409" y="1018677"/>
              <a:ext cx="3110793" cy="286193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556051" y="3923215"/>
              <a:ext cx="23311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source</a:t>
              </a:r>
              <a:r>
                <a:rPr lang="en-US" sz="1200" dirty="0"/>
                <a:t>: </a:t>
              </a:r>
              <a:r>
                <a:rPr lang="en-US" sz="1200" dirty="0" err="1" smtClean="0"/>
                <a:t>neuronresearch.net</a:t>
              </a:r>
              <a:r>
                <a:rPr lang="en-US" sz="1200" dirty="0" smtClean="0"/>
                <a:t>/vision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766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Videos And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LeCun’s</a:t>
            </a:r>
            <a:r>
              <a:rPr lang="en-US" dirty="0" smtClean="0"/>
              <a:t> work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Yann’s early convolutional nets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LeNet-5</a:t>
            </a:r>
            <a:endParaRPr lang="en-US" dirty="0" smtClean="0"/>
          </a:p>
          <a:p>
            <a:r>
              <a:rPr lang="en-US" dirty="0" smtClean="0"/>
              <a:t>Karpathy Demos</a:t>
            </a:r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Javascript convolutional net 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198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4" y="1371604"/>
            <a:ext cx="3698457" cy="4754562"/>
          </a:xfrm>
        </p:spPr>
        <p:txBody>
          <a:bodyPr>
            <a:normAutofit/>
          </a:bodyPr>
          <a:lstStyle/>
          <a:p>
            <a:r>
              <a:rPr lang="en-US" dirty="0" smtClean="0"/>
              <a:t>&gt; 15M high resolution images</a:t>
            </a:r>
          </a:p>
          <a:p>
            <a:r>
              <a:rPr lang="en-US" dirty="0" smtClean="0"/>
              <a:t>over 22K categories</a:t>
            </a:r>
          </a:p>
          <a:p>
            <a:r>
              <a:rPr lang="en-US" dirty="0" smtClean="0"/>
              <a:t>labeled by Mechanical Turk workers</a:t>
            </a:r>
          </a:p>
          <a:p>
            <a:r>
              <a:rPr lang="en-US" dirty="0" smtClean="0"/>
              <a:t>E.g., fungi</a:t>
            </a:r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1746" y="990600"/>
            <a:ext cx="7225150" cy="55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3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ImageNet Large-Scale Visual Recognition Challenge (ILSVRC)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3" y="1371604"/>
            <a:ext cx="9749967" cy="475456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2010-2017</a:t>
            </a:r>
          </a:p>
          <a:p>
            <a:pPr lvl="1"/>
            <a:r>
              <a:rPr lang="en-US" dirty="0" smtClean="0"/>
              <a:t>multiple challenges</a:t>
            </a:r>
          </a:p>
          <a:p>
            <a:pPr lvl="2"/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classification and localization</a:t>
            </a:r>
          </a:p>
          <a:p>
            <a:pPr lvl="2"/>
            <a:r>
              <a:rPr lang="en-US" dirty="0" smtClean="0"/>
              <a:t>segmentation</a:t>
            </a:r>
          </a:p>
          <a:p>
            <a:r>
              <a:rPr lang="en-US" dirty="0" smtClean="0"/>
              <a:t>2010 Classification Challenge</a:t>
            </a:r>
          </a:p>
          <a:p>
            <a:pPr lvl="1"/>
            <a:r>
              <a:rPr lang="en-US" dirty="0" smtClean="0"/>
              <a:t>1.2 M training images, 1000 categories (general and specific)</a:t>
            </a:r>
            <a:endParaRPr lang="en-US" dirty="0"/>
          </a:p>
          <a:p>
            <a:pPr lvl="1"/>
            <a:r>
              <a:rPr lang="en-US" dirty="0" smtClean="0"/>
              <a:t>200K test images</a:t>
            </a:r>
          </a:p>
          <a:p>
            <a:pPr lvl="1"/>
            <a:r>
              <a:rPr lang="en-US" dirty="0" smtClean="0"/>
              <a:t>output a list of 5 object categories in descending order of confidence</a:t>
            </a:r>
          </a:p>
          <a:p>
            <a:pPr lvl="1"/>
            <a:r>
              <a:rPr lang="en-US" dirty="0" smtClean="0"/>
              <a:t>two error rates: top-1 and top-5</a:t>
            </a:r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060" y="1276311"/>
            <a:ext cx="5639340" cy="247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6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750" y="1371600"/>
            <a:ext cx="5759300" cy="4754563"/>
          </a:xfrm>
        </p:spPr>
      </p:pic>
    </p:spTree>
    <p:extLst>
      <p:ext uri="{BB962C8B-B14F-4D97-AF65-F5344CB8AC3E}">
        <p14:creationId xmlns:p14="http://schemas.microsoft.com/office/powerpoint/2010/main" val="688264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AlexNet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Krizhevsky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Sutskever, &amp; Hinton, 2012)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4" y="1371604"/>
            <a:ext cx="3658700" cy="47545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5 convolutional layers, split across two GPUs</a:t>
            </a:r>
          </a:p>
          <a:p>
            <a:pPr lvl="1"/>
            <a:r>
              <a:rPr lang="en-US" dirty="0"/>
              <a:t>2</a:t>
            </a:r>
            <a:r>
              <a:rPr lang="en-US" dirty="0" smtClean="0"/>
              <a:t> fully connected layers</a:t>
            </a:r>
          </a:p>
          <a:p>
            <a:pPr lvl="1"/>
            <a:r>
              <a:rPr lang="en-US" dirty="0" smtClean="0"/>
              <a:t>1000-way </a:t>
            </a:r>
            <a:r>
              <a:rPr lang="en-US" dirty="0" err="1" smtClean="0"/>
              <a:t>softmax</a:t>
            </a:r>
            <a:r>
              <a:rPr lang="en-US" dirty="0" smtClean="0"/>
              <a:t> output layer</a:t>
            </a:r>
          </a:p>
          <a:p>
            <a:r>
              <a:rPr lang="en-US" dirty="0" smtClean="0"/>
              <a:t>Trained with SGD for ~ 1 week</a:t>
            </a:r>
          </a:p>
          <a:p>
            <a:pPr lvl="1"/>
            <a:r>
              <a:rPr lang="en-US" dirty="0" smtClean="0"/>
              <a:t>650k neurons</a:t>
            </a:r>
          </a:p>
          <a:p>
            <a:pPr lvl="1"/>
            <a:r>
              <a:rPr lang="en-US" dirty="0" smtClean="0"/>
              <a:t>60M parameters</a:t>
            </a:r>
          </a:p>
          <a:p>
            <a:pPr lvl="1"/>
            <a:r>
              <a:rPr lang="en-US" dirty="0" smtClean="0"/>
              <a:t>630M connections</a:t>
            </a:r>
            <a:endParaRPr lang="en-US" dirty="0"/>
          </a:p>
        </p:txBody>
      </p:sp>
      <p:pic>
        <p:nvPicPr>
          <p:cNvPr id="4" name="Picture 3" descr="Screen Shot 2015-03-10 at 10.43.08 P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1695" y="1371604"/>
            <a:ext cx="7488538" cy="355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AlexNet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Krizhevsky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Sutskever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&amp; Hinton, 2012)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Downsampled</a:t>
            </a:r>
            <a:r>
              <a:rPr lang="en-US" dirty="0" smtClean="0"/>
              <a:t> images</a:t>
            </a:r>
          </a:p>
          <a:p>
            <a:pPr lvl="1"/>
            <a:r>
              <a:rPr lang="en-US" dirty="0" smtClean="0"/>
              <a:t>shorter dimension 256 pixels, longer dimension cropped about center to 256 pixels</a:t>
            </a:r>
          </a:p>
          <a:p>
            <a:pPr lvl="1"/>
            <a:r>
              <a:rPr lang="en-US" dirty="0" smtClean="0"/>
              <a:t>R, G, B channels</a:t>
            </a:r>
          </a:p>
          <a:p>
            <a:r>
              <a:rPr lang="en-US" dirty="0" smtClean="0"/>
              <a:t>Mean subtraction from inputs</a:t>
            </a:r>
          </a:p>
          <a:p>
            <a:r>
              <a:rPr lang="en-US" dirty="0" smtClean="0"/>
              <a:t>Data set augmentation</a:t>
            </a:r>
          </a:p>
          <a:p>
            <a:pPr lvl="1"/>
            <a:r>
              <a:rPr lang="en-US" dirty="0" smtClean="0"/>
              <a:t>we’ll discuss in a subsequent class</a:t>
            </a:r>
          </a:p>
          <a:p>
            <a:pPr lvl="1"/>
            <a:r>
              <a:rPr lang="en-US" dirty="0" smtClean="0"/>
              <a:t>includes variations in intensity, color, translation, mirror reflection</a:t>
            </a:r>
          </a:p>
        </p:txBody>
      </p:sp>
    </p:spTree>
    <p:extLst>
      <p:ext uri="{BB962C8B-B14F-4D97-AF65-F5344CB8AC3E}">
        <p14:creationId xmlns:p14="http://schemas.microsoft.com/office/powerpoint/2010/main" val="18057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ReLU instead of logistic or </a:t>
                </a:r>
                <a:r>
                  <a:rPr lang="en-US" dirty="0" err="1" smtClean="0"/>
                  <a:t>tanh</a:t>
                </a:r>
                <a:r>
                  <a:rPr lang="en-US" dirty="0" smtClean="0"/>
                  <a:t> units</a:t>
                </a:r>
              </a:p>
              <a:p>
                <a:r>
                  <a:rPr lang="en-US" dirty="0" smtClean="0"/>
                  <a:t>Training on multiple GPUs</a:t>
                </a:r>
              </a:p>
              <a:p>
                <a:pPr lvl="1"/>
                <a:r>
                  <a:rPr lang="en-US" dirty="0" smtClean="0"/>
                  <a:t>cross talk only in certain layers</a:t>
                </a:r>
                <a:endParaRPr lang="en-US" dirty="0"/>
              </a:p>
              <a:p>
                <a:pPr lvl="1"/>
                <a:r>
                  <a:rPr lang="en-US" dirty="0" smtClean="0"/>
                  <a:t>balance speed vs. connectivity</a:t>
                </a:r>
              </a:p>
              <a:p>
                <a:r>
                  <a:rPr lang="en-US" dirty="0" smtClean="0"/>
                  <a:t>Normalize output of </a:t>
                </a:r>
                <a:r>
                  <a:rPr lang="en-US" dirty="0" err="1" smtClean="0"/>
                  <a:t>ReLU</a:t>
                </a:r>
                <a:r>
                  <a:rPr lang="en-US" dirty="0" smtClean="0"/>
                  <a:t> output in map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𝒊</m:t>
                    </m:r>
                  </m:oMath>
                </a14:m>
                <a:r>
                  <a:rPr lang="en-US" dirty="0" smtClean="0"/>
                  <a:t>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</a:rPr>
                      <m:t>(</m:t>
                    </m:r>
                    <m:r>
                      <a:rPr lang="en-US" b="1" i="1" dirty="0" err="1" smtClean="0">
                        <a:latin typeface="Cambria Math" charset="0"/>
                      </a:rPr>
                      <m:t>𝒙</m:t>
                    </m:r>
                    <m:r>
                      <a:rPr lang="en-US" b="1" i="1" dirty="0" err="1" smtClean="0">
                        <a:latin typeface="Cambria Math" charset="0"/>
                      </a:rPr>
                      <m:t>,</m:t>
                    </m:r>
                    <m:r>
                      <a:rPr lang="en-US" b="1" i="1" dirty="0" err="1" smtClean="0">
                        <a:latin typeface="Cambria Math" charset="0"/>
                      </a:rPr>
                      <m:t>𝒚</m:t>
                    </m:r>
                    <m:r>
                      <a:rPr lang="en-US" b="1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based on activity of features in adjacent maps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</a:rPr>
                      <m:t>(</m:t>
                    </m:r>
                    <m:r>
                      <a:rPr lang="en-US" b="1" i="1" dirty="0" err="1" smtClean="0">
                        <a:latin typeface="Cambria Math" charset="0"/>
                      </a:rPr>
                      <m:t>𝒙</m:t>
                    </m:r>
                    <m:r>
                      <a:rPr lang="en-US" b="1" i="1" dirty="0" err="1" smtClean="0">
                        <a:latin typeface="Cambria Math" charset="0"/>
                      </a:rPr>
                      <m:t>,</m:t>
                    </m:r>
                    <m:r>
                      <a:rPr lang="en-US" b="1" i="1" dirty="0" err="1" smtClean="0">
                        <a:latin typeface="Cambria Math" charset="0"/>
                      </a:rPr>
                      <m:t>𝒚</m:t>
                    </m:r>
                    <m:r>
                      <a:rPr lang="en-US" b="1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Overlapping pooling</a:t>
                </a:r>
              </a:p>
              <a:p>
                <a:pPr lvl="1"/>
                <a:r>
                  <a:rPr lang="en-US" dirty="0" smtClean="0"/>
                  <a:t>pooling units spaced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</a:rPr>
                      <m:t>𝒔</m:t>
                    </m:r>
                  </m:oMath>
                </a14:m>
                <a:r>
                  <a:rPr lang="en-US" dirty="0" smtClean="0"/>
                  <a:t> pixels apart, summing over 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𝒛</m:t>
                    </m:r>
                    <m:r>
                      <a:rPr lang="en-US" b="1" i="1" smtClean="0">
                        <a:latin typeface="Cambria Math" charset="0"/>
                      </a:rPr>
                      <m:t>×</m:t>
                    </m:r>
                    <m:r>
                      <a:rPr lang="en-US" b="1" i="1" smtClean="0">
                        <a:latin typeface="Cambria Math" charset="0"/>
                      </a:rPr>
                      <m:t>𝒛</m:t>
                    </m:r>
                  </m:oMath>
                </a14:m>
                <a:r>
                  <a:rPr lang="en-US" dirty="0" smtClean="0"/>
                  <a:t> neighborhood, with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charset="0"/>
                      </a:rPr>
                      <m:t>𝒔</m:t>
                    </m:r>
                    <m:r>
                      <a:rPr lang="en-US" b="1" i="1" dirty="0" smtClean="0">
                        <a:latin typeface="Cambria Math" charset="0"/>
                      </a:rPr>
                      <m:t> &lt; </m:t>
                    </m:r>
                    <m:r>
                      <a:rPr lang="en-US" b="1" i="1" dirty="0" smtClean="0">
                        <a:latin typeface="Cambria Math" charset="0"/>
                      </a:rPr>
                      <m:t>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308" r="-927" b="-7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creen Shot 2015-03-10 at 11.03.24 PM.pdf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98770" y="1095632"/>
            <a:ext cx="2245263" cy="1829611"/>
          </a:xfrm>
          <a:prstGeom prst="rect">
            <a:avLst/>
          </a:prstGeom>
        </p:spPr>
      </p:pic>
      <p:pic>
        <p:nvPicPr>
          <p:cNvPr id="6" name="Picture 5" descr="Screen Shot 2015-03-10 at 11.09.01 PM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5394" y="4052049"/>
            <a:ext cx="3976038" cy="947311"/>
          </a:xfrm>
          <a:prstGeom prst="rect">
            <a:avLst/>
          </a:prstGeom>
        </p:spPr>
      </p:pic>
      <p:pic>
        <p:nvPicPr>
          <p:cNvPr id="7" name="Picture 6" descr="Screen Shot 2015-03-10 at 11.03.24 PM.pdf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44033" y="1199326"/>
            <a:ext cx="2245263" cy="174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7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3-10 at 11.15.57 PM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0300" y="1634331"/>
            <a:ext cx="4648200" cy="4229100"/>
          </a:xfrm>
        </p:spPr>
      </p:pic>
    </p:spTree>
    <p:extLst>
      <p:ext uri="{BB962C8B-B14F-4D97-AF65-F5344CB8AC3E}">
        <p14:creationId xmlns:p14="http://schemas.microsoft.com/office/powerpoint/2010/main" val="138157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5-03-10 at 11.18.25 PM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8532" y="1371600"/>
            <a:ext cx="5791735" cy="4754563"/>
          </a:xfrm>
        </p:spPr>
      </p:pic>
    </p:spTree>
    <p:extLst>
      <p:ext uri="{BB962C8B-B14F-4D97-AF65-F5344CB8AC3E}">
        <p14:creationId xmlns:p14="http://schemas.microsoft.com/office/powerpoint/2010/main" val="14947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3-10 at 11.19.41 P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9122" y="990600"/>
            <a:ext cx="4063938" cy="2271965"/>
          </a:xfrm>
          <a:prstGeom prst="rect">
            <a:avLst/>
          </a:prstGeom>
        </p:spPr>
      </p:pic>
      <p:pic>
        <p:nvPicPr>
          <p:cNvPr id="5" name="Picture 4" descr="Screen Shot 2015-03-10 at 11.20.00 PM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2402" y="3518784"/>
            <a:ext cx="5930737" cy="289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7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Since 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3190" y="1760780"/>
            <a:ext cx="7745620" cy="36369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20354" y="3859078"/>
            <a:ext cx="3890074" cy="1518834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28339" y="5786922"/>
            <a:ext cx="4190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bg1">
                    <a:lumMod val="50000"/>
                  </a:schemeClr>
                </a:solidFill>
              </a:rPr>
              <a:t>Figure credit: </a:t>
            </a:r>
            <a:r>
              <a:rPr lang="en-US" sz="2200" b="1" dirty="0" err="1">
                <a:solidFill>
                  <a:schemeClr val="bg1">
                    <a:lumMod val="50000"/>
                  </a:schemeClr>
                </a:solidFill>
              </a:rPr>
              <a:t>devblogs.nvidia.com</a:t>
            </a:r>
            <a:endParaRPr lang="en-US" sz="2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0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Time-Delay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dimensional convolution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1085" y="2401599"/>
            <a:ext cx="5401129" cy="4429479"/>
            <a:chOff x="151085" y="2401599"/>
            <a:chExt cx="5401129" cy="442947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85" y="2401599"/>
              <a:ext cx="5401129" cy="406613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01600" y="6430968"/>
              <a:ext cx="41000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en-US" sz="2000" b="1" dirty="0" err="1" smtClean="0">
                  <a:solidFill>
                    <a:schemeClr val="bg1">
                      <a:lumMod val="50000"/>
                    </a:schemeClr>
                  </a:solidFill>
                </a:rPr>
                <a:t>Peddinti</a:t>
              </a:r>
              <a:r>
                <a:rPr lang="en-US" sz="2000" b="1" dirty="0" smtClean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2000" b="1" dirty="0" err="1" smtClean="0">
                  <a:solidFill>
                    <a:schemeClr val="bg1">
                      <a:lumMod val="50000"/>
                    </a:schemeClr>
                  </a:solidFill>
                </a:rPr>
                <a:t>Povey</a:t>
              </a:r>
              <a:r>
                <a:rPr lang="en-US" sz="2000" b="1" dirty="0" smtClean="0">
                  <a:solidFill>
                    <a:schemeClr val="bg1">
                      <a:lumMod val="50000"/>
                    </a:schemeClr>
                  </a:solidFill>
                </a:rPr>
                <a:t> &amp; </a:t>
              </a:r>
              <a:r>
                <a:rPr lang="en-US" sz="2000" b="1" dirty="0" err="1" smtClean="0">
                  <a:solidFill>
                    <a:schemeClr val="bg1">
                      <a:lumMod val="50000"/>
                    </a:schemeClr>
                  </a:solidFill>
                </a:rPr>
                <a:t>Khudanpur</a:t>
              </a:r>
              <a:r>
                <a:rPr lang="en-US" sz="2000" b="1" dirty="0" smtClean="0">
                  <a:solidFill>
                    <a:schemeClr val="bg1">
                      <a:lumMod val="50000"/>
                    </a:schemeClr>
                  </a:solidFill>
                </a:rPr>
                <a:t>, 2015)</a:t>
              </a:r>
              <a:endParaRPr 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72" y="152400"/>
            <a:ext cx="4508500" cy="6642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71685" y="6457890"/>
            <a:ext cx="2320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Waibel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 et al., 1990)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88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Convolutional Nets For Segmentation</a:t>
            </a:r>
            <a:br>
              <a:rPr lang="en-US" dirty="0" smtClean="0"/>
            </a:br>
            <a:r>
              <a:rPr lang="en-US" dirty="0" smtClean="0"/>
              <a:t>(Long, </a:t>
            </a:r>
            <a:r>
              <a:rPr lang="en-US" dirty="0" err="1" smtClean="0"/>
              <a:t>Shelhamer</a:t>
            </a:r>
            <a:r>
              <a:rPr lang="en-US" dirty="0" smtClean="0"/>
              <a:t>, Darrell, 2015)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what objects are where</a:t>
            </a:r>
          </a:p>
          <a:p>
            <a:pPr lvl="1"/>
            <a:r>
              <a:rPr lang="en-US" dirty="0" smtClean="0"/>
              <a:t>“what” depends on global information</a:t>
            </a:r>
          </a:p>
          <a:p>
            <a:pPr lvl="1"/>
            <a:r>
              <a:rPr lang="en-US" dirty="0" smtClean="0"/>
              <a:t>“where” depends on local information</a:t>
            </a:r>
            <a:endParaRPr lang="en-US" dirty="0"/>
          </a:p>
        </p:txBody>
      </p:sp>
      <p:pic>
        <p:nvPicPr>
          <p:cNvPr id="4" name="Picture 3" descr="Screen Shot 2015-03-10 at 11.49.40 P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615" y="3299376"/>
            <a:ext cx="5380769" cy="345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Convolutional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Higher layers of typical convolutional nets are </a:t>
            </a:r>
            <a:r>
              <a:rPr lang="en-US" dirty="0" err="1" smtClean="0"/>
              <a:t>nonspatial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every layer remains spatial, then output can specify where as well as what (albeit coarsely)</a:t>
            </a:r>
            <a:endParaRPr lang="en-US" dirty="0"/>
          </a:p>
        </p:txBody>
      </p:sp>
      <p:pic>
        <p:nvPicPr>
          <p:cNvPr id="4" name="Picture 3" descr="Screen Shot 2015-03-11 at 12.13.01 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2683" y="2047814"/>
            <a:ext cx="4056529" cy="29471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90257" y="2775857"/>
            <a:ext cx="4484914" cy="2219104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Recognizing </a:t>
            </a:r>
            <a:r>
              <a:rPr lang="en-US" dirty="0" err="1" smtClean="0"/>
              <a:t>Handprinted</a:t>
            </a:r>
            <a:r>
              <a:rPr lang="en-US" dirty="0" smtClean="0"/>
              <a:t> Digits:  2 Vs.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7" y="1145473"/>
            <a:ext cx="5540829" cy="55732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988" y="1566866"/>
            <a:ext cx="50038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0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connect coarse output to dense pixels?</a:t>
            </a:r>
          </a:p>
          <a:p>
            <a:r>
              <a:rPr lang="en-US" dirty="0" smtClean="0"/>
              <a:t>Naïve approach</a:t>
            </a:r>
          </a:p>
          <a:p>
            <a:pPr lvl="1"/>
            <a:r>
              <a:rPr lang="en-US" dirty="0" smtClean="0"/>
              <a:t>interpolation</a:t>
            </a:r>
          </a:p>
          <a:p>
            <a:r>
              <a:rPr lang="en-US" dirty="0" err="1" smtClean="0"/>
              <a:t>Deconvolution</a:t>
            </a:r>
            <a:r>
              <a:rPr lang="en-US" dirty="0" smtClean="0"/>
              <a:t> approach</a:t>
            </a:r>
          </a:p>
          <a:p>
            <a:pPr lvl="1"/>
            <a:r>
              <a:rPr lang="en-US" dirty="0" smtClean="0"/>
              <a:t>if you want to increase resolution by a factor </a:t>
            </a:r>
            <a:r>
              <a:rPr lang="en-US" i="1" dirty="0" smtClean="0"/>
              <a:t>f</a:t>
            </a:r>
            <a:r>
              <a:rPr lang="en-US" dirty="0" smtClean="0"/>
              <a:t>, use convolution with fractional input stride 1/</a:t>
            </a:r>
            <a:r>
              <a:rPr lang="en-US" i="1" dirty="0" smtClean="0"/>
              <a:t>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446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4" y="1371604"/>
            <a:ext cx="2913739" cy="4754562"/>
          </a:xfrm>
        </p:spPr>
        <p:txBody>
          <a:bodyPr>
            <a:normAutofit/>
          </a:bodyPr>
          <a:lstStyle/>
          <a:p>
            <a:r>
              <a:rPr lang="en-US" dirty="0" smtClean="0"/>
              <a:t>Note: pool 5 reflects</a:t>
            </a:r>
            <a:br>
              <a:rPr lang="en-US" dirty="0" smtClean="0"/>
            </a:br>
            <a:r>
              <a:rPr lang="en-US" dirty="0" smtClean="0"/>
              <a:t>single pixel in</a:t>
            </a:r>
            <a:br>
              <a:rPr lang="en-US" dirty="0" smtClean="0"/>
            </a:br>
            <a:r>
              <a:rPr lang="en-US" dirty="0" smtClean="0"/>
              <a:t>coarse </a:t>
            </a:r>
            <a:r>
              <a:rPr lang="en-US" dirty="0" err="1" smtClean="0"/>
              <a:t>heatmap</a:t>
            </a:r>
            <a:endParaRPr lang="en-US" dirty="0"/>
          </a:p>
        </p:txBody>
      </p:sp>
      <p:pic>
        <p:nvPicPr>
          <p:cNvPr id="4" name="Picture 3" descr="Screen Shot 2015-03-11 at 12.20.26 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7088" y="990600"/>
            <a:ext cx="8594912" cy="3249706"/>
          </a:xfrm>
          <a:prstGeom prst="rect">
            <a:avLst/>
          </a:prstGeom>
        </p:spPr>
      </p:pic>
      <p:pic>
        <p:nvPicPr>
          <p:cNvPr id="5" name="Picture 4" descr="Screen Shot 2015-03-11 at 12.24.10 AM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5300" y="4313171"/>
            <a:ext cx="4309244" cy="254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6404" y="1371604"/>
            <a:ext cx="6092367" cy="4754562"/>
          </a:xfrm>
        </p:spPr>
        <p:txBody>
          <a:bodyPr/>
          <a:lstStyle/>
          <a:p>
            <a:r>
              <a:rPr lang="en-US" dirty="0" smtClean="0"/>
              <a:t>20% relative improvement over state-of-the-art (SDS)</a:t>
            </a:r>
          </a:p>
          <a:p>
            <a:r>
              <a:rPr lang="en-US" dirty="0" smtClean="0"/>
              <a:t>…And runs faster</a:t>
            </a:r>
            <a:endParaRPr lang="en-US" dirty="0"/>
          </a:p>
        </p:txBody>
      </p:sp>
      <p:pic>
        <p:nvPicPr>
          <p:cNvPr id="6" name="Picture 5" descr="Screen Shot 2015-03-11 at 12.22.49 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9373" y="767958"/>
            <a:ext cx="4723027" cy="596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Recognizing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is 5x5 pixel array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Simple back propagation net</a:t>
            </a:r>
            <a:endParaRPr lang="en-US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4497661" y="2094791"/>
            <a:ext cx="808169" cy="806824"/>
            <a:chOff x="1294510" y="3908144"/>
            <a:chExt cx="915925" cy="914400"/>
          </a:xfrm>
        </p:grpSpPr>
        <p:sp>
          <p:nvSpPr>
            <p:cNvPr id="4" name="Rectangle 3"/>
            <p:cNvSpPr/>
            <p:nvPr/>
          </p:nvSpPr>
          <p:spPr>
            <a:xfrm>
              <a:off x="1477695" y="427390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94510" y="427390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844065" y="427390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660880" y="427390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27250" y="427390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769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4510" y="445678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406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6088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27250" y="445678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77695" y="390814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4510" y="390814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44065" y="390814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60880" y="390814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27250" y="390814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47769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294510" y="409102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4406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66088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027250" y="409102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47769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94510" y="463966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84406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66088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27250" y="463966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6555584" y="2094791"/>
            <a:ext cx="808169" cy="806824"/>
            <a:chOff x="1294510" y="3908144"/>
            <a:chExt cx="915925" cy="914400"/>
          </a:xfrm>
        </p:grpSpPr>
        <p:sp>
          <p:nvSpPr>
            <p:cNvPr id="121" name="Rectangle 120"/>
            <p:cNvSpPr/>
            <p:nvPr/>
          </p:nvSpPr>
          <p:spPr>
            <a:xfrm>
              <a:off x="147769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4510" y="427390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84406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66088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02725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47769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294510" y="445678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84406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66088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02725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477695" y="390814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94510" y="390814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844065" y="390814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660880" y="390814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027250" y="390814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47769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294510" y="409102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84406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66088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2725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477695" y="463966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4510" y="463966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844065" y="463966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660880" y="463966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027250" y="463966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606560" y="5695598"/>
            <a:ext cx="808169" cy="806824"/>
            <a:chOff x="1294510" y="3908144"/>
            <a:chExt cx="915925" cy="914400"/>
          </a:xfrm>
        </p:grpSpPr>
        <p:sp>
          <p:nvSpPr>
            <p:cNvPr id="147" name="Rectangle 146"/>
            <p:cNvSpPr/>
            <p:nvPr/>
          </p:nvSpPr>
          <p:spPr>
            <a:xfrm>
              <a:off x="147769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29451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84406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66088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02725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47769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29451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84406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66088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02725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47769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29451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84406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66088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02725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47769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29451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84406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088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02725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47769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29451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84406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66088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02725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5529695" y="2094791"/>
            <a:ext cx="808169" cy="806824"/>
            <a:chOff x="1294510" y="3908144"/>
            <a:chExt cx="915925" cy="914400"/>
          </a:xfrm>
        </p:grpSpPr>
        <p:sp>
          <p:nvSpPr>
            <p:cNvPr id="199" name="Rectangle 198"/>
            <p:cNvSpPr/>
            <p:nvPr/>
          </p:nvSpPr>
          <p:spPr>
            <a:xfrm>
              <a:off x="1477695" y="427390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294510" y="427390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844065" y="427390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660880" y="427390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027250" y="427390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47769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294510" y="445678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84406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66088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2027250" y="445678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1477695" y="390814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294510" y="390814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844065" y="390814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660880" y="390814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027250" y="390814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47769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294510" y="409102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184406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66088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027250" y="409102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1477695" y="463966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294510" y="463966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844065" y="463966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660880" y="463966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27250" y="4639664"/>
              <a:ext cx="183185" cy="18288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24" name="Straight Arrow Connector 223"/>
          <p:cNvCxnSpPr/>
          <p:nvPr/>
        </p:nvCxnSpPr>
        <p:spPr>
          <a:xfrm flipV="1">
            <a:off x="6014396" y="5464098"/>
            <a:ext cx="0" cy="180541"/>
          </a:xfrm>
          <a:prstGeom prst="straightConnector1">
            <a:avLst/>
          </a:prstGeom>
          <a:ln w="50800">
            <a:solidFill>
              <a:srgbClr val="000000"/>
            </a:solidFill>
            <a:headEnd type="none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5519790" y="5158660"/>
            <a:ext cx="989214" cy="28666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41" dirty="0">
                <a:solidFill>
                  <a:srgbClr val="000000"/>
                </a:solidFill>
              </a:rPr>
              <a:t>hidden</a:t>
            </a:r>
          </a:p>
        </p:txBody>
      </p:sp>
      <p:cxnSp>
        <p:nvCxnSpPr>
          <p:cNvPr id="226" name="Straight Arrow Connector 225"/>
          <p:cNvCxnSpPr/>
          <p:nvPr/>
        </p:nvCxnSpPr>
        <p:spPr>
          <a:xfrm flipV="1">
            <a:off x="6014397" y="4978119"/>
            <a:ext cx="0" cy="180541"/>
          </a:xfrm>
          <a:prstGeom prst="straightConnector1">
            <a:avLst/>
          </a:prstGeom>
          <a:ln w="50800">
            <a:solidFill>
              <a:srgbClr val="000000"/>
            </a:solidFill>
            <a:headEnd type="none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5375378" y="4691456"/>
            <a:ext cx="1278038" cy="286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41" dirty="0">
                <a:solidFill>
                  <a:srgbClr val="00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510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Recognizing An Object</a:t>
            </a:r>
            <a:br>
              <a:rPr lang="en-US" dirty="0" smtClean="0"/>
            </a:br>
            <a:r>
              <a:rPr lang="en-US" dirty="0" smtClean="0"/>
              <a:t>With Unknown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can appear either in the left image or in the right image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Output indicates presence of object regardless of position</a:t>
            </a:r>
          </a:p>
          <a:p>
            <a:r>
              <a:rPr lang="en-US" dirty="0" smtClean="0"/>
              <a:t>What do we know about the weights?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89802" y="3502527"/>
            <a:ext cx="808169" cy="806824"/>
            <a:chOff x="1294510" y="3908144"/>
            <a:chExt cx="915925" cy="914400"/>
          </a:xfrm>
        </p:grpSpPr>
        <p:sp>
          <p:nvSpPr>
            <p:cNvPr id="5" name="Rectangle 4"/>
            <p:cNvSpPr/>
            <p:nvPr/>
          </p:nvSpPr>
          <p:spPr>
            <a:xfrm>
              <a:off x="147769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9451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4406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6088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2725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7769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451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406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6088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2725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7769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451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406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6088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2725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7769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451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4406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6088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2725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7769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9451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4406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6088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2725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30" name="Straight Arrow Connector 29"/>
          <p:cNvCxnSpPr>
            <a:stCxn id="18" idx="0"/>
            <a:endCxn id="31" idx="2"/>
          </p:cNvCxnSpPr>
          <p:nvPr/>
        </p:nvCxnSpPr>
        <p:spPr>
          <a:xfrm flipV="1">
            <a:off x="5093887" y="3252253"/>
            <a:ext cx="3752" cy="250274"/>
          </a:xfrm>
          <a:prstGeom prst="straightConnector1">
            <a:avLst/>
          </a:prstGeom>
          <a:ln w="50800">
            <a:solidFill>
              <a:srgbClr val="000000"/>
            </a:solidFill>
            <a:headEnd type="non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603032" y="2965590"/>
            <a:ext cx="989214" cy="28666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41" dirty="0">
                <a:solidFill>
                  <a:srgbClr val="000000"/>
                </a:solidFill>
              </a:rPr>
              <a:t>hidden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345471" y="2785049"/>
            <a:ext cx="0" cy="180541"/>
          </a:xfrm>
          <a:prstGeom prst="straightConnector1">
            <a:avLst/>
          </a:prstGeom>
          <a:ln w="50800">
            <a:solidFill>
              <a:srgbClr val="000000"/>
            </a:solidFill>
            <a:headEnd type="none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243571" y="2498386"/>
            <a:ext cx="1278038" cy="286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41" dirty="0">
                <a:solidFill>
                  <a:srgbClr val="000000"/>
                </a:solidFill>
              </a:rPr>
              <a:t>output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214326" y="3508235"/>
            <a:ext cx="808169" cy="806824"/>
            <a:chOff x="1294510" y="3908144"/>
            <a:chExt cx="915925" cy="914400"/>
          </a:xfrm>
        </p:grpSpPr>
        <p:sp>
          <p:nvSpPr>
            <p:cNvPr id="35" name="Rectangle 34"/>
            <p:cNvSpPr/>
            <p:nvPr/>
          </p:nvSpPr>
          <p:spPr>
            <a:xfrm>
              <a:off x="147769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29451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4406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66088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02725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7769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9451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4406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088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2725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47769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29451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4406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66088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02725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7769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29451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4406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6088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2725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47769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451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4406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6088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02725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60" name="Straight Arrow Connector 59"/>
          <p:cNvCxnSpPr>
            <a:stCxn id="48" idx="0"/>
            <a:endCxn id="61" idx="2"/>
          </p:cNvCxnSpPr>
          <p:nvPr/>
        </p:nvCxnSpPr>
        <p:spPr>
          <a:xfrm flipV="1">
            <a:off x="6618411" y="3257960"/>
            <a:ext cx="3752" cy="250275"/>
          </a:xfrm>
          <a:prstGeom prst="straightConnector1">
            <a:avLst/>
          </a:prstGeom>
          <a:ln w="50800">
            <a:solidFill>
              <a:srgbClr val="000000"/>
            </a:solidFill>
            <a:headEnd type="non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127556" y="2971297"/>
            <a:ext cx="989214" cy="28666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41" dirty="0">
                <a:solidFill>
                  <a:srgbClr val="000000"/>
                </a:solidFill>
              </a:rPr>
              <a:t>hidden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385106" y="2790756"/>
            <a:ext cx="0" cy="180541"/>
          </a:xfrm>
          <a:prstGeom prst="straightConnector1">
            <a:avLst/>
          </a:prstGeom>
          <a:ln w="50800">
            <a:solidFill>
              <a:srgbClr val="000000"/>
            </a:solidFill>
            <a:headEnd type="none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7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D0004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D0004"/>
                                      </p:to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To Many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possible location the object can appear in has its own set of hidden units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Each set detects the same features except in a different location</a:t>
            </a:r>
          </a:p>
          <a:p>
            <a:r>
              <a:rPr lang="en-US" dirty="0" smtClean="0"/>
              <a:t>Locations can overlap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258790" y="3593063"/>
            <a:ext cx="808169" cy="806824"/>
            <a:chOff x="1294510" y="3908144"/>
            <a:chExt cx="915925" cy="914400"/>
          </a:xfrm>
        </p:grpSpPr>
        <p:sp>
          <p:nvSpPr>
            <p:cNvPr id="5" name="Rectangle 4"/>
            <p:cNvSpPr/>
            <p:nvPr/>
          </p:nvSpPr>
          <p:spPr>
            <a:xfrm>
              <a:off x="147769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9451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4406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6088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2725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7769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451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406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6088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2725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7769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451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406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6088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2725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7769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451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4406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6088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2725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7769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9451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4406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6088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2725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4172020" y="3056125"/>
            <a:ext cx="989214" cy="286663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41" dirty="0">
                <a:solidFill>
                  <a:srgbClr val="000000"/>
                </a:solidFill>
              </a:rPr>
              <a:t>hidden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914459" y="2875584"/>
            <a:ext cx="637401" cy="180542"/>
          </a:xfrm>
          <a:prstGeom prst="straightConnector1">
            <a:avLst/>
          </a:prstGeom>
          <a:ln w="50800">
            <a:solidFill>
              <a:srgbClr val="000000"/>
            </a:solidFill>
            <a:headEnd type="none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362099" y="2588921"/>
            <a:ext cx="1278038" cy="286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41" dirty="0">
                <a:solidFill>
                  <a:srgbClr val="000000"/>
                </a:solidFill>
              </a:rPr>
              <a:t>output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856516" y="3598770"/>
            <a:ext cx="808169" cy="806824"/>
            <a:chOff x="1294510" y="3908144"/>
            <a:chExt cx="915925" cy="914400"/>
          </a:xfrm>
        </p:grpSpPr>
        <p:sp>
          <p:nvSpPr>
            <p:cNvPr id="35" name="Rectangle 34"/>
            <p:cNvSpPr/>
            <p:nvPr/>
          </p:nvSpPr>
          <p:spPr>
            <a:xfrm>
              <a:off x="147769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29451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4406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66088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02725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7769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9451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4406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088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2725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47769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29451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4406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66088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02725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7769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29451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4406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6088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2725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47769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451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4406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6088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02725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5276308" y="3061832"/>
            <a:ext cx="989214" cy="286663"/>
          </a:xfrm>
          <a:prstGeom prst="rect">
            <a:avLst/>
          </a:prstGeom>
          <a:solidFill>
            <a:schemeClr val="bg1"/>
          </a:solidFill>
          <a:ln>
            <a:solidFill>
              <a:srgbClr val="3366FF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41" dirty="0">
                <a:solidFill>
                  <a:srgbClr val="000000"/>
                </a:solidFill>
              </a:rPr>
              <a:t>hidden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5770915" y="2881291"/>
            <a:ext cx="0" cy="180541"/>
          </a:xfrm>
          <a:prstGeom prst="straightConnector1">
            <a:avLst/>
          </a:prstGeom>
          <a:ln w="50800">
            <a:solidFill>
              <a:srgbClr val="000000"/>
            </a:solidFill>
            <a:headEnd type="none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5066959" y="3598770"/>
            <a:ext cx="808169" cy="806824"/>
            <a:chOff x="1294510" y="3908144"/>
            <a:chExt cx="915925" cy="914400"/>
          </a:xfrm>
        </p:grpSpPr>
        <p:sp>
          <p:nvSpPr>
            <p:cNvPr id="64" name="Rectangle 63"/>
            <p:cNvSpPr/>
            <p:nvPr/>
          </p:nvSpPr>
          <p:spPr>
            <a:xfrm>
              <a:off x="147769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29451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4406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66088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02725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47769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29451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84406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6088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02725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7769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29451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84406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66088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02725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47769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29451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84406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6088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02725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47769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29451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84406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66088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02725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</p:grpSp>
      <p:sp>
        <p:nvSpPr>
          <p:cNvPr id="90" name="Rectangle 89"/>
          <p:cNvSpPr/>
          <p:nvPr/>
        </p:nvSpPr>
        <p:spPr>
          <a:xfrm>
            <a:off x="4258790" y="3598770"/>
            <a:ext cx="808169" cy="801116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71" dirty="0">
              <a:solidFill>
                <a:srgbClr val="7030A0"/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6664685" y="3598770"/>
            <a:ext cx="808169" cy="806824"/>
            <a:chOff x="1294510" y="3908144"/>
            <a:chExt cx="915925" cy="914400"/>
          </a:xfrm>
        </p:grpSpPr>
        <p:sp>
          <p:nvSpPr>
            <p:cNvPr id="92" name="Rectangle 91"/>
            <p:cNvSpPr/>
            <p:nvPr/>
          </p:nvSpPr>
          <p:spPr>
            <a:xfrm>
              <a:off x="147769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29451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84406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66088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02725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7769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451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84406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66088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02725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47769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29451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84406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66088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02725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47769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451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84406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6088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02725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47769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29451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84406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66088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02725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</p:grpSp>
      <p:sp>
        <p:nvSpPr>
          <p:cNvPr id="169" name="Rectangle 168"/>
          <p:cNvSpPr/>
          <p:nvPr/>
        </p:nvSpPr>
        <p:spPr>
          <a:xfrm>
            <a:off x="5228606" y="3604477"/>
            <a:ext cx="808169" cy="801116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71" dirty="0">
              <a:solidFill>
                <a:srgbClr val="7030A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6439482" y="3066900"/>
            <a:ext cx="989214" cy="286663"/>
          </a:xfrm>
          <a:prstGeom prst="rect">
            <a:avLst/>
          </a:prstGeom>
          <a:solidFill>
            <a:schemeClr val="bg1"/>
          </a:solidFill>
          <a:ln>
            <a:solidFill>
              <a:srgbClr val="00FFCA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41" dirty="0">
                <a:solidFill>
                  <a:srgbClr val="000000"/>
                </a:solidFill>
              </a:rPr>
              <a:t>hidden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6509373" y="3598770"/>
            <a:ext cx="808169" cy="801116"/>
          </a:xfrm>
          <a:prstGeom prst="rect">
            <a:avLst/>
          </a:prstGeom>
          <a:noFill/>
          <a:ln>
            <a:solidFill>
              <a:srgbClr val="00FF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71" dirty="0">
              <a:solidFill>
                <a:srgbClr val="7030A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4666626" y="3342788"/>
            <a:ext cx="2321326" cy="266755"/>
            <a:chOff x="4666626" y="3359290"/>
            <a:chExt cx="2321326" cy="188521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4666626" y="3361563"/>
              <a:ext cx="0" cy="180541"/>
            </a:xfrm>
            <a:prstGeom prst="straightConnector1">
              <a:avLst/>
            </a:prstGeom>
            <a:ln w="50800">
              <a:solidFill>
                <a:srgbClr val="000000"/>
              </a:solidFill>
              <a:headEnd type="none"/>
              <a:tailEnd type="triangl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5641610" y="3367270"/>
              <a:ext cx="0" cy="180541"/>
            </a:xfrm>
            <a:prstGeom prst="straightConnector1">
              <a:avLst/>
            </a:prstGeom>
            <a:ln w="50800">
              <a:solidFill>
                <a:srgbClr val="000000"/>
              </a:solidFill>
              <a:headEnd type="none"/>
              <a:tailEnd type="triangl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 flipV="1">
              <a:off x="6987952" y="3359290"/>
              <a:ext cx="0" cy="180541"/>
            </a:xfrm>
            <a:prstGeom prst="straightConnector1">
              <a:avLst/>
            </a:prstGeom>
            <a:ln w="50800">
              <a:solidFill>
                <a:srgbClr val="000000"/>
              </a:solidFill>
              <a:headEnd type="none"/>
              <a:tailEnd type="triangl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73"/>
          <p:cNvCxnSpPr>
            <a:stCxn id="170" idx="0"/>
          </p:cNvCxnSpPr>
          <p:nvPr/>
        </p:nvCxnSpPr>
        <p:spPr>
          <a:xfrm flipH="1" flipV="1">
            <a:off x="6439482" y="2875584"/>
            <a:ext cx="494607" cy="191315"/>
          </a:xfrm>
          <a:prstGeom prst="straightConnector1">
            <a:avLst/>
          </a:prstGeom>
          <a:ln w="50800">
            <a:solidFill>
              <a:srgbClr val="000000"/>
            </a:solidFill>
            <a:headEnd type="none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1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patch of the image is processed by a different set of hidden units</a:t>
            </a:r>
            <a:endParaRPr lang="en-US" dirty="0"/>
          </a:p>
          <a:p>
            <a:r>
              <a:rPr lang="en-US" dirty="0" smtClean="0"/>
              <a:t>But mapping from patch to hidden is the same everywhere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Achieves translation invariant recognition</a:t>
            </a:r>
          </a:p>
          <a:p>
            <a:r>
              <a:rPr lang="en-US" dirty="0"/>
              <a:t>Can be convolutional in 2D as well as 1D</a:t>
            </a:r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4258790" y="3773084"/>
            <a:ext cx="808169" cy="806824"/>
            <a:chOff x="1294510" y="3908144"/>
            <a:chExt cx="915925" cy="914400"/>
          </a:xfrm>
        </p:grpSpPr>
        <p:sp>
          <p:nvSpPr>
            <p:cNvPr id="5" name="Rectangle 4"/>
            <p:cNvSpPr/>
            <p:nvPr/>
          </p:nvSpPr>
          <p:spPr>
            <a:xfrm>
              <a:off x="147769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9451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4406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6088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2725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7769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451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406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6088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2725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7769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451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406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6088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2725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7769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451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4406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6088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2725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7769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9451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4406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6088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2725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4172020" y="3236146"/>
            <a:ext cx="989214" cy="286663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41" dirty="0">
                <a:solidFill>
                  <a:srgbClr val="000000"/>
                </a:solidFill>
              </a:rPr>
              <a:t>hidden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62099" y="2768942"/>
            <a:ext cx="1278038" cy="286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41" dirty="0">
                <a:solidFill>
                  <a:srgbClr val="000000"/>
                </a:solidFill>
              </a:rPr>
              <a:t>output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856516" y="3778791"/>
            <a:ext cx="808169" cy="806824"/>
            <a:chOff x="1294510" y="3908144"/>
            <a:chExt cx="915925" cy="914400"/>
          </a:xfrm>
        </p:grpSpPr>
        <p:sp>
          <p:nvSpPr>
            <p:cNvPr id="35" name="Rectangle 34"/>
            <p:cNvSpPr/>
            <p:nvPr/>
          </p:nvSpPr>
          <p:spPr>
            <a:xfrm>
              <a:off x="147769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29451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4406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66088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02725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7769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9451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4406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088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2725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47769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29451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4406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66088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02725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7769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29451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4406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6088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2725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47769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451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4406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6088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02725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5276308" y="3241854"/>
            <a:ext cx="989214" cy="286663"/>
          </a:xfrm>
          <a:prstGeom prst="rect">
            <a:avLst/>
          </a:prstGeom>
          <a:solidFill>
            <a:schemeClr val="bg1"/>
          </a:solidFill>
          <a:ln>
            <a:solidFill>
              <a:srgbClr val="3366FF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41" dirty="0">
                <a:solidFill>
                  <a:srgbClr val="000000"/>
                </a:solidFill>
              </a:rPr>
              <a:t>hidden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5066959" y="3778791"/>
            <a:ext cx="808169" cy="806824"/>
            <a:chOff x="1294510" y="3908144"/>
            <a:chExt cx="915925" cy="914400"/>
          </a:xfrm>
        </p:grpSpPr>
        <p:sp>
          <p:nvSpPr>
            <p:cNvPr id="64" name="Rectangle 63"/>
            <p:cNvSpPr/>
            <p:nvPr/>
          </p:nvSpPr>
          <p:spPr>
            <a:xfrm>
              <a:off x="147769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29451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4406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66088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02725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47769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29451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84406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6088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02725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7769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29451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84406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66088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02725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47769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29451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84406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6088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02725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47769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29451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84406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66088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02725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</p:grpSp>
      <p:sp>
        <p:nvSpPr>
          <p:cNvPr id="90" name="Rectangle 89"/>
          <p:cNvSpPr/>
          <p:nvPr/>
        </p:nvSpPr>
        <p:spPr>
          <a:xfrm>
            <a:off x="4258790" y="3778791"/>
            <a:ext cx="808169" cy="801116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71" dirty="0">
              <a:solidFill>
                <a:srgbClr val="7030A0"/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6664685" y="3778791"/>
            <a:ext cx="808169" cy="806824"/>
            <a:chOff x="1294510" y="3908144"/>
            <a:chExt cx="915925" cy="914400"/>
          </a:xfrm>
        </p:grpSpPr>
        <p:sp>
          <p:nvSpPr>
            <p:cNvPr id="92" name="Rectangle 91"/>
            <p:cNvSpPr/>
            <p:nvPr/>
          </p:nvSpPr>
          <p:spPr>
            <a:xfrm>
              <a:off x="147769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29451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84406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66088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02725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7769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451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84406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66088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02725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47769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29451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84406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66088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02725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47769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451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84406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6088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02725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47769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29451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84406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66088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02725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</p:grpSp>
      <p:sp>
        <p:nvSpPr>
          <p:cNvPr id="169" name="Rectangle 168"/>
          <p:cNvSpPr/>
          <p:nvPr/>
        </p:nvSpPr>
        <p:spPr>
          <a:xfrm>
            <a:off x="5228606" y="3784498"/>
            <a:ext cx="808169" cy="801116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71" dirty="0">
              <a:solidFill>
                <a:srgbClr val="7030A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6439482" y="3246921"/>
            <a:ext cx="989214" cy="286663"/>
          </a:xfrm>
          <a:prstGeom prst="rect">
            <a:avLst/>
          </a:prstGeom>
          <a:solidFill>
            <a:schemeClr val="bg1"/>
          </a:solidFill>
          <a:ln>
            <a:solidFill>
              <a:srgbClr val="00FFCA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41" dirty="0">
                <a:solidFill>
                  <a:srgbClr val="000000"/>
                </a:solidFill>
              </a:rPr>
              <a:t>hidden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6509373" y="3778791"/>
            <a:ext cx="808169" cy="801116"/>
          </a:xfrm>
          <a:prstGeom prst="rect">
            <a:avLst/>
          </a:prstGeom>
          <a:noFill/>
          <a:ln>
            <a:solidFill>
              <a:srgbClr val="00FF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71" dirty="0">
              <a:solidFill>
                <a:srgbClr val="7030A0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4914459" y="3056899"/>
            <a:ext cx="637401" cy="180542"/>
          </a:xfrm>
          <a:prstGeom prst="straightConnector1">
            <a:avLst/>
          </a:prstGeom>
          <a:ln w="50800">
            <a:solidFill>
              <a:srgbClr val="000000"/>
            </a:solidFill>
            <a:headEnd type="none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5770915" y="3062606"/>
            <a:ext cx="0" cy="180541"/>
          </a:xfrm>
          <a:prstGeom prst="straightConnector1">
            <a:avLst/>
          </a:prstGeom>
          <a:ln w="50800">
            <a:solidFill>
              <a:srgbClr val="000000"/>
            </a:solidFill>
            <a:headEnd type="none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4666626" y="3524103"/>
            <a:ext cx="2321326" cy="266755"/>
            <a:chOff x="4666626" y="3359290"/>
            <a:chExt cx="2321326" cy="188521"/>
          </a:xfrm>
        </p:grpSpPr>
        <p:cxnSp>
          <p:nvCxnSpPr>
            <p:cNvPr id="124" name="Straight Arrow Connector 123"/>
            <p:cNvCxnSpPr/>
            <p:nvPr/>
          </p:nvCxnSpPr>
          <p:spPr>
            <a:xfrm flipV="1">
              <a:off x="4666626" y="3361563"/>
              <a:ext cx="0" cy="180541"/>
            </a:xfrm>
            <a:prstGeom prst="straightConnector1">
              <a:avLst/>
            </a:prstGeom>
            <a:ln w="50800">
              <a:solidFill>
                <a:srgbClr val="000000"/>
              </a:solidFill>
              <a:headEnd type="none"/>
              <a:tailEnd type="triangl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V="1">
              <a:off x="5641610" y="3367270"/>
              <a:ext cx="0" cy="180541"/>
            </a:xfrm>
            <a:prstGeom prst="straightConnector1">
              <a:avLst/>
            </a:prstGeom>
            <a:ln w="50800">
              <a:solidFill>
                <a:srgbClr val="000000"/>
              </a:solidFill>
              <a:headEnd type="none"/>
              <a:tailEnd type="triangl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V="1">
              <a:off x="6987952" y="3359290"/>
              <a:ext cx="0" cy="180541"/>
            </a:xfrm>
            <a:prstGeom prst="straightConnector1">
              <a:avLst/>
            </a:prstGeom>
            <a:ln w="50800">
              <a:solidFill>
                <a:srgbClr val="000000"/>
              </a:solidFill>
              <a:headEnd type="none"/>
              <a:tailEnd type="triangl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Arrow Connector 126"/>
          <p:cNvCxnSpPr/>
          <p:nvPr/>
        </p:nvCxnSpPr>
        <p:spPr>
          <a:xfrm flipH="1" flipV="1">
            <a:off x="6439482" y="3056899"/>
            <a:ext cx="494607" cy="191315"/>
          </a:xfrm>
          <a:prstGeom prst="straightConnector1">
            <a:avLst/>
          </a:prstGeom>
          <a:ln w="50800">
            <a:solidFill>
              <a:srgbClr val="000000"/>
            </a:solidFill>
            <a:headEnd type="none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50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Input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layer typically represents pixels present</a:t>
            </a:r>
          </a:p>
          <a:p>
            <a:pPr lvl="1"/>
            <a:r>
              <a:rPr lang="en-US" dirty="0" smtClean="0"/>
              <a:t>at a given (</a:t>
            </a:r>
            <a:r>
              <a:rPr lang="en-US" dirty="0" err="1" smtClean="0"/>
              <a:t>x,y</a:t>
            </a:r>
            <a:r>
              <a:rPr lang="en-US" dirty="0" smtClean="0"/>
              <a:t>) location</a:t>
            </a:r>
          </a:p>
          <a:p>
            <a:pPr lvl="1"/>
            <a:r>
              <a:rPr lang="en-US" dirty="0" smtClean="0"/>
              <a:t>of a particular color (R, G, B)</a:t>
            </a:r>
          </a:p>
          <a:p>
            <a:endParaRPr lang="en-US" dirty="0" smtClean="0"/>
          </a:p>
          <a:p>
            <a:r>
              <a:rPr lang="en-US" dirty="0" smtClean="0"/>
              <a:t>3D lattice</a:t>
            </a:r>
          </a:p>
          <a:p>
            <a:pPr lvl="1"/>
            <a:r>
              <a:rPr lang="en-US" dirty="0" smtClean="0"/>
              <a:t>height X width X # channels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7428472" y="2605435"/>
            <a:ext cx="1815194" cy="368847"/>
            <a:chOff x="6589635" y="6056732"/>
            <a:chExt cx="2057220" cy="549502"/>
          </a:xfrm>
        </p:grpSpPr>
        <p:sp>
          <p:nvSpPr>
            <p:cNvPr id="32" name="Parallelogram 31"/>
            <p:cNvSpPr/>
            <p:nvPr/>
          </p:nvSpPr>
          <p:spPr>
            <a:xfrm>
              <a:off x="6589635" y="6056732"/>
              <a:ext cx="205722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30" name="Parallelogram 29"/>
            <p:cNvSpPr/>
            <p:nvPr/>
          </p:nvSpPr>
          <p:spPr>
            <a:xfrm>
              <a:off x="7337615" y="6056732"/>
              <a:ext cx="612627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31" name="Parallelogram 30"/>
            <p:cNvSpPr/>
            <p:nvPr/>
          </p:nvSpPr>
          <p:spPr>
            <a:xfrm>
              <a:off x="6851946" y="6056732"/>
              <a:ext cx="1550153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34" name="Parallelogram 33"/>
            <p:cNvSpPr/>
            <p:nvPr/>
          </p:nvSpPr>
          <p:spPr>
            <a:xfrm>
              <a:off x="7092860" y="6056732"/>
              <a:ext cx="110163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35" name="Parallelogram 34"/>
            <p:cNvSpPr/>
            <p:nvPr/>
          </p:nvSpPr>
          <p:spPr>
            <a:xfrm>
              <a:off x="7311182" y="6056732"/>
              <a:ext cx="63906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37" name="Parallelogram 36"/>
            <p:cNvSpPr/>
            <p:nvPr/>
          </p:nvSpPr>
          <p:spPr>
            <a:xfrm>
              <a:off x="7555430" y="6056732"/>
              <a:ext cx="639060" cy="549502"/>
            </a:xfrm>
            <a:prstGeom prst="parallelogram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6691635" y="6178995"/>
              <a:ext cx="1932946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650224" y="6331395"/>
              <a:ext cx="1932946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610035" y="6474759"/>
              <a:ext cx="1932946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7428472" y="3108753"/>
            <a:ext cx="1815194" cy="368847"/>
            <a:chOff x="6589635" y="6056732"/>
            <a:chExt cx="2057220" cy="549502"/>
          </a:xfrm>
        </p:grpSpPr>
        <p:sp>
          <p:nvSpPr>
            <p:cNvPr id="52" name="Parallelogram 51"/>
            <p:cNvSpPr/>
            <p:nvPr/>
          </p:nvSpPr>
          <p:spPr>
            <a:xfrm>
              <a:off x="6589635" y="6056732"/>
              <a:ext cx="205722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FA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3" name="Parallelogram 52"/>
            <p:cNvSpPr/>
            <p:nvPr/>
          </p:nvSpPr>
          <p:spPr>
            <a:xfrm>
              <a:off x="7337615" y="6056732"/>
              <a:ext cx="612627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FA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4" name="Parallelogram 53"/>
            <p:cNvSpPr/>
            <p:nvPr/>
          </p:nvSpPr>
          <p:spPr>
            <a:xfrm>
              <a:off x="6851946" y="6056732"/>
              <a:ext cx="1550153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FA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5" name="Parallelogram 54"/>
            <p:cNvSpPr/>
            <p:nvPr/>
          </p:nvSpPr>
          <p:spPr>
            <a:xfrm>
              <a:off x="7092860" y="6056732"/>
              <a:ext cx="110163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FA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6" name="Parallelogram 55"/>
            <p:cNvSpPr/>
            <p:nvPr/>
          </p:nvSpPr>
          <p:spPr>
            <a:xfrm>
              <a:off x="7311182" y="6056732"/>
              <a:ext cx="63906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FA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7" name="Parallelogram 56"/>
            <p:cNvSpPr/>
            <p:nvPr/>
          </p:nvSpPr>
          <p:spPr>
            <a:xfrm>
              <a:off x="7555430" y="6056732"/>
              <a:ext cx="639060" cy="549502"/>
            </a:xfrm>
            <a:prstGeom prst="parallelogram">
              <a:avLst/>
            </a:prstGeom>
            <a:noFill/>
            <a:ln>
              <a:solidFill>
                <a:srgbClr val="00FA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6691635" y="6178995"/>
              <a:ext cx="1932946" cy="0"/>
            </a:xfrm>
            <a:prstGeom prst="line">
              <a:avLst/>
            </a:prstGeom>
            <a:ln>
              <a:solidFill>
                <a:srgbClr val="00FA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650224" y="6331395"/>
              <a:ext cx="1932946" cy="0"/>
            </a:xfrm>
            <a:prstGeom prst="line">
              <a:avLst/>
            </a:prstGeom>
            <a:ln>
              <a:solidFill>
                <a:srgbClr val="00FA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610035" y="6474759"/>
              <a:ext cx="1932946" cy="0"/>
            </a:xfrm>
            <a:prstGeom prst="line">
              <a:avLst/>
            </a:prstGeom>
            <a:ln>
              <a:solidFill>
                <a:srgbClr val="00FA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7408819" y="3612862"/>
            <a:ext cx="1815194" cy="368847"/>
            <a:chOff x="6589635" y="6056732"/>
            <a:chExt cx="2057220" cy="549502"/>
          </a:xfrm>
        </p:grpSpPr>
        <p:sp>
          <p:nvSpPr>
            <p:cNvPr id="62" name="Parallelogram 61"/>
            <p:cNvSpPr/>
            <p:nvPr/>
          </p:nvSpPr>
          <p:spPr>
            <a:xfrm>
              <a:off x="6589635" y="6056732"/>
              <a:ext cx="205722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63" name="Parallelogram 62"/>
            <p:cNvSpPr/>
            <p:nvPr/>
          </p:nvSpPr>
          <p:spPr>
            <a:xfrm>
              <a:off x="7337615" y="6056732"/>
              <a:ext cx="612627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64" name="Parallelogram 63"/>
            <p:cNvSpPr/>
            <p:nvPr/>
          </p:nvSpPr>
          <p:spPr>
            <a:xfrm>
              <a:off x="6851946" y="6056732"/>
              <a:ext cx="1550153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65" name="Parallelogram 64"/>
            <p:cNvSpPr/>
            <p:nvPr/>
          </p:nvSpPr>
          <p:spPr>
            <a:xfrm>
              <a:off x="7092860" y="6056732"/>
              <a:ext cx="110163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66" name="Parallelogram 65"/>
            <p:cNvSpPr/>
            <p:nvPr/>
          </p:nvSpPr>
          <p:spPr>
            <a:xfrm>
              <a:off x="7311182" y="6056732"/>
              <a:ext cx="63906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67" name="Parallelogram 66"/>
            <p:cNvSpPr/>
            <p:nvPr/>
          </p:nvSpPr>
          <p:spPr>
            <a:xfrm>
              <a:off x="7555430" y="6056732"/>
              <a:ext cx="639060" cy="549502"/>
            </a:xfrm>
            <a:prstGeom prst="parallelogram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6691635" y="6178995"/>
              <a:ext cx="1932946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650224" y="6331395"/>
              <a:ext cx="1932946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610035" y="6474759"/>
              <a:ext cx="1932946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7404900" y="6139283"/>
            <a:ext cx="1815194" cy="368847"/>
            <a:chOff x="6589635" y="6056732"/>
            <a:chExt cx="2057220" cy="549502"/>
          </a:xfrm>
        </p:grpSpPr>
        <p:sp>
          <p:nvSpPr>
            <p:cNvPr id="92" name="Parallelogram 91"/>
            <p:cNvSpPr/>
            <p:nvPr/>
          </p:nvSpPr>
          <p:spPr>
            <a:xfrm>
              <a:off x="6589635" y="6056732"/>
              <a:ext cx="205722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3" name="Parallelogram 92"/>
            <p:cNvSpPr/>
            <p:nvPr/>
          </p:nvSpPr>
          <p:spPr>
            <a:xfrm>
              <a:off x="7337615" y="6056732"/>
              <a:ext cx="612627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4" name="Parallelogram 93"/>
            <p:cNvSpPr/>
            <p:nvPr/>
          </p:nvSpPr>
          <p:spPr>
            <a:xfrm>
              <a:off x="6851946" y="6056732"/>
              <a:ext cx="1550153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5" name="Parallelogram 94"/>
            <p:cNvSpPr/>
            <p:nvPr/>
          </p:nvSpPr>
          <p:spPr>
            <a:xfrm>
              <a:off x="7092860" y="6056732"/>
              <a:ext cx="110163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6" name="Parallelogram 95"/>
            <p:cNvSpPr/>
            <p:nvPr/>
          </p:nvSpPr>
          <p:spPr>
            <a:xfrm>
              <a:off x="7311182" y="6056732"/>
              <a:ext cx="63906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7" name="Parallelogram 96"/>
            <p:cNvSpPr/>
            <p:nvPr/>
          </p:nvSpPr>
          <p:spPr>
            <a:xfrm>
              <a:off x="7555430" y="6056732"/>
              <a:ext cx="639060" cy="549502"/>
            </a:xfrm>
            <a:prstGeom prst="parallelogram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6691635" y="6178995"/>
              <a:ext cx="1932946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650224" y="6331395"/>
              <a:ext cx="1932946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610035" y="6474759"/>
              <a:ext cx="1932946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7370677" y="5990730"/>
            <a:ext cx="1815194" cy="368847"/>
            <a:chOff x="6589635" y="6056732"/>
            <a:chExt cx="2057220" cy="549502"/>
          </a:xfrm>
        </p:grpSpPr>
        <p:sp>
          <p:nvSpPr>
            <p:cNvPr id="82" name="Parallelogram 81"/>
            <p:cNvSpPr/>
            <p:nvPr/>
          </p:nvSpPr>
          <p:spPr>
            <a:xfrm>
              <a:off x="6589635" y="6056732"/>
              <a:ext cx="205722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FA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3" name="Parallelogram 82"/>
            <p:cNvSpPr/>
            <p:nvPr/>
          </p:nvSpPr>
          <p:spPr>
            <a:xfrm>
              <a:off x="7337615" y="6056732"/>
              <a:ext cx="612627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FA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4" name="Parallelogram 83"/>
            <p:cNvSpPr/>
            <p:nvPr/>
          </p:nvSpPr>
          <p:spPr>
            <a:xfrm>
              <a:off x="6851946" y="6056732"/>
              <a:ext cx="1550153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FA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5" name="Parallelogram 84"/>
            <p:cNvSpPr/>
            <p:nvPr/>
          </p:nvSpPr>
          <p:spPr>
            <a:xfrm>
              <a:off x="7092860" y="6056732"/>
              <a:ext cx="110163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FA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6" name="Parallelogram 85"/>
            <p:cNvSpPr/>
            <p:nvPr/>
          </p:nvSpPr>
          <p:spPr>
            <a:xfrm>
              <a:off x="7311182" y="6056732"/>
              <a:ext cx="63906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FA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7" name="Parallelogram 86"/>
            <p:cNvSpPr/>
            <p:nvPr/>
          </p:nvSpPr>
          <p:spPr>
            <a:xfrm>
              <a:off x="7555430" y="6056732"/>
              <a:ext cx="639060" cy="549502"/>
            </a:xfrm>
            <a:prstGeom prst="parallelogram">
              <a:avLst/>
            </a:prstGeom>
            <a:noFill/>
            <a:ln>
              <a:solidFill>
                <a:srgbClr val="00FA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6691635" y="6178995"/>
              <a:ext cx="1932946" cy="0"/>
            </a:xfrm>
            <a:prstGeom prst="line">
              <a:avLst/>
            </a:prstGeom>
            <a:ln>
              <a:solidFill>
                <a:srgbClr val="00FA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650224" y="6331395"/>
              <a:ext cx="1932946" cy="0"/>
            </a:xfrm>
            <a:prstGeom prst="line">
              <a:avLst/>
            </a:prstGeom>
            <a:ln>
              <a:solidFill>
                <a:srgbClr val="00FA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610035" y="6474759"/>
              <a:ext cx="1932946" cy="0"/>
            </a:xfrm>
            <a:prstGeom prst="line">
              <a:avLst/>
            </a:prstGeom>
            <a:ln>
              <a:solidFill>
                <a:srgbClr val="00FA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7316801" y="5842967"/>
            <a:ext cx="1815194" cy="368847"/>
            <a:chOff x="6589635" y="6056732"/>
            <a:chExt cx="2057220" cy="549502"/>
          </a:xfrm>
        </p:grpSpPr>
        <p:sp>
          <p:nvSpPr>
            <p:cNvPr id="72" name="Parallelogram 71"/>
            <p:cNvSpPr/>
            <p:nvPr/>
          </p:nvSpPr>
          <p:spPr>
            <a:xfrm>
              <a:off x="6589635" y="6056732"/>
              <a:ext cx="205722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73" name="Parallelogram 72"/>
            <p:cNvSpPr/>
            <p:nvPr/>
          </p:nvSpPr>
          <p:spPr>
            <a:xfrm>
              <a:off x="7337615" y="6056732"/>
              <a:ext cx="612627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74" name="Parallelogram 73"/>
            <p:cNvSpPr/>
            <p:nvPr/>
          </p:nvSpPr>
          <p:spPr>
            <a:xfrm>
              <a:off x="6851946" y="6056732"/>
              <a:ext cx="1550153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75" name="Parallelogram 74"/>
            <p:cNvSpPr/>
            <p:nvPr/>
          </p:nvSpPr>
          <p:spPr>
            <a:xfrm>
              <a:off x="7092860" y="6056732"/>
              <a:ext cx="110163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76" name="Parallelogram 75"/>
            <p:cNvSpPr/>
            <p:nvPr/>
          </p:nvSpPr>
          <p:spPr>
            <a:xfrm>
              <a:off x="7311182" y="6056732"/>
              <a:ext cx="63906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77" name="Parallelogram 76"/>
            <p:cNvSpPr/>
            <p:nvPr/>
          </p:nvSpPr>
          <p:spPr>
            <a:xfrm>
              <a:off x="7555430" y="6056732"/>
              <a:ext cx="639060" cy="549502"/>
            </a:xfrm>
            <a:prstGeom prst="parallelogram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6691635" y="6178995"/>
              <a:ext cx="1932946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650224" y="6331395"/>
              <a:ext cx="1932946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610035" y="6474759"/>
              <a:ext cx="1932946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8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8533988" y="4122454"/>
            <a:ext cx="1367782" cy="368847"/>
            <a:chOff x="6851946" y="6056732"/>
            <a:chExt cx="1550153" cy="549502"/>
          </a:xfrm>
        </p:grpSpPr>
        <p:sp>
          <p:nvSpPr>
            <p:cNvPr id="201" name="Parallelogram 200"/>
            <p:cNvSpPr/>
            <p:nvPr/>
          </p:nvSpPr>
          <p:spPr>
            <a:xfrm>
              <a:off x="7337615" y="6056732"/>
              <a:ext cx="612627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202" name="Parallelogram 201"/>
            <p:cNvSpPr/>
            <p:nvPr/>
          </p:nvSpPr>
          <p:spPr>
            <a:xfrm>
              <a:off x="6851946" y="6056732"/>
              <a:ext cx="1550153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203" name="Parallelogram 202"/>
            <p:cNvSpPr/>
            <p:nvPr/>
          </p:nvSpPr>
          <p:spPr>
            <a:xfrm>
              <a:off x="7092860" y="6056732"/>
              <a:ext cx="110163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204" name="Parallelogram 203"/>
            <p:cNvSpPr/>
            <p:nvPr/>
          </p:nvSpPr>
          <p:spPr>
            <a:xfrm>
              <a:off x="7311182" y="6056732"/>
              <a:ext cx="63906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205" name="Parallelogram 204"/>
            <p:cNvSpPr/>
            <p:nvPr/>
          </p:nvSpPr>
          <p:spPr>
            <a:xfrm>
              <a:off x="7555430" y="6056732"/>
              <a:ext cx="639060" cy="549502"/>
            </a:xfrm>
            <a:prstGeom prst="parallelogram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cxnSp>
          <p:nvCxnSpPr>
            <p:cNvPr id="206" name="Straight Connector 205"/>
            <p:cNvCxnSpPr/>
            <p:nvPr/>
          </p:nvCxnSpPr>
          <p:spPr>
            <a:xfrm>
              <a:off x="6906614" y="6243250"/>
              <a:ext cx="146281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6898217" y="6430686"/>
              <a:ext cx="1422641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Hidden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Each hidden unit (</a:t>
            </a:r>
            <a:r>
              <a:rPr lang="en-US" dirty="0" err="1" smtClean="0"/>
              <a:t>i</a:t>
            </a:r>
            <a:r>
              <a:rPr lang="en-US" dirty="0" smtClean="0"/>
              <a:t>) is replicated</a:t>
            </a:r>
            <a:br>
              <a:rPr lang="en-US" dirty="0" smtClean="0"/>
            </a:br>
            <a:r>
              <a:rPr lang="en-US" dirty="0" smtClean="0"/>
              <a:t>across (</a:t>
            </a:r>
            <a:r>
              <a:rPr lang="en-US" dirty="0" err="1" smtClean="0"/>
              <a:t>x,y</a:t>
            </a:r>
            <a:r>
              <a:rPr lang="en-US" dirty="0" smtClean="0"/>
              <a:t>) positions of every</a:t>
            </a:r>
            <a:br>
              <a:rPr lang="en-US" dirty="0" smtClean="0"/>
            </a:br>
            <a:r>
              <a:rPr lang="en-US" dirty="0" smtClean="0"/>
              <a:t>patch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Instead of drawing pools of hidden,</a:t>
            </a:r>
            <a:br>
              <a:rPr lang="en-US" dirty="0" smtClean="0"/>
            </a:br>
            <a:r>
              <a:rPr lang="en-US" dirty="0" smtClean="0"/>
              <a:t>draw one (</a:t>
            </a:r>
            <a:r>
              <a:rPr lang="en-US" dirty="0" err="1" smtClean="0"/>
              <a:t>x,y</a:t>
            </a:r>
            <a:r>
              <a:rPr lang="en-US" dirty="0" smtClean="0"/>
              <a:t>) map for each hidden</a:t>
            </a:r>
            <a:br>
              <a:rPr lang="en-US" dirty="0" smtClean="0"/>
            </a:br>
            <a:r>
              <a:rPr lang="en-US" dirty="0" smtClean="0"/>
              <a:t>unit type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Hidden unit </a:t>
            </a:r>
            <a:r>
              <a:rPr lang="en-US" dirty="0" err="1" smtClean="0"/>
              <a:t>i</a:t>
            </a:r>
            <a:r>
              <a:rPr lang="en-US" dirty="0" smtClean="0"/>
              <a:t> at (</a:t>
            </a:r>
            <a:r>
              <a:rPr lang="en-US" dirty="0" err="1" smtClean="0"/>
              <a:t>x,y</a:t>
            </a:r>
            <a:r>
              <a:rPr lang="en-US" dirty="0" smtClean="0"/>
              <a:t>) gets input from</a:t>
            </a:r>
            <a:br>
              <a:rPr lang="en-US" dirty="0" smtClean="0"/>
            </a:br>
            <a:r>
              <a:rPr lang="en-US" dirty="0" smtClean="0"/>
              <a:t>a cube of activity from its corresponding</a:t>
            </a:r>
            <a:br>
              <a:rPr lang="en-US" dirty="0" smtClean="0"/>
            </a:br>
            <a:r>
              <a:rPr lang="en-US" dirty="0" smtClean="0"/>
              <a:t>input patch</a:t>
            </a:r>
          </a:p>
          <a:p>
            <a:pPr lvl="1"/>
            <a:r>
              <a:rPr lang="en-US" dirty="0" smtClean="0"/>
              <a:t>Each hidden unit in a map has the same</a:t>
            </a:r>
            <a:br>
              <a:rPr lang="en-US" dirty="0" smtClean="0"/>
            </a:br>
            <a:r>
              <a:rPr lang="en-US" dirty="0" smtClean="0"/>
              <a:t>incoming weights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177714" y="2408016"/>
            <a:ext cx="808169" cy="806824"/>
            <a:chOff x="1294510" y="3908144"/>
            <a:chExt cx="915925" cy="914400"/>
          </a:xfrm>
        </p:grpSpPr>
        <p:sp>
          <p:nvSpPr>
            <p:cNvPr id="5" name="Rectangle 4"/>
            <p:cNvSpPr/>
            <p:nvPr/>
          </p:nvSpPr>
          <p:spPr>
            <a:xfrm>
              <a:off x="147769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9451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4406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6088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2725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7769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451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406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6088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2725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7769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451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406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6088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2725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7769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451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4406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6088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2725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7769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9451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4406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6088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2725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V="1">
            <a:off x="7585550" y="2176516"/>
            <a:ext cx="0" cy="180541"/>
          </a:xfrm>
          <a:prstGeom prst="straightConnector1">
            <a:avLst/>
          </a:prstGeom>
          <a:ln w="50800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090944" y="1871079"/>
            <a:ext cx="989214" cy="286663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41" dirty="0">
                <a:solidFill>
                  <a:srgbClr val="000000"/>
                </a:solidFill>
              </a:rPr>
              <a:t>hidden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833383" y="1690537"/>
            <a:ext cx="637401" cy="180542"/>
          </a:xfrm>
          <a:prstGeom prst="straightConnector1">
            <a:avLst/>
          </a:prstGeom>
          <a:ln w="50800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281023" y="1403874"/>
            <a:ext cx="1278038" cy="286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41" dirty="0">
                <a:solidFill>
                  <a:srgbClr val="000000"/>
                </a:solidFill>
              </a:rPr>
              <a:t>output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8775440" y="2413723"/>
            <a:ext cx="808169" cy="806824"/>
            <a:chOff x="1294510" y="3908144"/>
            <a:chExt cx="915925" cy="914400"/>
          </a:xfrm>
        </p:grpSpPr>
        <p:sp>
          <p:nvSpPr>
            <p:cNvPr id="35" name="Rectangle 34"/>
            <p:cNvSpPr/>
            <p:nvPr/>
          </p:nvSpPr>
          <p:spPr>
            <a:xfrm>
              <a:off x="147769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29451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84406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66088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02725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7769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9451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4406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088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02725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47769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29451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4406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66088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02725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7769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29451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4406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6088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2725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47769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451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4406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6088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02725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 flipV="1">
            <a:off x="8560534" y="2182223"/>
            <a:ext cx="0" cy="180541"/>
          </a:xfrm>
          <a:prstGeom prst="straightConnector1">
            <a:avLst/>
          </a:prstGeom>
          <a:ln w="50800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195232" y="1876786"/>
            <a:ext cx="989214" cy="286663"/>
          </a:xfrm>
          <a:prstGeom prst="rect">
            <a:avLst/>
          </a:prstGeom>
          <a:solidFill>
            <a:schemeClr val="bg1"/>
          </a:solidFill>
          <a:ln>
            <a:solidFill>
              <a:srgbClr val="3366FF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41" dirty="0">
                <a:solidFill>
                  <a:srgbClr val="000000"/>
                </a:solidFill>
              </a:rPr>
              <a:t>hidden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689839" y="1696245"/>
            <a:ext cx="0" cy="180541"/>
          </a:xfrm>
          <a:prstGeom prst="straightConnector1">
            <a:avLst/>
          </a:prstGeom>
          <a:ln w="50800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985883" y="2413723"/>
            <a:ext cx="808169" cy="806824"/>
            <a:chOff x="1294510" y="3908144"/>
            <a:chExt cx="915925" cy="914400"/>
          </a:xfrm>
        </p:grpSpPr>
        <p:sp>
          <p:nvSpPr>
            <p:cNvPr id="64" name="Rectangle 63"/>
            <p:cNvSpPr/>
            <p:nvPr/>
          </p:nvSpPr>
          <p:spPr>
            <a:xfrm>
              <a:off x="147769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29451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4406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66088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02725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47769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29451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84406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6088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02725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7769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29451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84406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66088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02725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47769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29451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84406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6088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02725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47769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29451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84406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66088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02725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7177714" y="2413723"/>
            <a:ext cx="808169" cy="801116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71" dirty="0">
              <a:solidFill>
                <a:srgbClr val="7030A0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9583609" y="2413723"/>
            <a:ext cx="808169" cy="806824"/>
            <a:chOff x="1294510" y="3908144"/>
            <a:chExt cx="915925" cy="914400"/>
          </a:xfrm>
        </p:grpSpPr>
        <p:sp>
          <p:nvSpPr>
            <p:cNvPr id="91" name="Rectangle 90"/>
            <p:cNvSpPr/>
            <p:nvPr/>
          </p:nvSpPr>
          <p:spPr>
            <a:xfrm>
              <a:off x="147769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29451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844065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66088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027250" y="427390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47769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29451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844065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66088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027250" y="445678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47769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451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844065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66088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027250" y="390814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769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29451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844065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66088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027250" y="409102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47769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451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844065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66088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027250" y="4639664"/>
              <a:ext cx="183185" cy="18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</p:grpSp>
      <p:sp>
        <p:nvSpPr>
          <p:cNvPr id="116" name="Rectangle 115"/>
          <p:cNvSpPr/>
          <p:nvPr/>
        </p:nvSpPr>
        <p:spPr>
          <a:xfrm>
            <a:off x="8147530" y="2419431"/>
            <a:ext cx="808169" cy="801116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71" dirty="0">
              <a:solidFill>
                <a:srgbClr val="7030A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9358406" y="1881853"/>
            <a:ext cx="989214" cy="286663"/>
          </a:xfrm>
          <a:prstGeom prst="rect">
            <a:avLst/>
          </a:prstGeom>
          <a:solidFill>
            <a:schemeClr val="bg1"/>
          </a:solidFill>
          <a:ln>
            <a:solidFill>
              <a:srgbClr val="00FFCA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41" dirty="0">
                <a:solidFill>
                  <a:srgbClr val="000000"/>
                </a:solidFill>
              </a:rPr>
              <a:t>hidden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9428297" y="2413723"/>
            <a:ext cx="808169" cy="801116"/>
          </a:xfrm>
          <a:prstGeom prst="rect">
            <a:avLst/>
          </a:prstGeom>
          <a:noFill/>
          <a:ln>
            <a:solidFill>
              <a:srgbClr val="00FF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71" dirty="0">
              <a:solidFill>
                <a:srgbClr val="7030A0"/>
              </a:solidFill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 flipV="1">
            <a:off x="9906876" y="2174243"/>
            <a:ext cx="0" cy="180541"/>
          </a:xfrm>
          <a:prstGeom prst="straightConnector1">
            <a:avLst/>
          </a:prstGeom>
          <a:ln w="50800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7" idx="0"/>
          </p:cNvCxnSpPr>
          <p:nvPr/>
        </p:nvCxnSpPr>
        <p:spPr>
          <a:xfrm flipH="1" flipV="1">
            <a:off x="9358406" y="1690537"/>
            <a:ext cx="494607" cy="191315"/>
          </a:xfrm>
          <a:prstGeom prst="straightConnector1">
            <a:avLst/>
          </a:prstGeom>
          <a:ln w="50800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8280321" y="5144764"/>
            <a:ext cx="1815194" cy="368847"/>
            <a:chOff x="6589635" y="6056732"/>
            <a:chExt cx="2057220" cy="549502"/>
          </a:xfrm>
        </p:grpSpPr>
        <p:sp>
          <p:nvSpPr>
            <p:cNvPr id="122" name="Parallelogram 121"/>
            <p:cNvSpPr/>
            <p:nvPr/>
          </p:nvSpPr>
          <p:spPr>
            <a:xfrm>
              <a:off x="6589635" y="6056732"/>
              <a:ext cx="205722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23" name="Parallelogram 122"/>
            <p:cNvSpPr/>
            <p:nvPr/>
          </p:nvSpPr>
          <p:spPr>
            <a:xfrm>
              <a:off x="7337615" y="6056732"/>
              <a:ext cx="612627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24" name="Parallelogram 123"/>
            <p:cNvSpPr/>
            <p:nvPr/>
          </p:nvSpPr>
          <p:spPr>
            <a:xfrm>
              <a:off x="6851946" y="6056732"/>
              <a:ext cx="1550153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25" name="Parallelogram 124"/>
            <p:cNvSpPr/>
            <p:nvPr/>
          </p:nvSpPr>
          <p:spPr>
            <a:xfrm>
              <a:off x="7092860" y="6056732"/>
              <a:ext cx="110163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26" name="Parallelogram 125"/>
            <p:cNvSpPr/>
            <p:nvPr/>
          </p:nvSpPr>
          <p:spPr>
            <a:xfrm>
              <a:off x="7311182" y="6056732"/>
              <a:ext cx="63906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27" name="Parallelogram 126"/>
            <p:cNvSpPr/>
            <p:nvPr/>
          </p:nvSpPr>
          <p:spPr>
            <a:xfrm>
              <a:off x="7555430" y="6056732"/>
              <a:ext cx="639060" cy="549502"/>
            </a:xfrm>
            <a:prstGeom prst="parallelogram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6691635" y="6178995"/>
              <a:ext cx="1932946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650224" y="6331395"/>
              <a:ext cx="1932946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6610035" y="6474759"/>
              <a:ext cx="1932946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8246098" y="4996211"/>
            <a:ext cx="1815194" cy="368847"/>
            <a:chOff x="6589635" y="6056732"/>
            <a:chExt cx="2057220" cy="549502"/>
          </a:xfrm>
        </p:grpSpPr>
        <p:sp>
          <p:nvSpPr>
            <p:cNvPr id="132" name="Parallelogram 131"/>
            <p:cNvSpPr/>
            <p:nvPr/>
          </p:nvSpPr>
          <p:spPr>
            <a:xfrm>
              <a:off x="6589635" y="6056732"/>
              <a:ext cx="205722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FA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33" name="Parallelogram 132"/>
            <p:cNvSpPr/>
            <p:nvPr/>
          </p:nvSpPr>
          <p:spPr>
            <a:xfrm>
              <a:off x="7337615" y="6056732"/>
              <a:ext cx="612627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FA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34" name="Parallelogram 133"/>
            <p:cNvSpPr/>
            <p:nvPr/>
          </p:nvSpPr>
          <p:spPr>
            <a:xfrm>
              <a:off x="6851946" y="6056732"/>
              <a:ext cx="1550153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FA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35" name="Parallelogram 134"/>
            <p:cNvSpPr/>
            <p:nvPr/>
          </p:nvSpPr>
          <p:spPr>
            <a:xfrm>
              <a:off x="7092860" y="6056732"/>
              <a:ext cx="110163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FA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36" name="Parallelogram 135"/>
            <p:cNvSpPr/>
            <p:nvPr/>
          </p:nvSpPr>
          <p:spPr>
            <a:xfrm>
              <a:off x="7311182" y="6056732"/>
              <a:ext cx="63906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00FA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sp>
          <p:nvSpPr>
            <p:cNvPr id="137" name="Parallelogram 136"/>
            <p:cNvSpPr/>
            <p:nvPr/>
          </p:nvSpPr>
          <p:spPr>
            <a:xfrm>
              <a:off x="7555430" y="6056732"/>
              <a:ext cx="639060" cy="549502"/>
            </a:xfrm>
            <a:prstGeom prst="parallelogram">
              <a:avLst/>
            </a:prstGeom>
            <a:noFill/>
            <a:ln>
              <a:solidFill>
                <a:srgbClr val="00FA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7030A0"/>
                </a:solidFill>
              </a:endParaRPr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6691635" y="6178995"/>
              <a:ext cx="1932946" cy="0"/>
            </a:xfrm>
            <a:prstGeom prst="line">
              <a:avLst/>
            </a:prstGeom>
            <a:ln>
              <a:solidFill>
                <a:srgbClr val="00FA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6650224" y="6331395"/>
              <a:ext cx="1932946" cy="0"/>
            </a:xfrm>
            <a:prstGeom prst="line">
              <a:avLst/>
            </a:prstGeom>
            <a:ln>
              <a:solidFill>
                <a:srgbClr val="00FA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6610035" y="6474759"/>
              <a:ext cx="1932946" cy="0"/>
            </a:xfrm>
            <a:prstGeom prst="line">
              <a:avLst/>
            </a:prstGeom>
            <a:ln>
              <a:solidFill>
                <a:srgbClr val="00FA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8192222" y="4848449"/>
            <a:ext cx="1815194" cy="368847"/>
            <a:chOff x="6589635" y="6056732"/>
            <a:chExt cx="2057220" cy="549502"/>
          </a:xfrm>
        </p:grpSpPr>
        <p:sp>
          <p:nvSpPr>
            <p:cNvPr id="142" name="Parallelogram 141"/>
            <p:cNvSpPr/>
            <p:nvPr/>
          </p:nvSpPr>
          <p:spPr>
            <a:xfrm>
              <a:off x="6589635" y="6056732"/>
              <a:ext cx="205722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143" name="Parallelogram 142"/>
            <p:cNvSpPr/>
            <p:nvPr/>
          </p:nvSpPr>
          <p:spPr>
            <a:xfrm>
              <a:off x="7337615" y="6056732"/>
              <a:ext cx="612627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144" name="Parallelogram 143"/>
            <p:cNvSpPr/>
            <p:nvPr/>
          </p:nvSpPr>
          <p:spPr>
            <a:xfrm>
              <a:off x="6851946" y="6056732"/>
              <a:ext cx="1550153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145" name="Parallelogram 144"/>
            <p:cNvSpPr/>
            <p:nvPr/>
          </p:nvSpPr>
          <p:spPr>
            <a:xfrm>
              <a:off x="7092860" y="6056732"/>
              <a:ext cx="110163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146" name="Parallelogram 145"/>
            <p:cNvSpPr/>
            <p:nvPr/>
          </p:nvSpPr>
          <p:spPr>
            <a:xfrm>
              <a:off x="7311182" y="6056732"/>
              <a:ext cx="63906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147" name="Parallelogram 146"/>
            <p:cNvSpPr/>
            <p:nvPr/>
          </p:nvSpPr>
          <p:spPr>
            <a:xfrm>
              <a:off x="7555430" y="6056732"/>
              <a:ext cx="639060" cy="549502"/>
            </a:xfrm>
            <a:prstGeom prst="parallelogram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6691635" y="6178995"/>
              <a:ext cx="1932946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650224" y="6331395"/>
              <a:ext cx="1932946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610035" y="6474759"/>
              <a:ext cx="1932946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8493160" y="4060414"/>
            <a:ext cx="1367782" cy="368847"/>
            <a:chOff x="6851946" y="6056732"/>
            <a:chExt cx="1550153" cy="549502"/>
          </a:xfrm>
        </p:grpSpPr>
        <p:sp>
          <p:nvSpPr>
            <p:cNvPr id="173" name="Parallelogram 172"/>
            <p:cNvSpPr/>
            <p:nvPr/>
          </p:nvSpPr>
          <p:spPr>
            <a:xfrm>
              <a:off x="7337615" y="6056732"/>
              <a:ext cx="612627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174" name="Parallelogram 173"/>
            <p:cNvSpPr/>
            <p:nvPr/>
          </p:nvSpPr>
          <p:spPr>
            <a:xfrm>
              <a:off x="6851946" y="6056732"/>
              <a:ext cx="1550153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175" name="Parallelogram 174"/>
            <p:cNvSpPr/>
            <p:nvPr/>
          </p:nvSpPr>
          <p:spPr>
            <a:xfrm>
              <a:off x="7092860" y="6056732"/>
              <a:ext cx="110163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176" name="Parallelogram 175"/>
            <p:cNvSpPr/>
            <p:nvPr/>
          </p:nvSpPr>
          <p:spPr>
            <a:xfrm>
              <a:off x="7311182" y="6056732"/>
              <a:ext cx="63906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177" name="Parallelogram 176"/>
            <p:cNvSpPr/>
            <p:nvPr/>
          </p:nvSpPr>
          <p:spPr>
            <a:xfrm>
              <a:off x="7555430" y="6056732"/>
              <a:ext cx="639060" cy="549502"/>
            </a:xfrm>
            <a:prstGeom prst="parallelogram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cxnSp>
          <p:nvCxnSpPr>
            <p:cNvPr id="179" name="Straight Connector 178"/>
            <p:cNvCxnSpPr/>
            <p:nvPr/>
          </p:nvCxnSpPr>
          <p:spPr>
            <a:xfrm>
              <a:off x="6906614" y="6243250"/>
              <a:ext cx="146281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6898217" y="6430686"/>
              <a:ext cx="1422641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>
            <a:off x="8448060" y="4001188"/>
            <a:ext cx="1367782" cy="368847"/>
            <a:chOff x="6851946" y="6056732"/>
            <a:chExt cx="1550153" cy="549502"/>
          </a:xfrm>
        </p:grpSpPr>
        <p:sp>
          <p:nvSpPr>
            <p:cNvPr id="185" name="Parallelogram 184"/>
            <p:cNvSpPr/>
            <p:nvPr/>
          </p:nvSpPr>
          <p:spPr>
            <a:xfrm>
              <a:off x="7337615" y="6056732"/>
              <a:ext cx="612627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6851946" y="6056732"/>
              <a:ext cx="1550153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187" name="Parallelogram 186"/>
            <p:cNvSpPr/>
            <p:nvPr/>
          </p:nvSpPr>
          <p:spPr>
            <a:xfrm>
              <a:off x="7092860" y="6056732"/>
              <a:ext cx="110163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188" name="Parallelogram 187"/>
            <p:cNvSpPr/>
            <p:nvPr/>
          </p:nvSpPr>
          <p:spPr>
            <a:xfrm>
              <a:off x="7311182" y="6056732"/>
              <a:ext cx="63906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189" name="Parallelogram 188"/>
            <p:cNvSpPr/>
            <p:nvPr/>
          </p:nvSpPr>
          <p:spPr>
            <a:xfrm>
              <a:off x="7555430" y="6056732"/>
              <a:ext cx="639060" cy="549502"/>
            </a:xfrm>
            <a:prstGeom prst="parallelogram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6906614" y="6243250"/>
              <a:ext cx="146281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6898217" y="6430686"/>
              <a:ext cx="142264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/>
          <p:cNvGrpSpPr/>
          <p:nvPr/>
        </p:nvGrpSpPr>
        <p:grpSpPr>
          <a:xfrm>
            <a:off x="8399814" y="3941962"/>
            <a:ext cx="1367782" cy="368847"/>
            <a:chOff x="6851946" y="6056732"/>
            <a:chExt cx="1550153" cy="549502"/>
          </a:xfrm>
        </p:grpSpPr>
        <p:sp>
          <p:nvSpPr>
            <p:cNvPr id="193" name="Parallelogram 192"/>
            <p:cNvSpPr/>
            <p:nvPr/>
          </p:nvSpPr>
          <p:spPr>
            <a:xfrm>
              <a:off x="7337615" y="6056732"/>
              <a:ext cx="612627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194" name="Parallelogram 193"/>
            <p:cNvSpPr/>
            <p:nvPr/>
          </p:nvSpPr>
          <p:spPr>
            <a:xfrm>
              <a:off x="6851946" y="6056732"/>
              <a:ext cx="1550153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195" name="Parallelogram 194"/>
            <p:cNvSpPr/>
            <p:nvPr/>
          </p:nvSpPr>
          <p:spPr>
            <a:xfrm>
              <a:off x="7092860" y="6056732"/>
              <a:ext cx="110163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196" name="Parallelogram 195"/>
            <p:cNvSpPr/>
            <p:nvPr/>
          </p:nvSpPr>
          <p:spPr>
            <a:xfrm>
              <a:off x="7311182" y="6056732"/>
              <a:ext cx="639060" cy="54950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sp>
          <p:nvSpPr>
            <p:cNvPr id="197" name="Parallelogram 196"/>
            <p:cNvSpPr/>
            <p:nvPr/>
          </p:nvSpPr>
          <p:spPr>
            <a:xfrm>
              <a:off x="7555430" y="6056732"/>
              <a:ext cx="639060" cy="549502"/>
            </a:xfrm>
            <a:prstGeom prst="parallelogram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71" dirty="0">
                <a:solidFill>
                  <a:srgbClr val="FF0000"/>
                </a:solidFill>
              </a:endParaRPr>
            </a:p>
          </p:txBody>
        </p:sp>
        <p:cxnSp>
          <p:nvCxnSpPr>
            <p:cNvPr id="198" name="Straight Connector 197"/>
            <p:cNvCxnSpPr/>
            <p:nvPr/>
          </p:nvCxnSpPr>
          <p:spPr>
            <a:xfrm>
              <a:off x="6906614" y="6243250"/>
              <a:ext cx="146281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6898217" y="6430686"/>
              <a:ext cx="142264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11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2015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0800">
          <a:solidFill>
            <a:srgbClr val="FF00FF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100" b="1" dirty="0">
            <a:solidFill>
              <a:srgbClr val="0F6FC6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81115</TotalTime>
  <Words>1075</Words>
  <Application>Microsoft Macintosh PowerPoint</Application>
  <PresentationFormat>Widescreen</PresentationFormat>
  <Paragraphs>238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Mangal</vt:lpstr>
      <vt:lpstr>ＭＳ Ｐゴシック</vt:lpstr>
      <vt:lpstr>Wingdings</vt:lpstr>
      <vt:lpstr>Default2015</vt:lpstr>
      <vt:lpstr>CSCI 5922 Neural Networks and Deep Learning: Convolutional Nets For Image And Speech Processing</vt:lpstr>
      <vt:lpstr>PowerPoint Presentation</vt:lpstr>
      <vt:lpstr>Recognizing Handprinted Digits:  2 Vs. 3</vt:lpstr>
      <vt:lpstr>Recognizing An Image</vt:lpstr>
      <vt:lpstr>Recognizing An Object With Unknown Location</vt:lpstr>
      <vt:lpstr>Generalizing To Many Locations</vt:lpstr>
      <vt:lpstr>Convolutional Neural Net</vt:lpstr>
      <vt:lpstr>The Input Layer</vt:lpstr>
      <vt:lpstr>The Hidden Layer</vt:lpstr>
      <vt:lpstr>Jargon</vt:lpstr>
      <vt:lpstr>Convolution</vt:lpstr>
      <vt:lpstr>Pooling</vt:lpstr>
      <vt:lpstr>Transformation types</vt:lpstr>
      <vt:lpstr>Putting It All Together</vt:lpstr>
      <vt:lpstr>Architecture Of Primate Visual System</vt:lpstr>
      <vt:lpstr>Domain-Appropriate Bias Built Into Convolutional Net</vt:lpstr>
      <vt:lpstr>Videos And Demos</vt:lpstr>
      <vt:lpstr>ImageNet</vt:lpstr>
      <vt:lpstr>ImageNet Large-Scale Visual Recognition Challenge (ILSVRC)</vt:lpstr>
      <vt:lpstr>AlexNet (Krizhevsky, Sutskever, &amp; Hinton, 2012)</vt:lpstr>
      <vt:lpstr>AlexNet (Krizhevsky, Sutskever, &amp; Hinton, 2012)</vt:lpstr>
      <vt:lpstr>Key Ideas</vt:lpstr>
      <vt:lpstr>PowerPoint Presentation</vt:lpstr>
      <vt:lpstr>PowerPoint Presentation</vt:lpstr>
      <vt:lpstr>Results</vt:lpstr>
      <vt:lpstr>Since 2012</vt:lpstr>
      <vt:lpstr>Time-Delay Neural Networks</vt:lpstr>
      <vt:lpstr>Using Convolutional Nets For Segmentation (Long, Shelhamer, Darrell, 2015)</vt:lpstr>
      <vt:lpstr>Fully Convolutional Networks</vt:lpstr>
      <vt:lpstr>Upsampling</vt:lpstr>
      <vt:lpstr>Architecture</vt:lpstr>
      <vt:lpstr>Results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Michael C. Mozer</dc:creator>
  <cp:keywords/>
  <dc:description/>
  <cp:lastModifiedBy>Michael C Mozer</cp:lastModifiedBy>
  <cp:revision>3718</cp:revision>
  <cp:lastPrinted>2016-03-26T19:02:22Z</cp:lastPrinted>
  <dcterms:created xsi:type="dcterms:W3CDTF">2015-11-30T16:35:29Z</dcterms:created>
  <dcterms:modified xsi:type="dcterms:W3CDTF">2017-11-22T17:57:36Z</dcterms:modified>
  <cp:category/>
</cp:coreProperties>
</file>