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64" r:id="rId7"/>
    <p:sldId id="265" r:id="rId8"/>
    <p:sldId id="266" r:id="rId9"/>
    <p:sldId id="270" r:id="rId10"/>
    <p:sldId id="267" r:id="rId11"/>
    <p:sldId id="268" r:id="rId12"/>
    <p:sldId id="269" r:id="rId13"/>
    <p:sldId id="307" r:id="rId14"/>
    <p:sldId id="308" r:id="rId15"/>
    <p:sldId id="309" r:id="rId16"/>
    <p:sldId id="310" r:id="rId17"/>
    <p:sldId id="306" r:id="rId18"/>
    <p:sldId id="271" r:id="rId19"/>
    <p:sldId id="331" r:id="rId20"/>
    <p:sldId id="272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74" r:id="rId31"/>
    <p:sldId id="276" r:id="rId32"/>
    <p:sldId id="275" r:id="rId33"/>
    <p:sldId id="285" r:id="rId34"/>
    <p:sldId id="286" r:id="rId35"/>
    <p:sldId id="311" r:id="rId36"/>
    <p:sldId id="313" r:id="rId37"/>
    <p:sldId id="315" r:id="rId38"/>
    <p:sldId id="316" r:id="rId39"/>
    <p:sldId id="314" r:id="rId40"/>
    <p:sldId id="291" r:id="rId41"/>
    <p:sldId id="292" r:id="rId42"/>
    <p:sldId id="293" r:id="rId43"/>
    <p:sldId id="294" r:id="rId44"/>
    <p:sldId id="332" r:id="rId45"/>
    <p:sldId id="295" r:id="rId46"/>
    <p:sldId id="296" r:id="rId47"/>
    <p:sldId id="319" r:id="rId48"/>
    <p:sldId id="320" r:id="rId49"/>
    <p:sldId id="321" r:id="rId50"/>
    <p:sldId id="322" r:id="rId51"/>
    <p:sldId id="324" r:id="rId52"/>
    <p:sldId id="323" r:id="rId53"/>
    <p:sldId id="300" r:id="rId54"/>
    <p:sldId id="330" r:id="rId55"/>
    <p:sldId id="297" r:id="rId56"/>
    <p:sldId id="325" r:id="rId57"/>
    <p:sldId id="327" r:id="rId58"/>
    <p:sldId id="328" r:id="rId59"/>
    <p:sldId id="299" r:id="rId60"/>
    <p:sldId id="302" r:id="rId61"/>
    <p:sldId id="326" r:id="rId62"/>
    <p:sldId id="301" r:id="rId63"/>
    <p:sldId id="303" r:id="rId64"/>
    <p:sldId id="30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94604" autoAdjust="0"/>
  </p:normalViewPr>
  <p:slideViewPr>
    <p:cSldViewPr snapToGrid="0" snapToObjects="1">
      <p:cViewPr varScale="1">
        <p:scale>
          <a:sx n="116" d="100"/>
          <a:sy n="116" d="100"/>
        </p:scale>
        <p:origin x="-1144" y="-104"/>
      </p:cViewPr>
      <p:guideLst>
        <p:guide orient="horz" pos="219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50017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 eaLnBrk="1" latinLnBrk="0" hangingPunct="1"/>
            <a:r>
              <a:rPr lang="en-US" dirty="0" smtClean="0"/>
              <a:t>Second level</a:t>
            </a:r>
            <a:endParaRPr lang="en-US" dirty="0" smtClean="0"/>
          </a:p>
          <a:p>
            <a:pPr lvl="2" eaLnBrk="1" latinLnBrk="0" hangingPunct="1"/>
            <a:r>
              <a:rPr lang="en-US" dirty="0" smtClean="0"/>
              <a:t>Third level</a:t>
            </a:r>
            <a:endParaRPr lang="en-US" dirty="0" smtClean="0"/>
          </a:p>
          <a:p>
            <a:pPr lvl="3" eaLnBrk="1" latinLnBrk="0" hangingPunct="1"/>
            <a:r>
              <a:rPr lang="en-US" dirty="0" smtClean="0"/>
              <a:t>Fourth level</a:t>
            </a:r>
            <a:endParaRPr lang="en-US" dirty="0" smtClean="0"/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 flipV="1">
            <a:off x="0" y="1058383"/>
            <a:ext cx="9144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5838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250"/>
            <a:ext cx="8229600" cy="78691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4103"/>
            <a:ext cx="8229600" cy="529669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D7C3A134-F1C3-464B-BF47-54DC2DE08F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9648F39E-9C37-485F-AC97-16BB4BDF9F49}" type="slidenum">
              <a:rPr kumimoji="0" lang="en-US" smtClean="0"/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Sequence to Sequence </a:t>
            </a:r>
            <a:r>
              <a:rPr lang="en-US" b="0" dirty="0" smtClean="0"/>
              <a:t>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</a:t>
            </a:r>
            <a:r>
              <a:rPr lang="en-US" dirty="0" smtClean="0"/>
              <a:t>Model</a:t>
            </a:r>
            <a:endParaRPr lang="en-US" dirty="0" smtClean="0"/>
          </a:p>
          <a:p>
            <a:endParaRPr lang="en-US" dirty="0"/>
          </a:p>
          <a:p>
            <a:pPr marL="118745" indent="0">
              <a:buNone/>
            </a:pPr>
            <a:r>
              <a:rPr lang="en-US" sz="2000" dirty="0"/>
              <a:t>Goal of the Language </a:t>
            </a:r>
            <a:r>
              <a:rPr lang="en-US" sz="2000" dirty="0" smtClean="0"/>
              <a:t>Model: Detect </a:t>
            </a:r>
            <a:r>
              <a:rPr lang="en-US" sz="2000" dirty="0"/>
              <a:t>good </a:t>
            </a:r>
            <a:r>
              <a:rPr lang="en-US" sz="2000" dirty="0" smtClean="0"/>
              <a:t>English</a:t>
            </a:r>
            <a:r>
              <a:rPr lang="en-US" sz="2000" b="1" dirty="0" smtClean="0"/>
              <a:t> </a:t>
            </a:r>
            <a:r>
              <a:rPr lang="en-US" sz="2000" b="1" i="1" dirty="0" smtClean="0"/>
              <a:t>P</a:t>
            </a:r>
            <a:r>
              <a:rPr lang="en-US" sz="2000" i="1" dirty="0" smtClean="0"/>
              <a:t>(e)</a:t>
            </a:r>
            <a:endParaRPr lang="en-US" sz="2000" i="1" dirty="0" smtClean="0"/>
          </a:p>
          <a:p>
            <a:pPr marL="118745" indent="0">
              <a:buNone/>
            </a:pPr>
            <a:r>
              <a:rPr lang="en-US" sz="2000" dirty="0"/>
              <a:t>Standard Technique: Trigram </a:t>
            </a:r>
            <a:r>
              <a:rPr lang="en-US" sz="2000" dirty="0" smtClean="0"/>
              <a:t>Model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853" y="3309831"/>
            <a:ext cx="7026514" cy="3090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7853" y="3276984"/>
            <a:ext cx="4131943" cy="33609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860" y="6400924"/>
            <a:ext cx="1900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Knight </a:t>
            </a:r>
            <a:r>
              <a:rPr lang="en-US" sz="1400" dirty="0"/>
              <a:t>and </a:t>
            </a:r>
            <a:r>
              <a:rPr lang="en-US" sz="1400" dirty="0" smtClean="0"/>
              <a:t>Koehn 2003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 smtClean="0"/>
          </a:p>
          <a:p>
            <a:pPr marL="118745" indent="0">
              <a:buNone/>
            </a:pPr>
            <a:r>
              <a:rPr lang="en-US" sz="2000" dirty="0"/>
              <a:t>Goal of the decoding </a:t>
            </a:r>
            <a:r>
              <a:rPr lang="en-US" sz="2000" dirty="0" smtClean="0"/>
              <a:t>algorithm: Put </a:t>
            </a:r>
            <a:r>
              <a:rPr lang="en-US" sz="2000" dirty="0"/>
              <a:t>models to work, perform the actual translation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Koehn </a:t>
            </a:r>
            <a:r>
              <a:rPr lang="en-US" sz="1400" dirty="0" smtClean="0"/>
              <a:t>2004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 smtClean="0"/>
          </a:p>
          <a:p>
            <a:pPr marL="118745" indent="0">
              <a:buNone/>
            </a:pPr>
            <a:r>
              <a:rPr lang="en-US" sz="2000" dirty="0"/>
              <a:t>Goal of the decoding </a:t>
            </a:r>
            <a:r>
              <a:rPr lang="en-US" sz="2000" dirty="0" smtClean="0"/>
              <a:t>algorithm: Put </a:t>
            </a:r>
            <a:r>
              <a:rPr lang="en-US" sz="2000" dirty="0"/>
              <a:t>models to work, perform the actual translation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24402"/>
            <a:ext cx="82550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Koehn </a:t>
            </a:r>
            <a:r>
              <a:rPr lang="en-US" sz="1400" dirty="0" smtClean="0"/>
              <a:t>2004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 smtClean="0"/>
          </a:p>
          <a:p>
            <a:pPr marL="118745" indent="0">
              <a:buNone/>
            </a:pPr>
            <a:r>
              <a:rPr lang="en-US" sz="2000" dirty="0"/>
              <a:t>Goal of the decoding </a:t>
            </a:r>
            <a:r>
              <a:rPr lang="en-US" sz="2000" dirty="0" smtClean="0"/>
              <a:t>algorithm: Put </a:t>
            </a:r>
            <a:r>
              <a:rPr lang="en-US" sz="2000" dirty="0"/>
              <a:t>models to work, perform the actual translation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96" y="2753769"/>
            <a:ext cx="8229600" cy="3111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Koehn </a:t>
            </a:r>
            <a:r>
              <a:rPr lang="en-US" sz="1400" dirty="0" smtClean="0"/>
              <a:t>2004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 smtClean="0"/>
          </a:p>
          <a:p>
            <a:pPr marL="118745" indent="0">
              <a:buNone/>
            </a:pPr>
            <a:r>
              <a:rPr lang="en-US" sz="2000" dirty="0"/>
              <a:t>Goal of the decoding </a:t>
            </a:r>
            <a:r>
              <a:rPr lang="en-US" sz="2000" dirty="0" smtClean="0"/>
              <a:t>algorithm: Put </a:t>
            </a:r>
            <a:r>
              <a:rPr lang="en-US" sz="2000" dirty="0"/>
              <a:t>models to work, perform the actual translation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2550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Koehn </a:t>
            </a:r>
            <a:r>
              <a:rPr lang="en-US" sz="1400" dirty="0" smtClean="0"/>
              <a:t>2004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 smtClean="0"/>
          </a:p>
          <a:p>
            <a:pPr marL="118745" indent="0">
              <a:buNone/>
            </a:pPr>
            <a:r>
              <a:rPr lang="en-US" sz="2000" dirty="0"/>
              <a:t>Goal of the decoding </a:t>
            </a:r>
            <a:r>
              <a:rPr lang="en-US" sz="2000" dirty="0" smtClean="0"/>
              <a:t>algorithm: Put </a:t>
            </a:r>
            <a:r>
              <a:rPr lang="en-US" sz="2000" dirty="0"/>
              <a:t>models to work, perform the actual translation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2423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Koehn </a:t>
            </a:r>
            <a:r>
              <a:rPr lang="en-US" sz="1400" dirty="0" smtClean="0"/>
              <a:t>2004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 smtClean="0"/>
          </a:p>
          <a:p>
            <a:pPr marL="118745" indent="0">
              <a:buNone/>
            </a:pPr>
            <a:r>
              <a:rPr lang="en-US" sz="2000" dirty="0"/>
              <a:t>Goal of the decoding </a:t>
            </a:r>
            <a:r>
              <a:rPr lang="en-US" sz="2000" dirty="0" smtClean="0"/>
              <a:t>algorithm: Put </a:t>
            </a:r>
            <a:r>
              <a:rPr lang="en-US" sz="2000" dirty="0"/>
              <a:t>models to work, perform the actual translation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52093"/>
            <a:ext cx="9144000" cy="43059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Koehn </a:t>
            </a:r>
            <a:r>
              <a:rPr lang="en-US" sz="1400" dirty="0" smtClean="0"/>
              <a:t>2004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 smtClean="0"/>
          </a:p>
          <a:p>
            <a:pPr marL="118745" indent="0">
              <a:buNone/>
            </a:pPr>
            <a:r>
              <a:rPr lang="en-US" sz="2000" dirty="0"/>
              <a:t>Goal of the decoding </a:t>
            </a:r>
            <a:r>
              <a:rPr lang="en-US" sz="2000" dirty="0" smtClean="0"/>
              <a:t>algorithm: Put </a:t>
            </a:r>
            <a:r>
              <a:rPr lang="en-US" sz="2000" dirty="0"/>
              <a:t>models to work, perform the actual </a:t>
            </a:r>
            <a:r>
              <a:rPr lang="en-US" sz="2000" dirty="0" smtClean="0"/>
              <a:t>translation</a:t>
            </a:r>
            <a:endParaRPr lang="en-US" sz="2000" dirty="0" smtClean="0"/>
          </a:p>
          <a:p>
            <a:pPr marL="118745" indent="0">
              <a:buNone/>
            </a:pPr>
            <a:endParaRPr lang="en-US" sz="2000" dirty="0"/>
          </a:p>
          <a:p>
            <a:r>
              <a:rPr lang="en-US" sz="2000" dirty="0"/>
              <a:t>Prune out Weakest </a:t>
            </a:r>
            <a:r>
              <a:rPr lang="en-US" sz="2000" dirty="0" smtClean="0"/>
              <a:t>Hypotheses</a:t>
            </a:r>
            <a:endParaRPr lang="en-US" sz="2000" dirty="0" smtClean="0"/>
          </a:p>
          <a:p>
            <a:pPr lvl="1"/>
            <a:r>
              <a:rPr lang="en-US" sz="1600" dirty="0"/>
              <a:t>by absolute threshold (keep 100 best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sz="1600" dirty="0"/>
              <a:t>by relative </a:t>
            </a:r>
            <a:r>
              <a:rPr lang="en-US" sz="1600" dirty="0" smtClean="0"/>
              <a:t>cutoff</a:t>
            </a:r>
            <a:endParaRPr lang="en-US" sz="16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Future Cost </a:t>
            </a:r>
            <a:r>
              <a:rPr lang="en-US" sz="2000" dirty="0" smtClean="0"/>
              <a:t>Estimation</a:t>
            </a:r>
            <a:endParaRPr lang="en-US" sz="2000" dirty="0" smtClean="0"/>
          </a:p>
          <a:p>
            <a:pPr lvl="1"/>
            <a:r>
              <a:rPr lang="en-US" sz="1600" dirty="0"/>
              <a:t>compute expected cost of </a:t>
            </a:r>
            <a:r>
              <a:rPr lang="en-US" sz="1600" dirty="0" err="1"/>
              <a:t>untranslated</a:t>
            </a:r>
            <a:r>
              <a:rPr lang="en-US" sz="1600" dirty="0"/>
              <a:t> words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8745" indent="0">
              <a:buNone/>
            </a:pPr>
            <a:endParaRPr lang="en-US" dirty="0"/>
          </a:p>
          <a:p>
            <a:pPr marL="118745" indent="0">
              <a:buNone/>
            </a:pPr>
            <a:endParaRPr lang="en-US" dirty="0" smtClean="0"/>
          </a:p>
          <a:p>
            <a:pPr marL="118745" indent="0">
              <a:buNone/>
            </a:pPr>
            <a:r>
              <a:rPr lang="en-US" sz="2400" dirty="0" err="1"/>
              <a:t>Sutskever</a:t>
            </a:r>
            <a:r>
              <a:rPr lang="en-US" sz="2400" dirty="0"/>
              <a:t> et al.,</a:t>
            </a:r>
            <a:r>
              <a:rPr lang="en-US" sz="2400" dirty="0" smtClean="0">
                <a:solidFill>
                  <a:srgbClr val="800000"/>
                </a:solidFill>
              </a:rPr>
              <a:t>2014</a:t>
            </a:r>
            <a:endParaRPr lang="en-US" dirty="0"/>
          </a:p>
          <a:p>
            <a:pPr marL="118745" indent="0">
              <a:buNone/>
            </a:pPr>
            <a:r>
              <a:rPr lang="en-US" sz="3600" dirty="0" smtClean="0"/>
              <a:t> </a:t>
            </a:r>
            <a:r>
              <a:rPr lang="en-US" sz="3600" b="1" dirty="0"/>
              <a:t>Sequence to Sequence Learning with Neural Networks</a:t>
            </a:r>
            <a:endParaRPr lang="en-US" sz="36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507291" y="2320436"/>
            <a:ext cx="1566854" cy="144906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93485" y="4238904"/>
            <a:ext cx="1566854" cy="144906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 smtClean="0"/>
          </a:p>
        </p:txBody>
      </p:sp>
      <p:sp>
        <p:nvSpPr>
          <p:cNvPr id="4" name="Manual Operation 3"/>
          <p:cNvSpPr/>
          <p:nvPr/>
        </p:nvSpPr>
        <p:spPr>
          <a:xfrm rot="10800000">
            <a:off x="3023266" y="4473059"/>
            <a:ext cx="2457267" cy="980207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nual Operation 4"/>
          <p:cNvSpPr/>
          <p:nvPr/>
        </p:nvSpPr>
        <p:spPr>
          <a:xfrm>
            <a:off x="3023266" y="2609817"/>
            <a:ext cx="2457267" cy="980207"/>
          </a:xfrm>
          <a:prstGeom prst="flowChartManualOpera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2"/>
            <a:endCxn id="5" idx="2"/>
          </p:cNvCxnSpPr>
          <p:nvPr/>
        </p:nvCxnSpPr>
        <p:spPr>
          <a:xfrm flipV="1">
            <a:off x="4251899" y="3590024"/>
            <a:ext cx="1" cy="883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51899" y="5453267"/>
            <a:ext cx="0" cy="71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0"/>
          </p:cNvCxnSpPr>
          <p:nvPr/>
        </p:nvCxnSpPr>
        <p:spPr>
          <a:xfrm flipV="1">
            <a:off x="4251900" y="1974220"/>
            <a:ext cx="0" cy="635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57608" y="6033105"/>
            <a:ext cx="139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 B   C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1899" y="1451000"/>
            <a:ext cx="180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W  X   Y   Z</a:t>
            </a:r>
            <a:endParaRPr lang="en-US" sz="28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peech</a:t>
            </a:r>
            <a:r>
              <a:rPr lang="en-US" dirty="0"/>
              <a:t> recognition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94022a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63" y="2301597"/>
            <a:ext cx="4338320" cy="36171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1724" y="607210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745" indent="0">
              <a:buNone/>
            </a:pPr>
            <a:r>
              <a:rPr lang="en-US" sz="1400" dirty="0"/>
              <a:t>http://</a:t>
            </a:r>
            <a:r>
              <a:rPr lang="en-US" sz="1400" dirty="0" err="1"/>
              <a:t>nlp.stanford.edu</a:t>
            </a:r>
            <a:r>
              <a:rPr lang="en-US" sz="1400" dirty="0"/>
              <a:t>/courses/lsa352/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78819"/>
            <a:ext cx="9144000" cy="20331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7200" y="6129747"/>
            <a:ext cx="8229600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anual Operation 17"/>
          <p:cNvSpPr/>
          <p:nvPr/>
        </p:nvSpPr>
        <p:spPr>
          <a:xfrm rot="10800000">
            <a:off x="0" y="3672325"/>
            <a:ext cx="3713510" cy="980207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nual Operation 18"/>
          <p:cNvSpPr/>
          <p:nvPr/>
        </p:nvSpPr>
        <p:spPr>
          <a:xfrm>
            <a:off x="3382192" y="3590024"/>
            <a:ext cx="5761808" cy="980207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Sutskever</a:t>
            </a:r>
            <a:r>
              <a:rPr lang="en-US" sz="1400" dirty="0" smtClean="0"/>
              <a:t> et al. 2014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587" y="1615586"/>
            <a:ext cx="5833413" cy="52101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Cho: </a:t>
            </a:r>
            <a:r>
              <a:rPr lang="en-US" sz="1400" dirty="0"/>
              <a:t>From Sequence Modeling to Translation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125" y="1757688"/>
            <a:ext cx="7583058" cy="47091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Cho: </a:t>
            </a:r>
            <a:r>
              <a:rPr lang="en-US" sz="1400" dirty="0"/>
              <a:t>From Sequence Modeling to Translation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519" y="1711556"/>
            <a:ext cx="7874475" cy="4703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Cho: </a:t>
            </a:r>
            <a:r>
              <a:rPr lang="en-US" sz="1400" dirty="0"/>
              <a:t>From Sequence Modeling to Translation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450" y="1779771"/>
            <a:ext cx="7962350" cy="48331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Cho: </a:t>
            </a:r>
            <a:r>
              <a:rPr lang="en-US" sz="1400" dirty="0"/>
              <a:t>From Sequence Modeling to Translation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450" y="1779771"/>
            <a:ext cx="7962350" cy="4833178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>
            <a:off x="7123312" y="1408185"/>
            <a:ext cx="1090585" cy="731704"/>
          </a:xfrm>
          <a:prstGeom prst="curved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Cho: </a:t>
            </a:r>
            <a:r>
              <a:rPr lang="en-US" sz="1400" dirty="0"/>
              <a:t>From Sequence Modeling to Translation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decoder</a:t>
            </a:r>
            <a:endParaRPr lang="en-US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615" y="1960350"/>
            <a:ext cx="7494404" cy="45702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Cho: </a:t>
            </a:r>
            <a:r>
              <a:rPr lang="en-US" sz="1400" dirty="0"/>
              <a:t>From Sequence Modeling to Translation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decoder</a:t>
            </a:r>
            <a:endParaRPr lang="en-US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608" y="1820442"/>
            <a:ext cx="7527191" cy="4703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Cho: </a:t>
            </a:r>
            <a:r>
              <a:rPr lang="en-US" sz="1400" dirty="0"/>
              <a:t>From Sequence Modeling to Translation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decoder</a:t>
            </a:r>
            <a:endParaRPr lang="en-US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00" y="1789471"/>
            <a:ext cx="7344190" cy="48046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Cho: </a:t>
            </a:r>
            <a:r>
              <a:rPr lang="en-US" sz="1400" dirty="0"/>
              <a:t>From Sequence Modeling to Translation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0" y="3030340"/>
            <a:ext cx="43688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Machine translation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0041" y="6031468"/>
            <a:ext cx="400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745" indent="0">
              <a:buNone/>
            </a:pPr>
            <a:r>
              <a:rPr lang="en-US" b="1" dirty="0" smtClean="0"/>
              <a:t>Welcome to the deep learning class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876" y="3672243"/>
            <a:ext cx="1719942" cy="1536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3604" y="2793115"/>
            <a:ext cx="281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745" indent="0">
              <a:buNone/>
            </a:pPr>
            <a:r>
              <a:rPr lang="en-US" b="1" dirty="0" err="1" smtClean="0"/>
              <a:t>مرحبا</a:t>
            </a:r>
            <a:r>
              <a:rPr lang="en-US" b="1" dirty="0" smtClean="0"/>
              <a:t> </a:t>
            </a:r>
            <a:r>
              <a:rPr lang="en-US" b="1" dirty="0" err="1" smtClean="0"/>
              <a:t>بكم</a:t>
            </a:r>
            <a:r>
              <a:rPr lang="en-US" b="1" dirty="0" smtClean="0"/>
              <a:t> </a:t>
            </a:r>
            <a:r>
              <a:rPr lang="en-US" b="1" dirty="0" err="1" smtClean="0"/>
              <a:t>في</a:t>
            </a:r>
            <a:r>
              <a:rPr lang="en-US" b="1" dirty="0" smtClean="0"/>
              <a:t> </a:t>
            </a:r>
            <a:r>
              <a:rPr lang="en-US" b="1" dirty="0"/>
              <a:t> </a:t>
            </a:r>
            <a:r>
              <a:rPr lang="en-US" b="1" dirty="0" err="1" smtClean="0"/>
              <a:t>درس</a:t>
            </a:r>
            <a:r>
              <a:rPr lang="en-US" b="1" dirty="0" smtClean="0"/>
              <a:t> </a:t>
            </a:r>
            <a:r>
              <a:rPr lang="en-US" b="1" dirty="0" err="1" smtClean="0"/>
              <a:t>التعلم</a:t>
            </a:r>
            <a:r>
              <a:rPr lang="en-US" b="1" dirty="0" smtClean="0"/>
              <a:t> </a:t>
            </a:r>
            <a:r>
              <a:rPr lang="en-US" b="1" dirty="0" err="1" smtClean="0"/>
              <a:t>العميق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69161" y="5415708"/>
            <a:ext cx="0" cy="51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69161" y="3267630"/>
            <a:ext cx="0" cy="51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48" y="1637491"/>
            <a:ext cx="7275166" cy="4901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 smtClean="0"/>
          </a:p>
          <a:p>
            <a:pPr marL="118745" indent="0">
              <a:buNone/>
            </a:pPr>
            <a:r>
              <a:rPr lang="en-US" sz="2000" dirty="0" smtClean="0"/>
              <a:t>Vanishing gradient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Cho: </a:t>
            </a:r>
            <a:r>
              <a:rPr lang="en-US" sz="1400" dirty="0"/>
              <a:t>From Sequence Modeling to Translation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 smtClean="0"/>
              <a:t>Machine </a:t>
            </a:r>
            <a:r>
              <a:rPr lang="en-US" dirty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856" y="2688610"/>
            <a:ext cx="449580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813" y="6400801"/>
            <a:ext cx="1071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Graves 2013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 smtClean="0"/>
              <a:t>Machine </a:t>
            </a:r>
            <a:r>
              <a:rPr lang="en-US" dirty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 smtClean="0"/>
          </a:p>
          <a:p>
            <a:pPr marL="118745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 Exploding gradient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 smtClean="0"/>
              <a:t>Machine </a:t>
            </a:r>
            <a:r>
              <a:rPr lang="en-US" dirty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 smtClean="0"/>
          </a:p>
          <a:p>
            <a:pPr marL="118745" indent="0">
              <a:buNone/>
            </a:pP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 Exploding gradient </a:t>
            </a:r>
            <a:endParaRPr lang="en-US" dirty="0"/>
          </a:p>
          <a:p>
            <a:pPr marL="118745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Solution</a:t>
            </a:r>
            <a:r>
              <a:rPr lang="en-US" dirty="0" smtClean="0"/>
              <a:t>: Scaling gradient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 Reversing the Source Sentences</a:t>
            </a:r>
            <a:endParaRPr lang="en-US" dirty="0"/>
          </a:p>
          <a:p>
            <a:pPr marL="118745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0041" y="6031468"/>
            <a:ext cx="400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745" indent="0">
              <a:buNone/>
            </a:pPr>
            <a:r>
              <a:rPr lang="en-US" b="1" dirty="0" smtClean="0"/>
              <a:t>Welcome to the deep learning class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876" y="3672243"/>
            <a:ext cx="1719942" cy="153686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169161" y="5415708"/>
            <a:ext cx="0" cy="51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64686" y="5952817"/>
            <a:ext cx="3590820" cy="469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398 0.00324 " pathEditMode="relative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 Reversing the Source Sentences</a:t>
            </a:r>
            <a:endParaRPr lang="en-US" dirty="0"/>
          </a:p>
          <a:p>
            <a:pPr marL="118745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0041" y="6031468"/>
            <a:ext cx="400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745" indent="0">
              <a:buNone/>
            </a:pPr>
            <a:r>
              <a:rPr lang="en-US" b="1" dirty="0" smtClean="0"/>
              <a:t>Welcome to the deep learning class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876" y="3672243"/>
            <a:ext cx="1719942" cy="153686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169161" y="5415708"/>
            <a:ext cx="0" cy="51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64686" y="5952817"/>
            <a:ext cx="3590820" cy="469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6144E-7 -1.85777E-6 L -0.43105 0.009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53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 smtClean="0"/>
          </a:p>
          <a:p>
            <a:r>
              <a:rPr lang="en-US" dirty="0" smtClean="0"/>
              <a:t> Results</a:t>
            </a:r>
            <a:endParaRPr lang="en-US" dirty="0" smtClean="0"/>
          </a:p>
          <a:p>
            <a:pPr marL="118745" indent="0">
              <a:buNone/>
            </a:pPr>
            <a:r>
              <a:rPr lang="en-US" dirty="0"/>
              <a:t>BLEU score (Bilingual Evaluation </a:t>
            </a:r>
            <a:r>
              <a:rPr lang="en-US" dirty="0" smtClean="0"/>
              <a:t>Understudy)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2294" y="3475954"/>
            <a:ext cx="8254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Candidate	the	the	the	the	the	the	</a:t>
            </a:r>
            <a:r>
              <a:rPr lang="en-US" dirty="0" smtClean="0"/>
              <a:t>the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Reference 1	the	cat	is	on	the	mat</a:t>
            </a:r>
            <a:endParaRPr lang="en-US" dirty="0"/>
          </a:p>
          <a:p>
            <a:r>
              <a:rPr lang="en-US" dirty="0"/>
              <a:t>Reference 2	there	is	a	cat	on	the	mat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6433" y="3941537"/>
            <a:ext cx="7860392" cy="43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93134" y="5653051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 = </a:t>
            </a:r>
            <a:r>
              <a:rPr lang="en-US" b="1" dirty="0" smtClean="0"/>
              <a:t>m/w= 7/7 = </a:t>
            </a:r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57200" y="6216135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Papineni</a:t>
            </a:r>
            <a:r>
              <a:rPr lang="en-US" sz="1400" dirty="0" smtClean="0"/>
              <a:t> et al. 2002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 smtClean="0"/>
          </a:p>
          <a:p>
            <a:r>
              <a:rPr lang="en-US" dirty="0" smtClean="0"/>
              <a:t> Results</a:t>
            </a:r>
            <a:endParaRPr lang="en-US" dirty="0" smtClean="0"/>
          </a:p>
          <a:p>
            <a:pPr marL="118745" indent="0">
              <a:buNone/>
            </a:pPr>
            <a:r>
              <a:rPr lang="en-US" dirty="0"/>
              <a:t>BLEU score (Bilingual Evaluation Understudy)</a:t>
            </a:r>
            <a:endParaRPr lang="en-US" dirty="0"/>
          </a:p>
          <a:p>
            <a:pPr marL="118745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2294" y="3475954"/>
            <a:ext cx="8254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Candidate	the	the	the	the	the	the	</a:t>
            </a:r>
            <a:r>
              <a:rPr lang="en-US" dirty="0" smtClean="0"/>
              <a:t>the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Reference 1	the	cat	is	on	the	mat</a:t>
            </a:r>
            <a:endParaRPr lang="en-US" dirty="0"/>
          </a:p>
          <a:p>
            <a:r>
              <a:rPr lang="en-US" dirty="0"/>
              <a:t>Reference 2	there	is	a	cat	on	the	mat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6433" y="3941537"/>
            <a:ext cx="7860392" cy="43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93134" y="5653051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 = </a:t>
            </a:r>
            <a:r>
              <a:rPr lang="en-US" b="1" dirty="0" smtClean="0"/>
              <a:t>2/7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57200" y="6216135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Papineni</a:t>
            </a:r>
            <a:r>
              <a:rPr lang="en-US" sz="1400" dirty="0" smtClean="0"/>
              <a:t> et al. 2002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Results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51" y="2868084"/>
            <a:ext cx="7401085" cy="26902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Sutskever</a:t>
            </a:r>
            <a:r>
              <a:rPr lang="en-US" sz="1400" dirty="0" smtClean="0"/>
              <a:t> et al. 2014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Results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3" y="3227002"/>
            <a:ext cx="7868775" cy="20006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Sutskever</a:t>
            </a:r>
            <a:r>
              <a:rPr lang="en-US" sz="1400" dirty="0" smtClean="0"/>
              <a:t> et al. 2014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 smtClean="0"/>
              <a:t>Question </a:t>
            </a:r>
            <a:r>
              <a:rPr lang="en-US" dirty="0"/>
              <a:t>answering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ibm-watson-logo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07952"/>
            <a:ext cx="59436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Model Analysis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42250"/>
            <a:ext cx="9144000" cy="33585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Sutskever</a:t>
            </a:r>
            <a:r>
              <a:rPr lang="en-US" sz="1400" dirty="0" smtClean="0"/>
              <a:t> et al. 2014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Long sentences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25" y="2217998"/>
            <a:ext cx="8434775" cy="43819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Sutskever</a:t>
            </a:r>
            <a:r>
              <a:rPr lang="en-US" sz="1400" dirty="0" smtClean="0"/>
              <a:t> et al. 2014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Long sentences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564" y="2570993"/>
            <a:ext cx="4737100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24561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Cho et al. </a:t>
            </a:r>
            <a:r>
              <a:rPr lang="en-US" sz="1400" dirty="0" smtClean="0"/>
              <a:t>2014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8745" indent="0">
              <a:buNone/>
            </a:pPr>
            <a:endParaRPr lang="en-US" dirty="0"/>
          </a:p>
          <a:p>
            <a:pPr marL="118745" indent="0">
              <a:buNone/>
            </a:pPr>
            <a:endParaRPr lang="en-US" dirty="0" smtClean="0"/>
          </a:p>
          <a:p>
            <a:pPr marL="118745" indent="0">
              <a:buNone/>
            </a:pPr>
            <a:r>
              <a:rPr lang="en-US" sz="2400" dirty="0" err="1" smtClean="0"/>
              <a:t>Bahdanau</a:t>
            </a:r>
            <a:r>
              <a:rPr lang="en-US" sz="2400" smtClean="0"/>
              <a:t> et </a:t>
            </a:r>
            <a:r>
              <a:rPr lang="en-US" sz="2400" dirty="0"/>
              <a:t>al.,</a:t>
            </a:r>
            <a:r>
              <a:rPr lang="en-US" sz="2400" dirty="0" smtClean="0">
                <a:solidFill>
                  <a:srgbClr val="800000"/>
                </a:solidFill>
              </a:rPr>
              <a:t>2014</a:t>
            </a:r>
            <a:endParaRPr lang="en-US" dirty="0"/>
          </a:p>
          <a:p>
            <a:pPr marL="118745" indent="0">
              <a:buNone/>
            </a:pPr>
            <a:r>
              <a:rPr lang="en-US" sz="3600" b="1" dirty="0"/>
              <a:t>Neural Machine Translation by Jointly Learning to Align and Translate</a:t>
            </a:r>
            <a:endParaRPr lang="en-US" sz="36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Long sentences</a:t>
            </a:r>
            <a:endParaRPr lang="en-US" dirty="0" smtClean="0"/>
          </a:p>
          <a:p>
            <a:endParaRPr lang="en-US" dirty="0" smtClean="0"/>
          </a:p>
          <a:p>
            <a:pPr marL="118745" indent="0">
              <a:buNone/>
            </a:pPr>
            <a:r>
              <a:rPr lang="en-US" dirty="0" smtClean="0"/>
              <a:t>Fixed length representation maybe the cause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r>
              <a:rPr lang="en-US" dirty="0" smtClean="0"/>
              <a:t>mechanism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3618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3537936" y="2092320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4683"/>
            <a:ext cx="4762500" cy="4953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459096" y="1697518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6614" y="3530544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r>
              <a:rPr lang="en-US" dirty="0" smtClean="0"/>
              <a:t>mechanism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3618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3537936" y="2092320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4683"/>
            <a:ext cx="4762500" cy="4953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459096" y="1697518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6614" y="3530544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50444" y="1697518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66877" y="3477758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r>
              <a:rPr lang="en-US" dirty="0" smtClean="0"/>
              <a:t>mechanism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3618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3537936" y="2092320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4683"/>
            <a:ext cx="4762500" cy="4953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459096" y="1697518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6614" y="3530544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50444" y="1697518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1189" y="3477758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58665" y="3487821"/>
            <a:ext cx="481695" cy="492225"/>
          </a:xfrm>
          <a:prstGeom prst="ellipse">
            <a:avLst/>
          </a:prstGeom>
          <a:noFill/>
          <a:ln w="127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0044" y="2222590"/>
            <a:ext cx="481695" cy="492225"/>
          </a:xfrm>
          <a:prstGeom prst="ellipse">
            <a:avLst/>
          </a:prstGeom>
          <a:noFill/>
          <a:ln w="127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r>
              <a:rPr lang="en-US" dirty="0" smtClean="0"/>
              <a:t>mechanism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3618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3537936" y="2092320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4683"/>
            <a:ext cx="4762500" cy="4953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459096" y="1697518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6614" y="3530544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50444" y="1697518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1189" y="3477758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58665" y="3487821"/>
            <a:ext cx="481695" cy="492225"/>
          </a:xfrm>
          <a:prstGeom prst="ellipse">
            <a:avLst/>
          </a:prstGeom>
          <a:noFill/>
          <a:ln w="127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0044" y="2222590"/>
            <a:ext cx="481695" cy="492225"/>
          </a:xfrm>
          <a:prstGeom prst="ellipse">
            <a:avLst/>
          </a:prstGeom>
          <a:noFill/>
          <a:ln w="127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4240360" y="3487821"/>
            <a:ext cx="325290" cy="482162"/>
          </a:xfrm>
          <a:prstGeom prst="diamond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5869494" y="3119927"/>
            <a:ext cx="325290" cy="482162"/>
          </a:xfrm>
          <a:prstGeom prst="diamond">
            <a:avLst/>
          </a:prstGeom>
          <a:noFill/>
          <a:ln w="28575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r>
              <a:rPr lang="en-US" dirty="0" smtClean="0"/>
              <a:t>mechanism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3618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3537936" y="2092320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4683"/>
            <a:ext cx="4762500" cy="495300"/>
          </a:xfrm>
          <a:prstGeom prst="rect">
            <a:avLst/>
          </a:prstGeom>
        </p:spPr>
      </p:pic>
      <p:sp>
        <p:nvSpPr>
          <p:cNvPr id="17" name="Diamond 16"/>
          <p:cNvSpPr/>
          <p:nvPr/>
        </p:nvSpPr>
        <p:spPr>
          <a:xfrm>
            <a:off x="4240360" y="3487821"/>
            <a:ext cx="325290" cy="482162"/>
          </a:xfrm>
          <a:prstGeom prst="diamond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5869494" y="3119927"/>
            <a:ext cx="325290" cy="482162"/>
          </a:xfrm>
          <a:prstGeom prst="diamond">
            <a:avLst/>
          </a:prstGeom>
          <a:noFill/>
          <a:ln w="28575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8" y="4030630"/>
            <a:ext cx="2057400" cy="977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9696" y="3602089"/>
            <a:ext cx="2123838" cy="59126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rcRect t="-23921" b="-23921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43860" y="6400924"/>
            <a:ext cx="1900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Knight </a:t>
            </a:r>
            <a:r>
              <a:rPr lang="en-US" sz="1400" dirty="0"/>
              <a:t>and </a:t>
            </a:r>
            <a:r>
              <a:rPr lang="en-US" sz="1400" dirty="0" smtClean="0"/>
              <a:t>Koehn 2003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r>
              <a:rPr lang="en-US" dirty="0" smtClean="0"/>
              <a:t>mechanism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3618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3537936" y="2092320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4683"/>
            <a:ext cx="4762500" cy="495300"/>
          </a:xfrm>
          <a:prstGeom prst="rect">
            <a:avLst/>
          </a:prstGeom>
        </p:spPr>
      </p:pic>
      <p:sp>
        <p:nvSpPr>
          <p:cNvPr id="17" name="Diamond 16"/>
          <p:cNvSpPr/>
          <p:nvPr/>
        </p:nvSpPr>
        <p:spPr>
          <a:xfrm>
            <a:off x="4240360" y="3487821"/>
            <a:ext cx="325290" cy="482162"/>
          </a:xfrm>
          <a:prstGeom prst="diamond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5869494" y="3119927"/>
            <a:ext cx="325290" cy="482162"/>
          </a:xfrm>
          <a:prstGeom prst="diamond">
            <a:avLst/>
          </a:prstGeom>
          <a:noFill/>
          <a:ln w="28575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8" y="4030630"/>
            <a:ext cx="2057400" cy="977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5044476"/>
            <a:ext cx="3111500" cy="16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r>
              <a:rPr lang="en-US" dirty="0" smtClean="0"/>
              <a:t>mechanism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3618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3537936" y="2092320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4683"/>
            <a:ext cx="4762500" cy="495300"/>
          </a:xfrm>
          <a:prstGeom prst="rect">
            <a:avLst/>
          </a:prstGeom>
        </p:spPr>
      </p:pic>
      <p:sp>
        <p:nvSpPr>
          <p:cNvPr id="17" name="Diamond 16"/>
          <p:cNvSpPr/>
          <p:nvPr/>
        </p:nvSpPr>
        <p:spPr>
          <a:xfrm>
            <a:off x="4240360" y="3487821"/>
            <a:ext cx="325290" cy="482162"/>
          </a:xfrm>
          <a:prstGeom prst="diamond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5869494" y="3119927"/>
            <a:ext cx="325290" cy="482162"/>
          </a:xfrm>
          <a:prstGeom prst="diamond">
            <a:avLst/>
          </a:prstGeom>
          <a:noFill/>
          <a:ln w="28575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8" y="4030630"/>
            <a:ext cx="2057400" cy="977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5044476"/>
            <a:ext cx="3111500" cy="1651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5542894" y="4864738"/>
            <a:ext cx="1635345" cy="50359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528883" y="2287082"/>
            <a:ext cx="383202" cy="3418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606068" y="6309823"/>
            <a:ext cx="492226" cy="50359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Long sentences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083" y="2162764"/>
            <a:ext cx="6635166" cy="39362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424561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Cho et al. </a:t>
            </a:r>
            <a:r>
              <a:rPr lang="en-US" sz="1400" dirty="0" smtClean="0"/>
              <a:t>2014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8745" indent="0">
              <a:buNone/>
            </a:pPr>
            <a:endParaRPr lang="en-US" dirty="0"/>
          </a:p>
          <a:p>
            <a:pPr marL="118745" indent="0">
              <a:buNone/>
            </a:pPr>
            <a:endParaRPr lang="en-US" dirty="0" smtClean="0"/>
          </a:p>
          <a:p>
            <a:pPr marL="118745" indent="0">
              <a:buNone/>
            </a:pPr>
            <a:r>
              <a:rPr lang="en-US" sz="2400" dirty="0" err="1" smtClean="0"/>
              <a:t>Vinyals</a:t>
            </a:r>
            <a:r>
              <a:rPr lang="en-US" sz="2400" dirty="0" smtClean="0"/>
              <a:t> </a:t>
            </a:r>
            <a:r>
              <a:rPr lang="en-US" sz="2400" dirty="0"/>
              <a:t>et al</a:t>
            </a:r>
            <a:r>
              <a:rPr lang="en-US" sz="2400" dirty="0" smtClean="0"/>
              <a:t>., </a:t>
            </a:r>
            <a:r>
              <a:rPr lang="en-US" sz="2400" dirty="0" smtClean="0">
                <a:solidFill>
                  <a:srgbClr val="800000"/>
                </a:solidFill>
              </a:rPr>
              <a:t>2015</a:t>
            </a:r>
            <a:endParaRPr lang="en-US" dirty="0"/>
          </a:p>
          <a:p>
            <a:pPr marL="118745" indent="0">
              <a:buNone/>
            </a:pPr>
            <a:r>
              <a:rPr lang="en-US" sz="3600" dirty="0" smtClean="0"/>
              <a:t> </a:t>
            </a:r>
            <a:r>
              <a:rPr lang="en-US" sz="3600" b="1" dirty="0" smtClean="0"/>
              <a:t>Grammar </a:t>
            </a:r>
            <a:r>
              <a:rPr lang="en-US" sz="3600" b="1" dirty="0"/>
              <a:t>as a Foreign </a:t>
            </a:r>
            <a:r>
              <a:rPr lang="en-US" sz="3600" b="1" dirty="0" smtClean="0"/>
              <a:t>Language</a:t>
            </a:r>
            <a:endParaRPr lang="en-US" sz="36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8745" indent="0"/>
            <a:r>
              <a:rPr lang="en-US" dirty="0"/>
              <a:t>Grammar as a Foreign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dirty="0" smtClean="0"/>
              <a:t>Parsing tree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2324100"/>
            <a:ext cx="9067800" cy="2209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69917" y="3318919"/>
            <a:ext cx="6852758" cy="16295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6840" y="3031359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26460" y="3039975"/>
            <a:ext cx="991000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41421" y="3036609"/>
            <a:ext cx="294256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8745" indent="0"/>
            <a:r>
              <a:rPr lang="en-US" dirty="0"/>
              <a:t>Grammar as a Foreign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dirty="0"/>
              <a:t>Parsing tree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2324100"/>
            <a:ext cx="9067800" cy="2209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69917" y="3318919"/>
            <a:ext cx="6852758" cy="16295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6840" y="3031359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26460" y="3039975"/>
            <a:ext cx="991000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41421" y="3036609"/>
            <a:ext cx="294256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4998" y="3019377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30931" y="2999090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4970" y="3041585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8745" indent="0"/>
            <a:r>
              <a:rPr lang="en-US" dirty="0"/>
              <a:t>Grammar as a Foreign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dirty="0"/>
              <a:t>Parsing tree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2324100"/>
            <a:ext cx="9067800" cy="2209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69917" y="3833522"/>
            <a:ext cx="6852758" cy="16295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6840" y="3031359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26460" y="3039975"/>
            <a:ext cx="381369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4998" y="3533980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09859" y="3533980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41055" y="3534140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2560" y="3050038"/>
            <a:ext cx="566965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8745" indent="0"/>
            <a:r>
              <a:rPr lang="en-US" dirty="0"/>
              <a:t>Grammar as a Foreign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dirty="0"/>
              <a:t>Parsing tree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2324100"/>
            <a:ext cx="9067800" cy="2209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69917" y="4490462"/>
            <a:ext cx="6852758" cy="16295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20588" y="3039975"/>
            <a:ext cx="151455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98088" y="4026832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73074" y="4026832"/>
            <a:ext cx="563077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48676" y="3050038"/>
            <a:ext cx="370849" cy="2995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8745" indent="0"/>
            <a:r>
              <a:rPr lang="en-US" dirty="0"/>
              <a:t>Grammar as a Foreign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dirty="0"/>
              <a:t>Parsing tree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2324100"/>
            <a:ext cx="9067800" cy="2209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69917" y="4361353"/>
            <a:ext cx="6852758" cy="16295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6305" y="6131279"/>
            <a:ext cx="47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       has            a                                  dog             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89996" y="3963434"/>
            <a:ext cx="0" cy="2027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66410" y="3963434"/>
            <a:ext cx="0" cy="2027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65587" y="4435258"/>
            <a:ext cx="0" cy="15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83497" y="4383251"/>
            <a:ext cx="0" cy="155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8745" indent="0"/>
            <a:r>
              <a:rPr lang="en-US" dirty="0"/>
              <a:t>Grammar as a Foreign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sz="2400" dirty="0" smtClean="0"/>
              <a:t>Converting </a:t>
            </a:r>
            <a:r>
              <a:rPr lang="en-US" sz="2400" dirty="0" smtClean="0"/>
              <a:t>tree to sequence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269917" y="4361353"/>
            <a:ext cx="6852758" cy="16295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884" y="2683319"/>
            <a:ext cx="5753100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 t="-9169" b="-9169"/>
          <a:stretch>
            <a:fillRect/>
          </a:stretch>
        </p:blipFill>
        <p:spPr>
          <a:xfrm>
            <a:off x="457200" y="1159327"/>
            <a:ext cx="8229600" cy="5296698"/>
          </a:xfrm>
        </p:spPr>
      </p:pic>
      <p:sp>
        <p:nvSpPr>
          <p:cNvPr id="5" name="Rectangle 4"/>
          <p:cNvSpPr/>
          <p:nvPr/>
        </p:nvSpPr>
        <p:spPr>
          <a:xfrm>
            <a:off x="143860" y="6400924"/>
            <a:ext cx="1900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Knight </a:t>
            </a:r>
            <a:r>
              <a:rPr lang="en-US" sz="1400" dirty="0"/>
              <a:t>and </a:t>
            </a:r>
            <a:r>
              <a:rPr lang="en-US" sz="1400" dirty="0" smtClean="0"/>
              <a:t>Koehn 2003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8745" indent="0"/>
            <a:r>
              <a:rPr lang="en-US" dirty="0"/>
              <a:t>Grammar as a Foreign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sz="2400" dirty="0" smtClean="0"/>
              <a:t>Converting </a:t>
            </a:r>
            <a:r>
              <a:rPr lang="en-US" sz="2400" dirty="0" smtClean="0"/>
              <a:t>tree to sequence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269917" y="4361353"/>
            <a:ext cx="6852758" cy="16295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884" y="2683319"/>
            <a:ext cx="5753100" cy="2628900"/>
          </a:xfrm>
          <a:prstGeom prst="rect">
            <a:avLst/>
          </a:prstGeom>
        </p:spPr>
      </p:pic>
      <p:sp>
        <p:nvSpPr>
          <p:cNvPr id="6" name="Connector 5"/>
          <p:cNvSpPr/>
          <p:nvPr/>
        </p:nvSpPr>
        <p:spPr>
          <a:xfrm>
            <a:off x="3919248" y="2808787"/>
            <a:ext cx="240847" cy="25093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nector 7"/>
          <p:cNvSpPr/>
          <p:nvPr/>
        </p:nvSpPr>
        <p:spPr>
          <a:xfrm>
            <a:off x="1941307" y="4841424"/>
            <a:ext cx="240847" cy="25093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729E-7 -8.64953E-6 C -0.0059 0.00231 -0.01181 0.00324 -0.01788 0.00463 C -0.03421 0.01181 -0.05106 0.01551 -0.06703 0.02385 C -0.07242 0.0264 -0.07832 0.02849 -0.08371 0.03034 C -0.08735 0.03127 -0.09447 0.03335 -0.09447 0.03335 C -0.10403 0.0396 -0.11445 0.0396 -0.12452 0.04308 C -0.12782 0.04401 -0.13407 0.04632 -0.13407 0.04632 C -0.1398 0.05072 -0.14588 0.05142 -0.15196 0.0542 C -0.15821 0.05675 -0.16464 0.06068 -0.17002 0.06532 C -0.17419 0.08153 -0.17263 0.09798 -0.17471 0.11489 C -0.17471 0.11744 -0.17471 0.13041 -0.17245 0.13574 C -0.17106 0.13898 -0.16759 0.14523 -0.16759 0.14523 C -0.16498 0.13991 -0.16481 0.13481 -0.16273 0.12925 C -0.15908 0.11883 -0.15474 0.10817 -0.15196 0.09728 C -0.15005 0.08894 -0.14849 0.07319 -0.14362 0.06694 C -0.13911 0.06068 -0.13042 0.05953 -0.12452 0.05744 C -0.11045 0.05211 -0.09586 0.04771 -0.08145 0.04308 C -0.06582 0.03775 -0.05036 0.03103 -0.03473 0.02547 C -0.02865 0.02316 -0.02275 0.02154 -0.01667 0.01899 C -0.01441 0.01783 -0.00955 0.01598 -0.00955 0.01598 C -0.00833 0.01482 -0.00729 0.01343 -0.0059 0.01273 C -0.00364 0.01134 0.00122 0.00949 0.00122 0.00949 C 0.00938 0.01667 0.00643 0.03127 0.00365 0.04308 C 0.00244 0.05999 0.004 0.06763 -0.00833 0.0718 C -0.01597 0.0769 -0.02379 0.08037 -0.03108 0.08616 C -0.03525 0.08918 -0.04428 0.09265 -0.04428 0.09265 C -0.05331 0.10029 -0.06304 0.10493 -0.07172 0.11327 C -0.0745 0.11859 -0.07884 0.12207 -0.08145 0.12763 C -0.08301 0.13087 -0.08614 0.13736 -0.08614 0.13736 C -0.0844 0.14408 -0.08058 0.15102 -0.07537 0.15334 C -0.07363 0.15288 -0.06443 0.15265 -0.06095 0.1501 C -0.05522 0.1457 -0.0521 0.14153 -0.0455 0.13898 C -0.0415 0.13342 -0.03629 0.12995 -0.0323 0.12462 C -0.02917 0.12022 -0.02605 0.11581 -0.02275 0.11165 C -0.02171 0.11002 -0.0191 0.10701 -0.0191 0.10701 C -0.01667 0.09867 -0.01493 0.09589 -0.01076 0.08941 C -0.0099 0.08779 -0.00903 0.08616 -0.00833 0.08454 C -0.00781 0.08292 -0.00799 0.08084 -0.00712 0.07968 C -0.00503 0.07597 0.00035 0.07319 0.00365 0.0718 C 0.00782 0.07458 0.01112 0.07783 0.01563 0.07968 C 0.01998 0.08547 0.02467 0.08871 0.03005 0.09265 C 0.03248 0.09427 0.03439 0.09752 0.03717 0.0989 C 0.0403 0.10029 0.04828 0.10238 0.05158 0.10539 C 0.0528 0.10632 0.05384 0.10771 0.05523 0.10863 C 0.06791 0.11558 0.07538 0.11396 0.08389 0.13087 C 0.08215 0.13921 0.08076 0.13944 0.07677 0.14523 C 0.0752 0.14709 0.07451 0.14963 0.07312 0.15172 C 0.06739 0.15913 0.05176 0.16469 0.04446 0.16932 C 0.03665 0.17373 0.02953 0.17998 0.02171 0.18369 C 0.01998 0.18508 0.01859 0.18716 0.01685 0.18832 C 0.01529 0.18925 0.0132 0.18855 0.01199 0.18994 C 0.01077 0.19087 0.0106 0.19342 0.00973 0.1948 C 0.00869 0.19619 0.0073 0.19689 0.00608 0.19805 C 0.0033 0.20314 0.00018 0.20708 -0.00225 0.21241 C -0.00052 0.22168 0.00139 0.22144 0.00851 0.22353 C 0.01754 0.22237 0.02397 0.22029 0.03248 0.21727 C 0.04012 0.21009 0.04672 0.20083 0.05402 0.19318 C 0.06183 0.18438 0.07017 0.17651 0.07798 0.1677 C 0.08146 0.16353 0.08493 0.15867 0.08875 0.15496 C 0.09101 0.15241 0.09344 0.15056 0.09587 0.14848 C 0.09691 0.14732 0.09952 0.14523 0.09952 0.14523 C 0.10872 0.14824 0.1155 0.15751 0.12348 0.16446 C 0.12765 0.16793 0.13234 0.17048 0.13668 0.17396 C 0.14328 0.17952 0.14953 0.18554 0.157 0.18994 C 0.16204 0.19272 0.16603 0.19897 0.17142 0.20129 C 0.17541 0.20268 0.17941 0.20407 0.1834 0.20592 C 0.18896 0.21102 0.18531 0.20824 0.19417 0.21241 C 0.19521 0.21287 0.19764 0.21403 0.19764 0.21403 C 0.20042 0.21334 0.20355 0.21403 0.20615 0.21241 C 0.20719 0.21148 0.20719 0.20917 0.20719 0.20755 C 0.20719 0.18809 0.20737 0.19666 0.20372 0.18531 C 0.1992 0.17164 0.19191 0.17002 0.18444 0.16122 C 0.17958 0.15543 0.1808 0.15427 0.17489 0.15172 C 0.16482 0.14709 0.15475 0.14361 0.14502 0.13898 C 0.14068 0.13689 0.13182 0.13411 0.13182 0.13411 C 0.1181 0.12161 0.10403 0.10979 0.08997 0.0989 C 0.08285 0.09335 0.07625 0.08709 0.06826 0.08454 C 0.06287 0.07945 0.05679 0.07783 0.05158 0.07342 C 0.04985 0.0718 0.04846 0.06972 0.04672 0.06856 C 0.0396 0.0637 0.04064 0.06717 0.03474 0.06231 C 0.03057 0.0586 0.02675 0.05443 0.02275 0.05096 C 0.01633 0.03937 0.01355 0.04053 0.01077 0.02547 C 0.01286 0.01644 0.01338 0.01297 0.01928 0.00787 C 0.02866 0.00926 0.03647 0.01389 0.04551 0.01737 C 0.0495 0.01876 0.05593 0.01945 0.05992 0.02061 C 0.07763 0.02478 0.09604 0.02941 0.11393 0.03497 C 0.13199 0.04053 0.14919 0.04933 0.16777 0.05258 C 0.17871 0.05628 0.17454 0.05327 0.18097 0.05906 C 0.18305 0.06323 0.18687 0.06509 0.18687 0.07018 " pathEditMode="relative" ptsTypes="fffffffffffffffffffffffffffff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738E-6 3.72249E-6 L 0.60594 3.72249E-6 " pathEditMode="relative" ptsTypes="AA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8745" indent="0"/>
            <a:r>
              <a:rPr lang="en-US" dirty="0"/>
              <a:t>Grammar as a Foreign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dirty="0" smtClean="0"/>
              <a:t>Model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269917" y="4361353"/>
            <a:ext cx="6852758" cy="16295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448" y="2616454"/>
            <a:ext cx="7962519" cy="3038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8745" indent="0"/>
            <a:r>
              <a:rPr lang="en-US" dirty="0"/>
              <a:t>Grammar as a Foreign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dirty="0" smtClean="0"/>
              <a:t>Results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269917" y="4361353"/>
            <a:ext cx="6852758" cy="16295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76203"/>
            <a:ext cx="9144000" cy="2614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3185" y="685800"/>
            <a:ext cx="3767328" cy="5481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dirty="0" smtClean="0"/>
              <a:t>Components</a:t>
            </a:r>
            <a:endParaRPr lang="en-US" dirty="0" smtClean="0"/>
          </a:p>
          <a:p>
            <a:r>
              <a:rPr lang="en-US" dirty="0" smtClean="0"/>
              <a:t>Translation model</a:t>
            </a:r>
            <a:endParaRPr lang="en-US" dirty="0" smtClean="0"/>
          </a:p>
          <a:p>
            <a:r>
              <a:rPr lang="en-US" dirty="0" smtClean="0"/>
              <a:t>Language Model</a:t>
            </a:r>
            <a:endParaRPr lang="en-US" dirty="0" smtClean="0"/>
          </a:p>
          <a:p>
            <a:r>
              <a:rPr lang="en-US" dirty="0" smtClean="0"/>
              <a:t>Decoding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model</a:t>
            </a:r>
            <a:endParaRPr lang="en-US" dirty="0" smtClean="0"/>
          </a:p>
          <a:p>
            <a:pPr marL="118745" indent="0">
              <a:buNone/>
            </a:pPr>
            <a:endParaRPr lang="en-US" sz="2400" dirty="0"/>
          </a:p>
          <a:p>
            <a:pPr marL="118745" indent="0">
              <a:buNone/>
            </a:pPr>
            <a:r>
              <a:rPr lang="en-US" sz="2400" dirty="0" smtClean="0"/>
              <a:t>Learn the </a:t>
            </a:r>
            <a:r>
              <a:rPr lang="en-US" sz="2400" b="1" i="1" dirty="0" smtClean="0"/>
              <a:t>P</a:t>
            </a:r>
            <a:r>
              <a:rPr lang="en-US" sz="2400" i="1" dirty="0" smtClean="0"/>
              <a:t>(f | e) </a:t>
            </a:r>
            <a:endParaRPr lang="en-US" sz="2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072" y="2640276"/>
            <a:ext cx="6598727" cy="34410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860" y="6400924"/>
            <a:ext cx="1900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Knight </a:t>
            </a:r>
            <a:r>
              <a:rPr lang="en-US" sz="1400" dirty="0"/>
              <a:t>and </a:t>
            </a:r>
            <a:r>
              <a:rPr lang="en-US" sz="1400" dirty="0" smtClean="0"/>
              <a:t>Koehn 2003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model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Input </a:t>
            </a:r>
            <a:r>
              <a:rPr lang="en-US" sz="2000" dirty="0"/>
              <a:t>is Segmented in </a:t>
            </a:r>
            <a:r>
              <a:rPr lang="en-US" sz="2000" dirty="0" smtClean="0"/>
              <a:t>Phrases</a:t>
            </a:r>
            <a:endParaRPr lang="en-US" sz="2000" dirty="0" smtClean="0"/>
          </a:p>
          <a:p>
            <a:r>
              <a:rPr lang="en-US" sz="2000" dirty="0"/>
              <a:t>Each Phrase is Translated into </a:t>
            </a:r>
            <a:r>
              <a:rPr lang="en-US" sz="2000" dirty="0" smtClean="0"/>
              <a:t>English</a:t>
            </a:r>
            <a:endParaRPr lang="en-US" sz="2000" dirty="0" smtClean="0"/>
          </a:p>
          <a:p>
            <a:r>
              <a:rPr lang="en-US" sz="2000" dirty="0"/>
              <a:t>Phrases are Reordered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" y="3456611"/>
            <a:ext cx="9093200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Koehn </a:t>
            </a:r>
            <a:r>
              <a:rPr lang="en-US" sz="1400" dirty="0" smtClean="0"/>
              <a:t>2004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0</TotalTime>
  <Words>5048</Words>
  <Application>WPS Presentation</Application>
  <PresentationFormat>On-screen Show (4:3)</PresentationFormat>
  <Paragraphs>426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Arial</vt:lpstr>
      <vt:lpstr>SimSun</vt:lpstr>
      <vt:lpstr>Wingdings</vt:lpstr>
      <vt:lpstr>Wingdings 2</vt:lpstr>
      <vt:lpstr>Wingdings</vt:lpstr>
      <vt:lpstr>Arial</vt:lpstr>
      <vt:lpstr>Wingdings 3</vt:lpstr>
      <vt:lpstr>Wingdings 2</vt:lpstr>
      <vt:lpstr>Corbel</vt:lpstr>
      <vt:lpstr>Microsoft YaHei</vt:lpstr>
      <vt:lpstr>Arial Unicode MS</vt:lpstr>
      <vt:lpstr>Calibri</vt:lpstr>
      <vt:lpstr>Tahoma</vt:lpstr>
      <vt:lpstr>Module</vt:lpstr>
      <vt:lpstr>Sequence to Sequence Learning</vt:lpstr>
      <vt:lpstr>Sequence to Sequence</vt:lpstr>
      <vt:lpstr>Sequence to Sequence</vt:lpstr>
      <vt:lpstr>Sequence to Sequence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PowerPoint 演示文稿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Sequence to Sequence</vt:lpstr>
      <vt:lpstr>Sequence to Sequence</vt:lpstr>
      <vt:lpstr>Sequence to Sequence</vt:lpstr>
      <vt:lpstr>Sequence to Sequence</vt:lpstr>
      <vt:lpstr>Sequence to Sequence</vt:lpstr>
      <vt:lpstr>Sequence to Sequence</vt:lpstr>
      <vt:lpstr>Sequence to Sequence</vt:lpstr>
      <vt:lpstr>Sequence to Sequence</vt:lpstr>
      <vt:lpstr>Sequence to Sequence</vt:lpstr>
      <vt:lpstr>PowerPoint 演示文稿</vt:lpstr>
      <vt:lpstr>Sequence to Sequence</vt:lpstr>
      <vt:lpstr>Jointly Learning to Align and Translate</vt:lpstr>
      <vt:lpstr>Jointly Learning to Align and Translate</vt:lpstr>
      <vt:lpstr>Jointly Learning to Align and Translate</vt:lpstr>
      <vt:lpstr>Jointly Learning to Align and Translate</vt:lpstr>
      <vt:lpstr>Jointly Learning to Align and Translate</vt:lpstr>
      <vt:lpstr>Jointly Learning to Align and Translate</vt:lpstr>
      <vt:lpstr>Jointly Learning to Align and Translate</vt:lpstr>
      <vt:lpstr>Jointly Learning to Align and Translate</vt:lpstr>
      <vt:lpstr>PowerPoint 演示文稿</vt:lpstr>
      <vt:lpstr>Grammar as a Foreign Language</vt:lpstr>
      <vt:lpstr>Grammar as a Foreign Language</vt:lpstr>
      <vt:lpstr>Grammar as a Foreign Language</vt:lpstr>
      <vt:lpstr>Grammar as a Foreign Language</vt:lpstr>
      <vt:lpstr>Grammar as a Foreign Language</vt:lpstr>
      <vt:lpstr>Grammar as a Foreign Language</vt:lpstr>
      <vt:lpstr>Grammar as a Foreign Language</vt:lpstr>
      <vt:lpstr>Grammar as a Foreign Language</vt:lpstr>
      <vt:lpstr>Grammar as a Foreign Language</vt:lpstr>
      <vt:lpstr>PowerPoint 演示文稿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 Learning with Neural Networks</dc:title>
  <dc:creator>Haitham Elmarakeby</dc:creator>
  <cp:lastModifiedBy>Denys Stupak</cp:lastModifiedBy>
  <cp:revision>64</cp:revision>
  <dcterms:created xsi:type="dcterms:W3CDTF">2015-10-14T23:25:00Z</dcterms:created>
  <dcterms:modified xsi:type="dcterms:W3CDTF">2022-07-02T06:51:28Z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E0D0EC440ABF409AA5A4DF47F32B2242</vt:lpwstr>
  </property>
  <property fmtid="{D5CDD505-2E9C-101B-9397-08002B2CF9AE}" pid="3" name="KSOProductBuildVer">
    <vt:lpwstr>1033-11.2.0.11156</vt:lpwstr>
  </property>
</Properties>
</file>