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0DA528-EFA5-4AFF-8935-6DF97984E965}">
  <a:tblStyle styleId="{A30DA528-EFA5-4AFF-8935-6DF97984E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2a69af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2a69af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ad17e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ad17e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ad17ea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ad17ea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ad17ea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ad17ea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02a69a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02a69a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968091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968091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968091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968091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ad17ea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0ad17ea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ad17ea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ad17ea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ikit-learn.org/stable/modules/clustering.html#k-means" TargetMode="External"/><Relationship Id="rId4" Type="http://schemas.openxmlformats.org/officeDocument/2006/relationships/hyperlink" Target="https://scikit-learn.org/stable/modules/clustering.html#mini-batch-kmeans" TargetMode="External"/><Relationship Id="rId10" Type="http://schemas.openxmlformats.org/officeDocument/2006/relationships/hyperlink" Target="https://scikit-learn.org/stable/modules/clustering.html#hierarchical-clustering" TargetMode="External"/><Relationship Id="rId9" Type="http://schemas.openxmlformats.org/officeDocument/2006/relationships/hyperlink" Target="https://scikit-learn.org/stable/modules/clustering.html#hierarchical-clustering" TargetMode="External"/><Relationship Id="rId5" Type="http://schemas.openxmlformats.org/officeDocument/2006/relationships/hyperlink" Target="https://scikit-learn.org/stable/modules/clustering.html#mini-batch-kmeans" TargetMode="External"/><Relationship Id="rId6" Type="http://schemas.openxmlformats.org/officeDocument/2006/relationships/hyperlink" Target="https://scikit-learn.org/stable/modules/clustering.html#affinity-propagation" TargetMode="External"/><Relationship Id="rId7" Type="http://schemas.openxmlformats.org/officeDocument/2006/relationships/hyperlink" Target="https://scikit-learn.org/stable/modules/clustering.html#mean-shift" TargetMode="External"/><Relationship Id="rId8" Type="http://schemas.openxmlformats.org/officeDocument/2006/relationships/hyperlink" Target="https://scikit-learn.org/stable/modules/clustering.html#spectral-cluste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ikit-learn.org/stable/modules/clustering.html#dbscan" TargetMode="External"/><Relationship Id="rId4" Type="http://schemas.openxmlformats.org/officeDocument/2006/relationships/hyperlink" Target="https://scikit-learn.org/stable/modules/clustering.html#optics" TargetMode="External"/><Relationship Id="rId5" Type="http://schemas.openxmlformats.org/officeDocument/2006/relationships/hyperlink" Target="https://scikit-learn.org/stable/modules/mixture.html#mixture" TargetMode="External"/><Relationship Id="rId6" Type="http://schemas.openxmlformats.org/officeDocument/2006/relationships/hyperlink" Target="https://scikit-learn.org/stable/modules/clustering.html#birc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aftaliharris.com/blog/visualizing-k-means-clustering/" TargetMode="External"/><Relationship Id="rId4" Type="http://schemas.openxmlformats.org/officeDocument/2006/relationships/hyperlink" Target="https://www.naftaliharris.com/blog/visualizing-dbscan-cluster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>
                <a:solidFill>
                  <a:srgbClr val="000000"/>
                </a:solidFill>
                <a:highlight>
                  <a:schemeClr val="lt1"/>
                </a:highlight>
              </a:rPr>
              <a:t>Подводные камни k-means</a:t>
            </a:r>
            <a:endParaRPr sz="3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>
                <a:solidFill>
                  <a:srgbClr val="000000"/>
                </a:solidFill>
                <a:highlight>
                  <a:schemeClr val="lt1"/>
                </a:highlight>
              </a:rPr>
              <a:t>(особенности кластеризации)</a:t>
            </a:r>
            <a:endParaRPr sz="36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413900" y="496750"/>
            <a:ext cx="8520600" cy="4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   </a:t>
            </a:r>
            <a:r>
              <a:rPr lang="uk" sz="1200"/>
              <a:t>def get_cluster_number(self, centers: list, point: object) -&gt; (int, float):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200"/>
              <a:t>        """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200"/>
              <a:t>        Calculate distances from point to each cluster center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200"/>
              <a:t>        :param centers: list of cluster centers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200"/>
              <a:t>        :param point: point to get nearest center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200"/>
              <a:t>        :return: index of nearest center of cluster in list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200"/>
              <a:t>        """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200"/>
              <a:t>        best_center = np.linalg.norm(np.array(centers) - point, axis=1).argmin()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200"/>
              <a:t>        return best_center, np.linalg.norm(centers[best_center] - point)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25" y="809338"/>
            <a:ext cx="7214550" cy="35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15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6"/>
          <p:cNvGraphicFramePr/>
          <p:nvPr/>
        </p:nvGraphicFramePr>
        <p:xfrm>
          <a:off x="276950" y="2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{A30DA528-EFA5-4AFF-8935-6DF97984E965}</a:tableStyleId>
              </a:tblPr>
              <a:tblGrid>
                <a:gridCol w="1214825"/>
                <a:gridCol w="1691200"/>
                <a:gridCol w="1758225"/>
                <a:gridCol w="1974075"/>
                <a:gridCol w="1892175"/>
              </a:tblGrid>
              <a:tr h="35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Method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Scalability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Use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Geometry (metric used)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K-Means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number of clusters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Very large n_samples, medium n_clusters with</a:t>
                      </a:r>
                      <a:r>
                        <a:rPr lang="uk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uk" sz="800" u="sng">
                          <a:solidFill>
                            <a:schemeClr val="accent5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MiniBatch code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General-purpose, even cluster size, flat geometry, not too many clusters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Distances between points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3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Affinity propagation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damping, sample preference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Not scalable with n_samples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Many clusters, uneven cluster size, non-flat geometry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Graph distance (e.g. nearest-neighbor graph)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Mean-shift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bandwidth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Not scalable with n_samples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Many clusters, uneven cluster size, non-flat geometry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Distances between points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Spectral clustering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number of clusters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Medium n_samples, small n_clusters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Few clusters, even cluster size, non-flat geometry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Graph distance (e.g. nearest-neighbor graph)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Ward hierarchical clustering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number of clusters or distance threshold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Large n_samples and n_clusters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Many clusters, possibly connectivity constraints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Distances between points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0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Agglomerative clustering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number of clusters or distance threshold, linkage type, distance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Large n_samples and n_clusters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Many clusters, possibly connectivity constraints, non Euclidean distances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Any pairwise distance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7"/>
          <p:cNvGraphicFramePr/>
          <p:nvPr/>
        </p:nvGraphicFramePr>
        <p:xfrm>
          <a:off x="276950" y="2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{A30DA528-EFA5-4AFF-8935-6DF97984E965}</a:tableStyleId>
              </a:tblPr>
              <a:tblGrid>
                <a:gridCol w="1214825"/>
                <a:gridCol w="1691200"/>
                <a:gridCol w="1758225"/>
                <a:gridCol w="1974075"/>
                <a:gridCol w="1892175"/>
              </a:tblGrid>
              <a:tr h="35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Method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Scalability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Usecase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uk" sz="1100">
                          <a:solidFill>
                            <a:schemeClr val="dk1"/>
                          </a:solidFill>
                        </a:rPr>
                        <a:t>Geometry (metric used)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DBSCAN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neighborhood size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Very large n_samples, medium n_clusters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Non-flat geometry, uneven cluster sizes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Distances between nearest points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OPTICS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minimum cluster membership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Very large n_samples, large n_clusters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Non-flat geometry, uneven cluster sizes, variable cluster density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Distances between points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Gaussian mixtures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many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Not scalable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Flat geometry, good for density estimation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Mahalanobis distances to centers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 u="sng">
                          <a:solidFill>
                            <a:schemeClr val="accent5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Birch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branching factor, threshold, optional global clusterer.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Large n_clusters and n_samples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Large dataset, outlier removal, data reduction.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800">
                          <a:solidFill>
                            <a:schemeClr val="dk1"/>
                          </a:solidFill>
                        </a:rPr>
                        <a:t>Euclidean distance between points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Небольшое сравнение</a:t>
            </a:r>
            <a:endParaRPr/>
          </a:p>
        </p:txBody>
      </p:sp>
      <p:graphicFrame>
        <p:nvGraphicFramePr>
          <p:cNvPr id="81" name="Google Shape;81;p18"/>
          <p:cNvGraphicFramePr/>
          <p:nvPr/>
        </p:nvGraphicFramePr>
        <p:xfrm>
          <a:off x="311700" y="119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{A30DA528-EFA5-4AFF-8935-6DF97984E965}</a:tableStyleId>
              </a:tblPr>
              <a:tblGrid>
                <a:gridCol w="1384200"/>
                <a:gridCol w="1169250"/>
                <a:gridCol w="1760600"/>
                <a:gridCol w="1222725"/>
                <a:gridCol w="1384200"/>
                <a:gridCol w="1384200"/>
              </a:tblGrid>
              <a:tr h="69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Метод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Чувствительность к шуму в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Одинаковые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Автоматическое определение количества кластеров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Прочее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DBSCAN,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HDBSCAN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k-Means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SegmentationFault!!!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AgglomerativeClustering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Требовательный к памяти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Небольшое демо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09600" marR="190500" rtl="0" algn="l">
              <a:lnSpc>
                <a:spcPct val="10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</a:rPr>
              <a:t>k-Means</a:t>
            </a:r>
            <a:endParaRPr>
              <a:solidFill>
                <a:srgbClr val="000000"/>
              </a:solidFill>
            </a:endParaRPr>
          </a:p>
          <a:p>
            <a:pPr indent="0" lvl="0" marL="609600" marR="190500" rtl="0" algn="l">
              <a:lnSpc>
                <a:spcPct val="1043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https://www.naftaliharris.com/blog/visualizing-k-means-clustering/</a:t>
            </a:r>
            <a:endParaRPr sz="1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609600" marR="190500" rtl="0" algn="l">
              <a:lnSpc>
                <a:spcPct val="10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609600" marR="190500" rtl="0" algn="l">
              <a:lnSpc>
                <a:spcPct val="10434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  <a:highlight>
                  <a:srgbClr val="FFFFFF"/>
                </a:highlight>
              </a:rPr>
              <a:t>DBSCAN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609600" marR="190500" rtl="0" algn="l">
              <a:lnSpc>
                <a:spcPct val="10434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https://www.naftaliharris.com/blog/visualizing-dbscan-clustering/</a:t>
            </a:r>
            <a:endParaRPr sz="1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468450"/>
            <a:ext cx="85206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sklearn.cluster </a:t>
            </a:r>
            <a:r>
              <a:rPr lang="u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AgglomerativeClustering, DBSCAN, KMeans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u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kmeans = KMeans(n_clusters=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).fit(X)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(kmeans.labels_)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kmeans = KMeans(n_clusters=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).fit(X)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(kmeans.labels_)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clustering = AgglomerativeClustering().fit(X)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(clustering.labels_)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clustering = DBSCAN(eps=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min_samples=</a:t>
            </a:r>
            <a:r>
              <a:rPr lang="u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).fit(X)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u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(clustering.labels_)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284975"/>
            <a:ext cx="8520600" cy="4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000000"/>
                </a:solidFill>
              </a:rPr>
              <a:t>Python 3.7.4 (default, Jul  9 2019, 00:06:43)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000000"/>
                </a:solidFill>
              </a:rPr>
              <a:t>[GCC 6.3.0 20170516] on linux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000000"/>
                </a:solidFill>
              </a:rPr>
              <a:t>[1 1 1 0 0 0]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000000"/>
                </a:solidFill>
              </a:rPr>
              <a:t>/home/runner/.local/share/virtualenvs/python3/lib/python3.7/site-packages/sklearn/cluster/k_means_.py:972: ConvergenceWarning: Number of distinct clusters (1) found smaller than n_clusters (2). Possibly due to duplicate points in X.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000000"/>
                </a:solidFill>
              </a:rPr>
              <a:t>  return_n_iter=True)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000000"/>
                </a:solidFill>
              </a:rPr>
              <a:t>[0 0 0 0 0 0]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</a:rPr>
              <a:t>[0 0 0 0 0 1]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000000"/>
                </a:solidFill>
              </a:rPr>
              <a:t>[0 0 0 0 0 0]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