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sldIdLst>
    <p:sldId id="258" r:id="rId3"/>
    <p:sldId id="368" r:id="rId4"/>
    <p:sldId id="401" r:id="rId5"/>
    <p:sldId id="375" r:id="rId6"/>
    <p:sldId id="376" r:id="rId7"/>
    <p:sldId id="389" r:id="rId8"/>
    <p:sldId id="313" r:id="rId9"/>
    <p:sldId id="391" r:id="rId10"/>
    <p:sldId id="339" r:id="rId11"/>
    <p:sldId id="392" r:id="rId12"/>
    <p:sldId id="340" r:id="rId13"/>
    <p:sldId id="341" r:id="rId14"/>
    <p:sldId id="377" r:id="rId15"/>
    <p:sldId id="378" r:id="rId16"/>
    <p:sldId id="379" r:id="rId17"/>
    <p:sldId id="380" r:id="rId18"/>
    <p:sldId id="3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E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780"/>
  </p:normalViewPr>
  <p:slideViewPr>
    <p:cSldViewPr snapToGrid="0" snapToObjects="1">
      <p:cViewPr varScale="1">
        <p:scale>
          <a:sx n="115" d="100"/>
          <a:sy n="115" d="100"/>
        </p:scale>
        <p:origin x="232" y="304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3C18D-7D5D-9E47-A0FC-BBD26D0E1D9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C1623-6B39-8543-823A-29D9E60F177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C616E8F-BF65-1643-9F00-FF84D0665BC6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CS109A Introduction to Data Science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 and Kevin Rader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id="13" name="Picture 12" descr="iacs.png"/>
            <p:cNvPicPr/>
            <p:nvPr userDrawn="1"/>
          </p:nvPicPr>
          <p:blipFill>
            <a:blip r:embed="rId2" cstate="screen"/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14" name="Picture 13" descr="harvard.png"/>
            <p:cNvPicPr/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C616E8F-BF65-1643-9F00-FF84D0665BC6}" type="slidenum">
              <a:rPr lang="en-US" smtClean="0"/>
            </a:fld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 cstate="screen"/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 cstate="screen"/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C616E8F-BF65-1643-9F00-FF84D0665BC6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1" name="Picture 10" descr="iacs.png"/>
            <p:cNvPicPr>
              <a:picLocks noChangeAspect="1"/>
            </p:cNvPicPr>
            <p:nvPr userDrawn="1"/>
          </p:nvPicPr>
          <p:blipFill>
            <a:blip r:embed="rId2" cstate="screen"/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 cstate="screen"/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C616E8F-BF65-1643-9F00-FF84D0665BC6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4" name="Picture 13" descr="iacs.png"/>
            <p:cNvPicPr>
              <a:picLocks noChangeAspect="1"/>
            </p:cNvPicPr>
            <p:nvPr userDrawn="1"/>
          </p:nvPicPr>
          <p:blipFill>
            <a:blip r:embed="rId2" cstate="screen"/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5" name="Picture 14" descr="harvard.png"/>
            <p:cNvPicPr>
              <a:picLocks noChangeAspect="1"/>
            </p:cNvPicPr>
            <p:nvPr userDrawn="1"/>
          </p:nvPicPr>
          <p:blipFill>
            <a:blip r:embed="rId3" cstate="screen"/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C616E8F-BF65-1643-9F00-FF84D0665BC6}" type="slidenum">
              <a:rPr lang="en-US" smtClean="0"/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6" name="Picture 15" descr="iacs.png"/>
            <p:cNvPicPr>
              <a:picLocks noChangeAspect="1"/>
            </p:cNvPicPr>
            <p:nvPr userDrawn="1"/>
          </p:nvPicPr>
          <p:blipFill>
            <a:blip r:embed="rId2" cstate="screen"/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7" name="Picture 16" descr="harvard.png"/>
            <p:cNvPicPr>
              <a:picLocks noChangeAspect="1"/>
            </p:cNvPicPr>
            <p:nvPr userDrawn="1"/>
          </p:nvPicPr>
          <p:blipFill>
            <a:blip r:embed="rId3" cstate="screen"/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C616E8F-BF65-1643-9F00-FF84D0665BC6}" type="slidenum">
              <a:rPr lang="en-US" smtClean="0"/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2" name="Picture 11" descr="iacs.png"/>
            <p:cNvPicPr>
              <a:picLocks noChangeAspect="1"/>
            </p:cNvPicPr>
            <p:nvPr userDrawn="1"/>
          </p:nvPicPr>
          <p:blipFill>
            <a:blip r:embed="rId2" cstate="screen"/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 cstate="screen"/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C616E8F-BF65-1643-9F00-FF84D0665BC6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0" name="Picture 9" descr="iacs.png"/>
            <p:cNvPicPr>
              <a:picLocks noChangeAspect="1"/>
            </p:cNvPicPr>
            <p:nvPr userDrawn="1"/>
          </p:nvPicPr>
          <p:blipFill>
            <a:blip r:embed="rId2" cstate="screen"/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1" name="Picture 10" descr="harvard.png"/>
            <p:cNvPicPr>
              <a:picLocks noChangeAspect="1"/>
            </p:cNvPicPr>
            <p:nvPr userDrawn="1"/>
          </p:nvPicPr>
          <p:blipFill>
            <a:blip r:embed="rId3" cstate="screen"/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16E8F-BF65-1643-9F00-FF84D0665BC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21: Stacking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Stacking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527" y="891250"/>
            <a:ext cx="10125307" cy="5509550"/>
          </a:xfrm>
        </p:spPr>
        <p:txBody>
          <a:bodyPr/>
          <a:lstStyle/>
          <a:p>
            <a:r>
              <a:rPr lang="en-US" sz="2600" dirty="0"/>
              <a:t>For each of our ensemble methods so far (besides Neural Networks), we have:</a:t>
            </a: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Fit the base model on the same type (regression trees, for example).</a:t>
            </a: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Combined the predictions in a naïve way.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Stacking is a way to generalize the </a:t>
            </a:r>
            <a:r>
              <a:rPr lang="en-US" sz="2600" dirty="0" err="1"/>
              <a:t>ensembling</a:t>
            </a:r>
            <a:r>
              <a:rPr lang="en-US" sz="2600" dirty="0"/>
              <a:t> approach to combine outputs of various types of model, and improves on the combination as well.</a:t>
            </a: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Stacking </a:t>
            </a:r>
            <a:endParaRPr lang="en-US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6341" y="1270355"/>
                <a:ext cx="10703223" cy="5130445"/>
              </a:xfrm>
            </p:spPr>
            <p:txBody>
              <a:bodyPr/>
              <a:lstStyle/>
              <a:p>
                <a:r>
                  <a:rPr lang="en-US" dirty="0"/>
                  <a:t>Recall that in boosting, the final model </a:t>
                </a:r>
                <a:r>
                  <a:rPr lang="en-US" i="1" dirty="0"/>
                  <a:t>T</a:t>
                </a:r>
                <a:r>
                  <a:rPr lang="en-US" dirty="0"/>
                  <a:t>, we learn is a weighted sum of simple models, </a:t>
                </a:r>
                <a:r>
                  <a:rPr lang="en-US" i="1" dirty="0"/>
                  <a:t>T</a:t>
                </a:r>
                <a:r>
                  <a:rPr lang="en-US" i="1" baseline="-25000" dirty="0"/>
                  <a:t>h</a:t>
                </a:r>
                <a:r>
                  <a:rPr lang="en-US" dirty="0"/>
                  <a:t>, 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i="1" baseline="-25000" dirty="0"/>
                  <a:t>h</a:t>
                </a:r>
                <a:r>
                  <a:rPr lang="en-US" dirty="0"/>
                  <a:t> is the learning rate. In AdaBoost for example, we can analytically determine the optimal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i="1" baseline="-25000" dirty="0"/>
                  <a:t>h</a:t>
                </a:r>
                <a:r>
                  <a:rPr lang="en-US" dirty="0"/>
                  <a:t> for each simple model </a:t>
                </a:r>
                <a:r>
                  <a:rPr lang="en-US" i="1" dirty="0"/>
                  <a:t>T</a:t>
                </a:r>
                <a:r>
                  <a:rPr lang="en-US" i="1" baseline="-25000" dirty="0"/>
                  <a:t>h</a:t>
                </a:r>
                <a:r>
                  <a:rPr lang="en-US" dirty="0"/>
                  <a:t>. 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On the other hand, we can also determine the final model </a:t>
                </a:r>
                <a:r>
                  <a:rPr lang="en-US" i="1" dirty="0"/>
                  <a:t>T</a:t>
                </a:r>
                <a:r>
                  <a:rPr lang="en-US" dirty="0"/>
                  <a:t> implicitly by </a:t>
                </a:r>
                <a:r>
                  <a:rPr lang="en-US" b="1" i="1" dirty="0"/>
                  <a:t>learning any model, called meta-learner, that transforms the outputs of </a:t>
                </a:r>
                <a:r>
                  <a:rPr lang="en-US" i="1" dirty="0"/>
                  <a:t>T</a:t>
                </a:r>
                <a:r>
                  <a:rPr lang="en-US" i="1" baseline="-25000" dirty="0"/>
                  <a:t>h</a:t>
                </a:r>
                <a:r>
                  <a:rPr lang="en-US" dirty="0"/>
                  <a:t> </a:t>
                </a:r>
                <a:r>
                  <a:rPr lang="en-US" b="1" i="1" dirty="0"/>
                  <a:t>into a prediction</a:t>
                </a:r>
                <a:r>
                  <a:rPr lang="en-US" dirty="0"/>
                  <a:t>. </a:t>
                </a:r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6341" y="1270355"/>
                <a:ext cx="10703223" cy="5130445"/>
              </a:xfrm>
              <a:blipFill rotWithShape="1">
                <a:blip r:embed="rId1"/>
                <a:stretch>
                  <a:fillRect t="-997" r="3" b="-898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</a:fld>
            <a:endParaRPr lang="en-US"/>
          </a:p>
        </p:txBody>
      </p:sp>
      <p:pic>
        <p:nvPicPr>
          <p:cNvPr id="1026" name="Picture 2" descr="page22image58372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542925"/>
            <a:ext cx="1270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515" y="2259685"/>
            <a:ext cx="2266709" cy="8185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Generalization </a:t>
            </a:r>
            <a:endParaRPr lang="en-US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415" y="1177758"/>
                <a:ext cx="10327008" cy="5130445"/>
              </a:xfrm>
            </p:spPr>
            <p:txBody>
              <a:bodyPr/>
              <a:lstStyle/>
              <a:p>
                <a:r>
                  <a:rPr lang="en-US" dirty="0"/>
                  <a:t>The framework for </a:t>
                </a:r>
                <a:r>
                  <a:rPr lang="en-US" b="1" i="1" dirty="0"/>
                  <a:t>stacked generalization </a:t>
                </a:r>
                <a:r>
                  <a:rPr lang="en-US" dirty="0"/>
                  <a:t>or </a:t>
                </a:r>
                <a:r>
                  <a:rPr lang="en-US" b="1" i="1" dirty="0"/>
                  <a:t>stacking </a:t>
                </a:r>
                <a:r>
                  <a:rPr lang="en-US" dirty="0"/>
                  <a:t>(Wolpert 1992) is: </a:t>
                </a:r>
                <a:endParaRPr lang="en-US" dirty="0"/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train </a:t>
                </a:r>
                <a:r>
                  <a:rPr lang="en-US" i="1" dirty="0"/>
                  <a:t>L</a:t>
                </a:r>
                <a:r>
                  <a:rPr lang="en-US" dirty="0"/>
                  <a:t> number of models, </a:t>
                </a:r>
                <a:r>
                  <a:rPr lang="en-US" i="1" dirty="0"/>
                  <a:t>T</a:t>
                </a:r>
                <a:r>
                  <a:rPr lang="en-US" i="1" baseline="-25000" dirty="0"/>
                  <a:t>l</a:t>
                </a:r>
                <a:r>
                  <a:rPr lang="en-US" dirty="0"/>
                  <a:t> on the training data </a:t>
                </a: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train a meta-learner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acc>
                  </m:oMath>
                </a14:m>
                <a:r>
                  <a:rPr lang="en-US" dirty="0"/>
                  <a:t> on the predictions of the ensemble of models, i.e. train using the data 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15" y="1177758"/>
                <a:ext cx="10327008" cy="5130445"/>
              </a:xfrm>
              <a:blipFill rotWithShape="1">
                <a:blip r:embed="rId1"/>
                <a:stretch>
                  <a:fillRect l="-3" t="-999" r="3" b="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</a:fld>
            <a:endParaRPr lang="en-US"/>
          </a:p>
        </p:txBody>
      </p:sp>
      <p:pic>
        <p:nvPicPr>
          <p:cNvPr id="1026" name="Picture 2" descr="page22image58372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542925"/>
            <a:ext cx="1270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055" y="3253544"/>
            <a:ext cx="4368800" cy="469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50" y="5329330"/>
            <a:ext cx="10452100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Stacking: an Illustration</a:t>
            </a:r>
            <a:endParaRPr lang="en-US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</a:fld>
            <a:endParaRPr lang="en-US"/>
          </a:p>
        </p:txBody>
      </p:sp>
      <p:pic>
        <p:nvPicPr>
          <p:cNvPr id="1026" name="Picture 2" descr="page22image58372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542925"/>
            <a:ext cx="1270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57" y="850739"/>
            <a:ext cx="6275243" cy="555006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Generalization </a:t>
            </a:r>
            <a:endParaRPr lang="en-US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</a:fld>
            <a:endParaRPr lang="en-US"/>
          </a:p>
        </p:txBody>
      </p:sp>
      <p:pic>
        <p:nvPicPr>
          <p:cNvPr id="1026" name="Picture 2" descr="page22image58372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542925"/>
            <a:ext cx="1270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Stacking is a very general method,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models, </a:t>
            </a:r>
            <a:r>
              <a:rPr lang="en-US" i="1" dirty="0"/>
              <a:t>T</a:t>
            </a:r>
            <a:r>
              <a:rPr lang="en-US" i="1" baseline="-25000" dirty="0"/>
              <a:t>l</a:t>
            </a:r>
            <a:r>
              <a:rPr lang="en-US" dirty="0"/>
              <a:t>, in the ensemble can come from different classes. The ensemble can contain a mixture of logistic regression models, trees, etc.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meta-learner, </a:t>
            </a:r>
            <a:r>
              <a:rPr lang="en-US" i="1" dirty="0"/>
              <a:t>T</a:t>
            </a:r>
            <a:r>
              <a:rPr lang="en-US" dirty="0"/>
              <a:t>, can be of any type. </a:t>
            </a:r>
            <a:r>
              <a:rPr lang="en-US" b="1" dirty="0"/>
              <a:t>Note: </a:t>
            </a:r>
            <a:r>
              <a:rPr lang="en-US" dirty="0"/>
              <a:t>we want to train </a:t>
            </a:r>
            <a:r>
              <a:rPr lang="en-US" i="1" dirty="0"/>
              <a:t>T</a:t>
            </a:r>
            <a:r>
              <a:rPr lang="en-US" dirty="0"/>
              <a:t> on the </a:t>
            </a:r>
            <a:r>
              <a:rPr lang="en-US" b="1" i="1" dirty="0"/>
              <a:t>out of sample </a:t>
            </a:r>
            <a:r>
              <a:rPr lang="en-US" dirty="0"/>
              <a:t>predictions of the ensemble. For example we train </a:t>
            </a:r>
            <a:r>
              <a:rPr lang="en-US" i="1" dirty="0"/>
              <a:t>T</a:t>
            </a:r>
            <a:r>
              <a:rPr lang="en-US" dirty="0"/>
              <a:t> on 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i="1" dirty="0"/>
              <a:t>T</a:t>
            </a:r>
            <a:r>
              <a:rPr lang="en-US" i="1" baseline="-25000" dirty="0"/>
              <a:t>l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) is generated by training </a:t>
            </a:r>
            <a:r>
              <a:rPr lang="en-US" i="1" dirty="0"/>
              <a:t>T</a:t>
            </a:r>
            <a:r>
              <a:rPr lang="en-US" i="1" baseline="-25000" dirty="0"/>
              <a:t>l</a:t>
            </a:r>
            <a:r>
              <a:rPr lang="en-US" dirty="0"/>
              <a:t> on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65" y="5530839"/>
            <a:ext cx="10083800" cy="469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15" y="4292395"/>
            <a:ext cx="10452100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Stacking: General Guidelines </a:t>
            </a:r>
            <a:endParaRPr lang="en-US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</a:fld>
            <a:endParaRPr lang="en-US"/>
          </a:p>
        </p:txBody>
      </p:sp>
      <p:pic>
        <p:nvPicPr>
          <p:cNvPr id="1026" name="Picture 2" descr="page22image58372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542925"/>
            <a:ext cx="1270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40781" y="1189333"/>
            <a:ext cx="10083976" cy="4308642"/>
          </a:xfrm>
        </p:spPr>
        <p:txBody>
          <a:bodyPr/>
          <a:lstStyle/>
          <a:p>
            <a:r>
              <a:rPr lang="en-US" sz="2800" dirty="0"/>
              <a:t>The flexibility of stacking makes it widely applicable but difficult to analyze theoretically. Some general rules have been found through empirical studies: 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models in the ensemble should be diverse, i.e. their errors should not be correlated. 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for binary classification, each model in the ensemble should have </a:t>
            </a:r>
            <a:br>
              <a:rPr lang="en-US" sz="2800" dirty="0"/>
            </a:br>
            <a:r>
              <a:rPr lang="en-US" sz="2800" dirty="0"/>
              <a:t>error rate &lt; 1/2.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if models in the ensemble outputs probabilities, it’s better to train the meta-learner on probabilities rather than predictions. 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apply regularization to the meta-learner to avoid overfitting. 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Stacking: </a:t>
            </a:r>
            <a:r>
              <a:rPr lang="en-US" dirty="0" err="1"/>
              <a:t>Subsemble</a:t>
            </a:r>
            <a:r>
              <a:rPr lang="en-US" dirty="0"/>
              <a:t> Approach </a:t>
            </a:r>
            <a:endParaRPr lang="en-US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</a:fld>
            <a:endParaRPr lang="en-US" dirty="0"/>
          </a:p>
        </p:txBody>
      </p:sp>
      <p:pic>
        <p:nvPicPr>
          <p:cNvPr id="1026" name="Picture 2" descr="page22image58372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542925"/>
            <a:ext cx="1270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3415" y="1177758"/>
                <a:ext cx="10327008" cy="4713756"/>
              </a:xfrm>
            </p:spPr>
            <p:txBody>
              <a:bodyPr/>
              <a:lstStyle/>
              <a:p>
                <a:r>
                  <a:rPr lang="en-US" dirty="0"/>
                  <a:t>We can extend the stacking framework to include ensembles of models that specialize on small subsets of data (Sapp et. al. 2014), for de-correlation or improved computational efficiency: </a:t>
                </a: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divide the data into </a:t>
                </a:r>
                <a:r>
                  <a:rPr lang="en-US" i="1" dirty="0"/>
                  <a:t>J</a:t>
                </a:r>
                <a:r>
                  <a:rPr lang="en-US" dirty="0"/>
                  <a:t> subsets </a:t>
                </a: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train models, 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j</a:t>
                </a:r>
                <a:r>
                  <a:rPr lang="en-US" dirty="0"/>
                  <a:t> , on each subset </a:t>
                </a: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train a meta-learner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acc>
                  </m:oMath>
                </a14:m>
                <a:r>
                  <a:rPr lang="en-US" dirty="0"/>
                  <a:t> on the predictions of the ensemble of models, i.e. train using the data 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Again, we want to make sure that each 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j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</a:t>
                </a:r>
                <a:r>
                  <a:rPr lang="en-US" dirty="0"/>
                  <a:t>) is an out of sample prediction. </a:t>
                </a:r>
                <a:endParaRPr lang="en-US" dirty="0"/>
              </a:p>
              <a:p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6" name="Content Placeholder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15" y="1177758"/>
                <a:ext cx="10327008" cy="4713756"/>
              </a:xfrm>
              <a:blipFill rotWithShape="1">
                <a:blip r:embed="rId2"/>
                <a:stretch>
                  <a:fillRect l="-3" t="-1088" r="3" b="-3219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4799684"/>
            <a:ext cx="10401300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Stacking in </a:t>
            </a:r>
            <a:r>
              <a:rPr lang="en-US" dirty="0" err="1">
                <a:effectLst/>
              </a:rPr>
              <a:t>sklearn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513044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800" dirty="0"/>
              <a:t>Unfortunately, Python does not have stacking algorithms implemented for you </a:t>
            </a:r>
            <a:r>
              <a:rPr lang="en-US" sz="2800" dirty="0">
                <a:sym typeface="Wingdings" panose="05000000000000000000" pitchFamily="2" charset="2"/>
              </a:rPr>
              <a:t></a:t>
            </a:r>
            <a:endParaRPr lang="en-US" sz="2800" dirty="0"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r>
              <a:rPr lang="en-US" sz="2800" dirty="0">
                <a:sym typeface="Wingdings" panose="05000000000000000000" pitchFamily="2" charset="2"/>
              </a:rPr>
              <a:t>So how can we do it?</a:t>
            </a:r>
            <a:endParaRPr lang="en-US" sz="2800" dirty="0"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r>
              <a:rPr lang="en-US" sz="2800" dirty="0">
                <a:sym typeface="Wingdings" panose="05000000000000000000" pitchFamily="2" charset="2"/>
              </a:rPr>
              <a:t>We can set it up by ‘manually’ fitting several base models, take the outputs of those models, and fitting the meta model on the outputs of those base models.</a:t>
            </a:r>
            <a:endParaRPr lang="en-US" sz="2800" dirty="0"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r>
              <a:rPr lang="en-US" sz="2800" dirty="0">
                <a:sym typeface="Wingdings" panose="05000000000000000000" pitchFamily="2" charset="2"/>
              </a:rPr>
              <a:t>It’s a model on models!</a:t>
            </a:r>
            <a:endParaRPr lang="en-US" sz="2800" dirty="0"/>
          </a:p>
          <a:p>
            <a:pPr>
              <a:spcAft>
                <a:spcPts val="1200"/>
              </a:spcAft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</a:fld>
            <a:endParaRPr lang="en-US"/>
          </a:p>
        </p:txBody>
      </p:sp>
      <p:pic>
        <p:nvPicPr>
          <p:cNvPr id="1026" name="Picture 2" descr="page22image58372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542925"/>
            <a:ext cx="1270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453242"/>
            <a:ext cx="10327008" cy="4323089"/>
          </a:xfrm>
        </p:spPr>
        <p:txBody>
          <a:bodyPr/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General Review of Methods</a:t>
            </a:r>
            <a:endParaRPr lang="en-US" dirty="0"/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Stacking</a:t>
            </a: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C616E8F-BF65-1643-9F00-FF84D0665BC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Regression Methods </a:t>
            </a:r>
            <a:br>
              <a:rPr lang="en-US" dirty="0"/>
            </a:b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5130445"/>
          </a:xfrm>
        </p:spPr>
        <p:txBody>
          <a:bodyPr/>
          <a:lstStyle/>
          <a:p>
            <a:r>
              <a:rPr lang="en-US" sz="2800" dirty="0"/>
              <a:t>When is it appropriate to perform a regression method? What regression models have we learned? </a:t>
            </a:r>
            <a:endParaRPr lang="en-US" sz="2800" dirty="0"/>
          </a:p>
          <a:p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Linear Regression (simple, multiple, polynomial, interactions,  </a:t>
            </a:r>
            <a:br>
              <a:rPr lang="en-US" sz="2800" dirty="0"/>
            </a:br>
            <a:r>
              <a:rPr lang="en-US" sz="2800" dirty="0"/>
              <a:t> model selection, Ridge &amp; Lasso, etc...) 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i="1" dirty="0"/>
              <a:t>k</a:t>
            </a:r>
            <a:r>
              <a:rPr lang="en-US" sz="2800" dirty="0"/>
              <a:t>-NN 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Regression Trees</a:t>
            </a:r>
            <a:endParaRPr lang="en-US" sz="2800" dirty="0"/>
          </a:p>
          <a:p>
            <a:r>
              <a:rPr lang="en-US" dirty="0"/>
              <a:t>What is the main difference between these two types of models (advantages and disadvantages)? When should you use each method? </a:t>
            </a:r>
            <a:endParaRPr lang="en-US" dirty="0"/>
          </a:p>
          <a:p>
            <a:endParaRPr lang="en-US" sz="2800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2: Classification Methods </a:t>
            </a:r>
            <a:br>
              <a:rPr lang="en-US" dirty="0"/>
            </a:b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5130445"/>
          </a:xfrm>
        </p:spPr>
        <p:txBody>
          <a:bodyPr/>
          <a:lstStyle/>
          <a:p>
            <a:r>
              <a:rPr lang="en-US" sz="2800" dirty="0"/>
              <a:t>When is it appropriate to perform a classification method? What classification models have we learned? 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Logistic Regression: same details as linear regression apply 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i="1" dirty="0"/>
              <a:t>k</a:t>
            </a:r>
            <a:r>
              <a:rPr lang="en-US" sz="2800" dirty="0"/>
              <a:t>-NN 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Discriminant Analysis: LDA/QDA 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Classification Trees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SVM </a:t>
            </a:r>
            <a:endParaRPr lang="en-US" sz="2800" dirty="0"/>
          </a:p>
          <a:p>
            <a:r>
              <a:rPr lang="en-US" sz="2800" dirty="0"/>
              <a:t>What is the main difference between these two types of models (advantages and disadvantages)? When should you use each method? </a:t>
            </a:r>
            <a:endParaRPr lang="en-US" sz="2800" dirty="0"/>
          </a:p>
          <a:p>
            <a:endParaRPr lang="en-US" sz="2800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Ensemble Methods </a:t>
            </a:r>
            <a:br>
              <a:rPr lang="en-US" dirty="0"/>
            </a:b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5130445"/>
          </a:xfrm>
        </p:spPr>
        <p:txBody>
          <a:bodyPr/>
          <a:lstStyle/>
          <a:p>
            <a:r>
              <a:rPr lang="en-US" sz="2800" dirty="0"/>
              <a:t>What does it mean for a model to be an ensemble method? 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Bagging Trees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Random Forests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Boosting Models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Neural Networks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Stacking Models (coming today)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What approach does each model take to improve prediction accuracy?</a:t>
            </a:r>
            <a:endParaRPr lang="en-US" sz="2800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Bags and Forests of Trees (cont.)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734" y="891250"/>
            <a:ext cx="10799179" cy="5509550"/>
          </a:xfrm>
        </p:spPr>
        <p:txBody>
          <a:bodyPr/>
          <a:lstStyle/>
          <a:p>
            <a:r>
              <a:rPr lang="en-US" sz="2400" u="sng" dirty="0"/>
              <a:t>Bagging: </a:t>
            </a:r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an ensemble of full trees, each trained on a bootstrap sample of the training set;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“average” the predictions</a:t>
            </a:r>
            <a:endParaRPr lang="en-US" sz="2400" dirty="0"/>
          </a:p>
          <a:p>
            <a:r>
              <a:rPr lang="en-US" sz="2400" dirty="0"/>
              <a:t> </a:t>
            </a:r>
            <a:endParaRPr lang="en-US" sz="2400" dirty="0"/>
          </a:p>
          <a:p>
            <a:r>
              <a:rPr lang="en-US" sz="2400" u="sng" dirty="0"/>
              <a:t>Random forest: </a:t>
            </a:r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an ensemble of full trees, each trained on a bootstrap sample of the training set;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each tree and each split, randomly select a subset of predictors, choose a predictor from this subset for splitting;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average the predictions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Note that the ensemble building aspects of both method are embarrassingly parallel! </a:t>
            </a:r>
            <a:endParaRPr lang="en-US" sz="2400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Bags and Forests of Trees (cont.)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734" y="891250"/>
            <a:ext cx="10799179" cy="5509550"/>
          </a:xfrm>
        </p:spPr>
        <p:txBody>
          <a:bodyPr/>
          <a:lstStyle/>
          <a:p>
            <a:r>
              <a:rPr lang="en-US" sz="2400" u="sng" dirty="0"/>
              <a:t>Boosting: </a:t>
            </a:r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Iteratively build a model from lots of little models.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subsequent model predicts the residuals from the previous model, overweighting the large residuals.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u="sng" dirty="0"/>
              <a:t>Neural Networks: </a:t>
            </a:r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Build layers of models based on overly simple “neurons” of models.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Uses back-propagation to efficiently communicate between output of models to update earlier models.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These methods are not as easily parallelizable.</a:t>
            </a:r>
            <a:endParaRPr lang="en-US" sz="2400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CS109a_template</Template>
  <TotalTime>0</TotalTime>
  <Words>4734</Words>
  <Application>WPS Presentation</Application>
  <PresentationFormat>Widescreen</PresentationFormat>
  <Paragraphs>168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Karla</vt:lpstr>
      <vt:lpstr>Segoe Print</vt:lpstr>
      <vt:lpstr>Arial</vt:lpstr>
      <vt:lpstr>Karla</vt:lpstr>
      <vt:lpstr>Cambria Math</vt:lpstr>
      <vt:lpstr>Microsoft YaHei</vt:lpstr>
      <vt:lpstr>Arial Unicode MS</vt:lpstr>
      <vt:lpstr>Calibri</vt:lpstr>
      <vt:lpstr>GEC_template</vt:lpstr>
      <vt:lpstr>Lecture 21: Stacking</vt:lpstr>
      <vt:lpstr>Outline	</vt:lpstr>
      <vt:lpstr>PowerPoint 演示文稿</vt:lpstr>
      <vt:lpstr>Module 1: Regression Methods  </vt:lpstr>
      <vt:lpstr>Module 2: Classification Methods  </vt:lpstr>
      <vt:lpstr>Module 3: Ensemble Methods  </vt:lpstr>
      <vt:lpstr>Bags and Forests of Trees (cont.) </vt:lpstr>
      <vt:lpstr>Bags and Forests of Trees (cont.) </vt:lpstr>
      <vt:lpstr>Stacking</vt:lpstr>
      <vt:lpstr>Motivation for Stacking</vt:lpstr>
      <vt:lpstr>Motivation for Stacking </vt:lpstr>
      <vt:lpstr>Stacked Generalization </vt:lpstr>
      <vt:lpstr>Stacking: an Illustration</vt:lpstr>
      <vt:lpstr>Stacked Generalization </vt:lpstr>
      <vt:lpstr>Stacking: General Guidelines </vt:lpstr>
      <vt:lpstr>Stacking: Subsemble Approach </vt:lpstr>
      <vt:lpstr>Stacking in sklearn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Denys</cp:lastModifiedBy>
  <cp:revision>332</cp:revision>
  <cp:lastPrinted>2018-11-19T17:02:00Z</cp:lastPrinted>
  <dcterms:created xsi:type="dcterms:W3CDTF">2018-07-11T02:31:00Z</dcterms:created>
  <dcterms:modified xsi:type="dcterms:W3CDTF">2022-11-04T20:23:09Z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4DDD3F3493F1413D8A2A2740B2E216EA</vt:lpwstr>
  </property>
  <property fmtid="{D5CDD505-2E9C-101B-9397-08002B2CF9AE}" pid="3" name="KSOProductBuildVer">
    <vt:lpwstr>1033-11.2.0.11380</vt:lpwstr>
  </property>
</Properties>
</file>