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263" r:id="rId12"/>
    <p:sldId id="265" r:id="rId13"/>
    <p:sldId id="266" r:id="rId14"/>
    <p:sldId id="267" r:id="rId15"/>
    <p:sldId id="257" r:id="rId16"/>
    <p:sldId id="268" r:id="rId17"/>
  </p:sldIdLst>
  <p:sldSz cx="12192000" cy="6858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0" d="100"/>
          <a:sy n="70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DE1BD-8135-45C1-8CBC-33CEE48AB85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7E032-00EE-485C-8DEC-57FD32781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7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9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9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4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3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7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757F-BECD-4582-8AFC-D15EB25F3B05}" type="datetimeFigureOut">
              <a:rPr lang="ru-RU" smtClean="0"/>
              <a:t>01.11.2018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488E-95AF-4407-8E78-43866370BE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Массивы и указатели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88640"/>
            <a:ext cx="6696744" cy="6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ru-RU" dirty="0"/>
              <a:t>Операции </a:t>
            </a:r>
            <a:r>
              <a:rPr lang="en-US" dirty="0"/>
              <a:t>new </a:t>
            </a:r>
            <a:r>
              <a:rPr lang="ru-RU" dirty="0"/>
              <a:t>и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С++ использует новые методы работы с динамической памятью при помощи операторов </a:t>
            </a:r>
            <a:r>
              <a:rPr lang="ru-RU" dirty="0" err="1"/>
              <a:t>new</a:t>
            </a:r>
            <a:r>
              <a:rPr lang="ru-RU" dirty="0"/>
              <a:t> и </a:t>
            </a:r>
            <a:r>
              <a:rPr lang="ru-RU" dirty="0" err="1" smtClean="0"/>
              <a:t>delete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Синтаксис: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ru-RU" dirty="0" err="1"/>
              <a:t>тип_данных</a:t>
            </a:r>
            <a:r>
              <a:rPr lang="en-US" dirty="0"/>
              <a:t>&gt;</a:t>
            </a:r>
            <a:r>
              <a:rPr lang="ru-RU" dirty="0"/>
              <a:t> *</a:t>
            </a:r>
            <a:r>
              <a:rPr lang="ru-RU" dirty="0" err="1"/>
              <a:t>имя_указателя</a:t>
            </a:r>
            <a:r>
              <a:rPr lang="ru-RU" dirty="0"/>
              <a:t> </a:t>
            </a:r>
            <a:r>
              <a:rPr lang="ru-RU" b="1" dirty="0"/>
              <a:t>=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dirty="0" err="1"/>
              <a:t>тип_данных</a:t>
            </a:r>
            <a:r>
              <a:rPr lang="ru-RU" dirty="0"/>
              <a:t>;</a:t>
            </a:r>
          </a:p>
          <a:p>
            <a:r>
              <a:rPr lang="ru-RU" dirty="0"/>
              <a:t>Например:</a:t>
            </a:r>
          </a:p>
          <a:p>
            <a:pPr marL="0" indent="0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*a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Объявление указателя типа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*b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(5); 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указателя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new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Правая часть выражения говорит о том, что </a:t>
            </a:r>
            <a:r>
              <a:rPr lang="ru-RU" b="1" dirty="0" err="1"/>
              <a:t>new</a:t>
            </a:r>
            <a:r>
              <a:rPr lang="ru-RU" dirty="0"/>
              <a:t> запрашивает блок памяти для хранения данных </a:t>
            </a:r>
            <a:r>
              <a:rPr lang="ru-RU" dirty="0" smtClean="0"/>
              <a:t>определенного типа.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память будет найдена, то </a:t>
            </a:r>
            <a:r>
              <a:rPr lang="ru-RU" u="sng" dirty="0"/>
              <a:t>возвращается адрес</a:t>
            </a:r>
            <a:r>
              <a:rPr lang="ru-RU" dirty="0"/>
              <a:t>, который присваивается переменной-указателем, </a:t>
            </a:r>
            <a:r>
              <a:rPr lang="ru-RU" dirty="0" smtClean="0"/>
              <a:t>имеющей заданный тип. </a:t>
            </a:r>
          </a:p>
          <a:p>
            <a:r>
              <a:rPr lang="ru-RU" b="1" dirty="0" smtClean="0"/>
              <a:t>Теперь </a:t>
            </a:r>
            <a:r>
              <a:rPr lang="ru-RU" b="1" dirty="0"/>
              <a:t>получить доступ к динамически созданной памяти можно только с помощью указателей!</a:t>
            </a:r>
          </a:p>
        </p:txBody>
      </p:sp>
    </p:spTree>
    <p:extLst>
      <p:ext uri="{BB962C8B-B14F-4D97-AF65-F5344CB8AC3E}">
        <p14:creationId xmlns:p14="http://schemas.microsoft.com/office/powerpoint/2010/main" val="6137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4988"/>
            <a:ext cx="10972800" cy="1143000"/>
          </a:xfrm>
        </p:spPr>
        <p:txBody>
          <a:bodyPr/>
          <a:lstStyle/>
          <a:p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400600"/>
          </a:xfrm>
        </p:spPr>
        <p:txBody>
          <a:bodyPr>
            <a:normAutofit/>
          </a:bodyPr>
          <a:lstStyle/>
          <a:p>
            <a:r>
              <a:rPr lang="ru-RU" dirty="0"/>
              <a:t>После выполнения работы с выделенной памятью ее необходимо освободить (вернуть, сделать доступной для других данных) с помощью операции </a:t>
            </a:r>
            <a:r>
              <a:rPr lang="ru-RU" b="1" dirty="0" err="1"/>
              <a:t>delete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Ошибки</a:t>
            </a:r>
            <a:r>
              <a:rPr lang="ru-RU" dirty="0"/>
              <a:t>, при которых память не освобождается, приводят к "утечкам памяти", что, в свою очередь, может привести к аварийному завершению программы. </a:t>
            </a:r>
            <a:endParaRPr lang="en-US" dirty="0" smtClean="0"/>
          </a:p>
          <a:p>
            <a:r>
              <a:rPr lang="ru-RU" dirty="0" smtClean="0"/>
              <a:t>Операция </a:t>
            </a:r>
            <a:r>
              <a:rPr lang="ru-RU" dirty="0" err="1"/>
              <a:t>delete</a:t>
            </a:r>
            <a:r>
              <a:rPr lang="ru-RU" dirty="0"/>
              <a:t> может применяться к нулевому указателю (</a:t>
            </a:r>
            <a:r>
              <a:rPr lang="ru-RU" dirty="0" err="1"/>
              <a:t>nullptr</a:t>
            </a:r>
            <a:r>
              <a:rPr lang="ru-RU" dirty="0"/>
              <a:t>) или созданному с помощью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ru-RU" b="1" dirty="0"/>
              <a:t>и </a:t>
            </a:r>
            <a:r>
              <a:rPr lang="ru-RU" b="1" dirty="0" err="1"/>
              <a:t>delete</a:t>
            </a:r>
            <a:r>
              <a:rPr lang="ru-RU" b="1" dirty="0"/>
              <a:t> используются в </a:t>
            </a:r>
            <a:r>
              <a:rPr lang="ru-RU" b="1" dirty="0" smtClean="0"/>
              <a:t>паре</a:t>
            </a:r>
            <a:r>
              <a:rPr lang="en-US" b="1" dirty="0" smtClean="0"/>
              <a:t>!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2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596" y="158165"/>
            <a:ext cx="10972800" cy="1143000"/>
          </a:xfrm>
        </p:spPr>
        <p:txBody>
          <a:bodyPr>
            <a:normAutofit/>
          </a:bodyPr>
          <a:lstStyle/>
          <a:p>
            <a:r>
              <a:rPr lang="ru-RU" b="1" dirty="0"/>
              <a:t>Динамические </a:t>
            </a:r>
            <a:r>
              <a:rPr lang="ru-RU" b="1" dirty="0" smtClean="0"/>
              <a:t>массивы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360" y="1268760"/>
            <a:ext cx="11449272" cy="5328592"/>
          </a:xfrm>
        </p:spPr>
        <p:txBody>
          <a:bodyPr>
            <a:normAutofit/>
          </a:bodyPr>
          <a:lstStyle/>
          <a:p>
            <a:r>
              <a:rPr lang="ru-RU" dirty="0"/>
              <a:t>Динамический массив - это массив, размер которого определяется в процессе работы программы. </a:t>
            </a:r>
            <a:endParaRPr lang="en-US" dirty="0" smtClean="0"/>
          </a:p>
          <a:p>
            <a:r>
              <a:rPr lang="ru-RU" dirty="0" smtClean="0"/>
              <a:t>Строго </a:t>
            </a:r>
            <a:r>
              <a:rPr lang="ru-RU" dirty="0"/>
              <a:t>говоря C-массив не является динамическим в C++. То есть, можно определять только размер массива, а изменение размера массива, в процессе работы программы, по-прежнему невозможно. 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получения массива нужного размера необходимо выделять память под новый массив и копировать в него данные из исходного, а затем освобождать память выделенную ранее под исходный массив</a:t>
            </a:r>
          </a:p>
        </p:txBody>
      </p:sp>
    </p:spTree>
    <p:extLst>
      <p:ext uri="{BB962C8B-B14F-4D97-AF65-F5344CB8AC3E}">
        <p14:creationId xmlns:p14="http://schemas.microsoft.com/office/powerpoint/2010/main" val="17004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399" y="-1"/>
            <a:ext cx="10972800" cy="1600201"/>
          </a:xfrm>
        </p:spPr>
        <p:txBody>
          <a:bodyPr>
            <a:normAutofit/>
          </a:bodyPr>
          <a:lstStyle/>
          <a:p>
            <a:r>
              <a:rPr lang="ru-RU" dirty="0" smtClean="0"/>
              <a:t>Выделение и освобождение памяти под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352" y="1589964"/>
            <a:ext cx="11593288" cy="5268036"/>
          </a:xfrm>
        </p:spPr>
        <p:txBody>
          <a:bodyPr>
            <a:normAutofit/>
          </a:bodyPr>
          <a:lstStyle/>
          <a:p>
            <a:r>
              <a:rPr lang="ru-RU" dirty="0"/>
              <a:t>Синтаксис выделения памяти для массива имеет вид </a:t>
            </a:r>
          </a:p>
          <a:p>
            <a:pPr marL="0" indent="0" algn="ctr">
              <a:buNone/>
            </a:pPr>
            <a:r>
              <a:rPr lang="ru-RU" b="1" dirty="0"/>
              <a:t>указатель = </a:t>
            </a:r>
            <a:r>
              <a:rPr lang="ru-RU" b="1" dirty="0" err="1"/>
              <a:t>new</a:t>
            </a:r>
            <a:r>
              <a:rPr lang="ru-RU" b="1" dirty="0"/>
              <a:t> тип[размер]. </a:t>
            </a:r>
          </a:p>
          <a:p>
            <a:r>
              <a:rPr lang="ru-RU" dirty="0"/>
              <a:t>В качестве размера массива может выступать любое целое положительное значение.</a:t>
            </a:r>
          </a:p>
          <a:p>
            <a:pPr marL="0" indent="0" algn="ctr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этом размер массива не указывается.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2297488"/>
            <a:ext cx="10972800" cy="4525963"/>
          </a:xfrm>
        </p:spPr>
        <p:txBody>
          <a:bodyPr/>
          <a:lstStyle/>
          <a:p>
            <a:r>
              <a:rPr lang="ru-RU" dirty="0"/>
              <a:t>В чем заключается связь указателей и массивов?</a:t>
            </a:r>
          </a:p>
          <a:p>
            <a:r>
              <a:rPr lang="ru-RU" dirty="0"/>
              <a:t>Почему использование указателей при переборе элементов массива более эффективно, нежели использование операции обращения по индексу </a:t>
            </a:r>
            <a:r>
              <a:rPr lang="ru-RU" dirty="0" smtClean="0"/>
              <a:t>[</a:t>
            </a:r>
            <a:r>
              <a:rPr lang="en-US" dirty="0" err="1" smtClean="0"/>
              <a:t>i</a:t>
            </a:r>
            <a:r>
              <a:rPr lang="ru-RU" dirty="0" smtClean="0"/>
              <a:t>]?</a:t>
            </a:r>
          </a:p>
          <a:p>
            <a:r>
              <a:rPr lang="ru-RU" dirty="0" smtClean="0"/>
              <a:t>Что понимают под "утечкой </a:t>
            </a:r>
            <a:r>
              <a:rPr lang="ru-RU" dirty="0"/>
              <a:t>памяти"?</a:t>
            </a:r>
          </a:p>
          <a:p>
            <a:r>
              <a:rPr lang="ru-RU" dirty="0"/>
              <a:t>Перечислите способы предупреждения выхода за границы массива?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3" y="68216"/>
            <a:ext cx="4660499" cy="22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5071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Массивы и </a:t>
            </a:r>
            <a:r>
              <a:rPr lang="ru-RU" dirty="0" smtClean="0"/>
              <a:t>указатели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1"/>
            <a:ext cx="10959008" cy="4781127"/>
          </a:xfrm>
        </p:spPr>
        <p:txBody>
          <a:bodyPr>
            <a:noAutofit/>
          </a:bodyPr>
          <a:lstStyle/>
          <a:p>
            <a:r>
              <a:rPr lang="ru-RU" sz="3600" dirty="0"/>
              <a:t>Массивы и указатели </a:t>
            </a:r>
            <a:r>
              <a:rPr lang="ru-RU" sz="3600" dirty="0" smtClean="0"/>
              <a:t>тесно </a:t>
            </a:r>
            <a:r>
              <a:rPr lang="ru-RU" sz="3600" dirty="0"/>
              <a:t>связаны. </a:t>
            </a:r>
            <a:endParaRPr lang="en-US" sz="3600" dirty="0" smtClean="0"/>
          </a:p>
          <a:p>
            <a:r>
              <a:rPr lang="ru-RU" sz="3600" b="1" dirty="0" smtClean="0"/>
              <a:t>Имя </a:t>
            </a:r>
            <a:r>
              <a:rPr lang="ru-RU" sz="3600" b="1" dirty="0"/>
              <a:t>массива является указателем-константой</a:t>
            </a:r>
            <a:r>
              <a:rPr lang="ru-RU" sz="3600" dirty="0"/>
              <a:t>, значением которой служит адрес первого элемента массива (&amp;</a:t>
            </a:r>
            <a:r>
              <a:rPr lang="ru-RU" sz="3600" dirty="0" err="1"/>
              <a:t>arr</a:t>
            </a:r>
            <a:r>
              <a:rPr lang="ru-RU" sz="3600" dirty="0"/>
              <a:t>[0]). </a:t>
            </a:r>
            <a:endParaRPr lang="en-US" sz="3600" dirty="0" smtClean="0"/>
          </a:p>
          <a:p>
            <a:r>
              <a:rPr lang="ru-RU" sz="3600" dirty="0" smtClean="0"/>
              <a:t>Следовательно</a:t>
            </a:r>
            <a:r>
              <a:rPr lang="ru-RU" sz="3600" dirty="0"/>
              <a:t>, имя массива может являться инициализатором указателя к которому будут применимы все правила адресной арифметики, связанной с указателями.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24636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476672"/>
            <a:ext cx="9937104" cy="6120680"/>
          </a:xfrm>
        </p:spPr>
        <p:txBody>
          <a:bodyPr>
            <a:normAutofit/>
          </a:bodyPr>
          <a:lstStyle/>
          <a:p>
            <a:r>
              <a:rPr lang="ru-RU" sz="3600" dirty="0"/>
              <a:t>Выражение </a:t>
            </a:r>
            <a:r>
              <a:rPr lang="ru-RU" sz="3600" dirty="0" err="1"/>
              <a:t>arr</a:t>
            </a:r>
            <a:r>
              <a:rPr lang="ru-RU" sz="3600" dirty="0"/>
              <a:t>[i] — обращение к элементу по индексу соответствует выражению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*(</a:t>
            </a:r>
            <a:r>
              <a:rPr lang="ru-RU" sz="3600" dirty="0" err="1"/>
              <a:t>arr</a:t>
            </a:r>
            <a:r>
              <a:rPr lang="ru-RU" sz="3600" dirty="0"/>
              <a:t> + i), которое называется </a:t>
            </a:r>
            <a:r>
              <a:rPr lang="ru-RU" sz="3600" b="1" dirty="0" smtClean="0"/>
              <a:t>указателем-смещением</a:t>
            </a:r>
            <a:r>
              <a:rPr lang="ru-RU" sz="3600" dirty="0" smtClean="0"/>
              <a:t>. </a:t>
            </a:r>
            <a:endParaRPr lang="en-US" sz="3600" dirty="0" smtClean="0"/>
          </a:p>
          <a:p>
            <a:r>
              <a:rPr lang="ru-RU" sz="3600" dirty="0" smtClean="0"/>
              <a:t>Это </a:t>
            </a:r>
            <a:r>
              <a:rPr lang="ru-RU" sz="3600" dirty="0"/>
              <a:t>выражение более наглядно иллюстрирует, как C++ на самом деле работает с элементами массива. </a:t>
            </a:r>
            <a:endParaRPr lang="en-US" sz="3600" dirty="0" smtClean="0"/>
          </a:p>
          <a:p>
            <a:r>
              <a:rPr lang="ru-RU" sz="3600" dirty="0" smtClean="0"/>
              <a:t>Переменная-счетчик </a:t>
            </a:r>
            <a:r>
              <a:rPr lang="ru-RU" sz="3600" dirty="0"/>
              <a:t>i указывает на сколько элементов необходимо сместиться от первого элемента. </a:t>
            </a:r>
          </a:p>
        </p:txBody>
      </p:sp>
    </p:spTree>
    <p:extLst>
      <p:ext uri="{BB962C8B-B14F-4D97-AF65-F5344CB8AC3E}">
        <p14:creationId xmlns:p14="http://schemas.microsoft.com/office/powerpoint/2010/main" val="3404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смещения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76" y="2429538"/>
            <a:ext cx="9010650" cy="36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указателей при работе с элементами </a:t>
            </a:r>
            <a:r>
              <a:rPr lang="ru-RU" dirty="0" smtClean="0"/>
              <a:t>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4205" y="2060849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3137"/>
            <a:ext cx="5868059" cy="46736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62" y="1933966"/>
            <a:ext cx="5586751" cy="46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Выход за границы </a:t>
            </a:r>
            <a:r>
              <a:rPr lang="ru-RU" dirty="0" smtClean="0"/>
              <a:t>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С++ отсутствует </a:t>
            </a:r>
            <a:r>
              <a:rPr lang="ru-RU" b="1" dirty="0"/>
              <a:t>контроль соблюдения выхода за границы С-массива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</a:t>
            </a:r>
            <a:r>
              <a:rPr lang="ru-RU" dirty="0" smtClean="0"/>
              <a:t>тветственность </a:t>
            </a:r>
            <a:r>
              <a:rPr lang="ru-RU" dirty="0"/>
              <a:t>за соблюдение режима обработки элементов в пределах границ массива лежит целиком на разработчике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8581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4988"/>
            <a:ext cx="10972800" cy="1143000"/>
          </a:xfrm>
        </p:spPr>
        <p:txBody>
          <a:bodyPr>
            <a:normAutofit/>
          </a:bodyPr>
          <a:lstStyle/>
          <a:p>
            <a:r>
              <a:rPr lang="ru-RU" b="1" dirty="0"/>
              <a:t>Динамическое выделение памяти в </a:t>
            </a:r>
            <a:r>
              <a:rPr lang="ru-RU" b="1" dirty="0" smtClean="0"/>
              <a:t>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352" y="1157988"/>
            <a:ext cx="11809312" cy="5583380"/>
          </a:xfrm>
        </p:spPr>
        <p:txBody>
          <a:bodyPr>
            <a:normAutofit fontScale="92500"/>
          </a:bodyPr>
          <a:lstStyle/>
          <a:p>
            <a:r>
              <a:rPr lang="ru-RU" dirty="0"/>
              <a:t>Для использования функций динамического выделения памяти необходимо описать </a:t>
            </a:r>
            <a:r>
              <a:rPr lang="ru-RU" b="1" dirty="0"/>
              <a:t>указатель</a:t>
            </a:r>
            <a:r>
              <a:rPr lang="ru-RU" dirty="0"/>
              <a:t>, представляющий собой начальный адрес хранения элементов массива.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 *p; // указатель на тип </a:t>
            </a:r>
            <a:r>
              <a:rPr lang="ru-RU" sz="3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Начальный </a:t>
            </a:r>
            <a:r>
              <a:rPr lang="ru-RU" dirty="0"/>
              <a:t>адрес статического массива определяется компилятором </a:t>
            </a:r>
            <a:r>
              <a:rPr lang="ru-RU" b="1" dirty="0"/>
              <a:t>в момент его объявления и не может быть изменен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динамического массива </a:t>
            </a:r>
            <a:r>
              <a:rPr lang="ru-RU" b="1" dirty="0"/>
              <a:t>начальный адрес присваивается объявленному указателю на массив </a:t>
            </a:r>
            <a:r>
              <a:rPr lang="ru-RU" dirty="0"/>
              <a:t>в процессе выполнения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14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Стандартные функции динамического выделения </a:t>
            </a:r>
            <a:r>
              <a:rPr lang="ru-RU" b="1" dirty="0" smtClean="0"/>
              <a:t>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void* 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ru-RU" dirty="0" err="1"/>
              <a:t>РазмерМассиваВБайтах</a:t>
            </a:r>
            <a:r>
              <a:rPr lang="ru-RU" dirty="0"/>
              <a:t>);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void* 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ru-RU" dirty="0" err="1"/>
              <a:t>ЧислоЭлементов</a:t>
            </a:r>
            <a:r>
              <a:rPr lang="ru-RU" dirty="0"/>
              <a:t>, </a:t>
            </a:r>
            <a:r>
              <a:rPr lang="ru-RU" dirty="0" err="1"/>
              <a:t>РазмерЭлементаВБайтах</a:t>
            </a:r>
            <a:r>
              <a:rPr lang="ru-RU" dirty="0" smtClean="0"/>
              <a:t>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Для использования функций динамического распределения памяти необходимо подключение </a:t>
            </a:r>
            <a:r>
              <a:rPr lang="ru-RU" dirty="0" smtClean="0"/>
              <a:t>библиотеки: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 </a:t>
            </a:r>
            <a:r>
              <a:rPr lang="ru-RU" b="1" dirty="0" smtClean="0"/>
              <a:t>#</a:t>
            </a:r>
            <a:r>
              <a:rPr lang="ru-RU" b="1" dirty="0" err="1"/>
              <a:t>include</a:t>
            </a:r>
            <a:r>
              <a:rPr lang="ru-RU" b="1" dirty="0"/>
              <a:t> &lt;</a:t>
            </a:r>
            <a:r>
              <a:rPr lang="ru-RU" b="1" dirty="0" err="1"/>
              <a:t>malloc.h</a:t>
            </a:r>
            <a:r>
              <a:rPr lang="ru-RU" b="1" dirty="0"/>
              <a:t>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50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352" y="476672"/>
            <a:ext cx="10972800" cy="597666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Память, динамически выделенная с использованием функций </a:t>
            </a:r>
            <a:r>
              <a:rPr lang="ru-RU" dirty="0" err="1"/>
              <a:t>calloc</a:t>
            </a:r>
            <a:r>
              <a:rPr lang="ru-RU" dirty="0"/>
              <a:t>(), </a:t>
            </a:r>
            <a:r>
              <a:rPr lang="ru-RU" dirty="0" err="1"/>
              <a:t>malloc</a:t>
            </a:r>
            <a:r>
              <a:rPr lang="ru-RU" dirty="0"/>
              <a:t>(), может быть освобождена с использованием функции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sz="3300" b="1" dirty="0"/>
              <a:t> </a:t>
            </a:r>
            <a:r>
              <a:rPr lang="ru-RU" sz="3300" b="1" dirty="0" err="1" smtClean="0"/>
              <a:t>free</a:t>
            </a:r>
            <a:r>
              <a:rPr lang="ru-RU" sz="3300" b="1" dirty="0" smtClean="0"/>
              <a:t>(указатель</a:t>
            </a:r>
            <a:r>
              <a:rPr lang="ru-RU" sz="3300" b="1" dirty="0"/>
              <a:t>);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«</a:t>
            </a:r>
            <a:r>
              <a:rPr lang="ru-RU" dirty="0"/>
              <a:t>Правилом хорошего тона» в программировании является освобождение динамически выделенной памяти в случае отсутствия ее дальнейшего использования. </a:t>
            </a:r>
            <a:endParaRPr lang="en-US" dirty="0" smtClean="0"/>
          </a:p>
          <a:p>
            <a:r>
              <a:rPr lang="ru-RU" dirty="0" smtClean="0"/>
              <a:t>Однако </a:t>
            </a:r>
            <a:r>
              <a:rPr lang="ru-RU" dirty="0"/>
              <a:t>если динамически выделенная память не освобождается явным образом, она будет освобождена по завершении выполнения программы.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822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412</Words>
  <Application>Microsoft Office PowerPoint</Application>
  <PresentationFormat>Широкоэкранный</PresentationFormat>
  <Paragraphs>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Тема Office</vt:lpstr>
      <vt:lpstr>Массивы и указатели</vt:lpstr>
      <vt:lpstr>Массивы и указатели</vt:lpstr>
      <vt:lpstr>Презентация PowerPoint</vt:lpstr>
      <vt:lpstr>Иллюстрация смещения</vt:lpstr>
      <vt:lpstr>Преимущества использования указателей при работе с элементами массива</vt:lpstr>
      <vt:lpstr>Выход за границы массива</vt:lpstr>
      <vt:lpstr>Динамическое выделение памяти в Си</vt:lpstr>
      <vt:lpstr>Стандартные функции динамического выделения памяти</vt:lpstr>
      <vt:lpstr>Презентация PowerPoint</vt:lpstr>
      <vt:lpstr>Презентация PowerPoint</vt:lpstr>
      <vt:lpstr>Операции new и delete</vt:lpstr>
      <vt:lpstr>Как работает new</vt:lpstr>
      <vt:lpstr>delete</vt:lpstr>
      <vt:lpstr>Динамические массивы</vt:lpstr>
      <vt:lpstr>Выделение и освобождение памяти под массив</vt:lpstr>
      <vt:lpstr>Презентация PowerPoint</vt:lpstr>
    </vt:vector>
  </TitlesOfParts>
  <Company>vshu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массивы</dc:title>
  <dc:creator>Соколова Анна Николаевна</dc:creator>
  <cp:lastModifiedBy>June</cp:lastModifiedBy>
  <cp:revision>17</cp:revision>
  <cp:lastPrinted>2017-10-12T05:07:47Z</cp:lastPrinted>
  <dcterms:created xsi:type="dcterms:W3CDTF">2017-10-02T09:40:53Z</dcterms:created>
  <dcterms:modified xsi:type="dcterms:W3CDTF">2018-11-01T18:29:24Z</dcterms:modified>
</cp:coreProperties>
</file>