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2" r:id="rId4"/>
    <p:sldId id="259" r:id="rId5"/>
    <p:sldId id="293" r:id="rId6"/>
    <p:sldId id="260" r:id="rId7"/>
    <p:sldId id="294" r:id="rId8"/>
    <p:sldId id="261" r:id="rId9"/>
    <p:sldId id="295" r:id="rId10"/>
    <p:sldId id="262" r:id="rId11"/>
    <p:sldId id="296" r:id="rId12"/>
    <p:sldId id="263" r:id="rId13"/>
    <p:sldId id="297" r:id="rId14"/>
    <p:sldId id="264" r:id="rId15"/>
    <p:sldId id="298" r:id="rId16"/>
    <p:sldId id="299" r:id="rId17"/>
    <p:sldId id="300" r:id="rId18"/>
    <p:sldId id="265" r:id="rId19"/>
    <p:sldId id="301" r:id="rId20"/>
    <p:sldId id="266" r:id="rId21"/>
    <p:sldId id="302" r:id="rId22"/>
    <p:sldId id="267" r:id="rId23"/>
    <p:sldId id="303" r:id="rId24"/>
    <p:sldId id="268" r:id="rId25"/>
    <p:sldId id="304" r:id="rId26"/>
    <p:sldId id="269" r:id="rId27"/>
    <p:sldId id="305" r:id="rId28"/>
    <p:sldId id="270" r:id="rId29"/>
    <p:sldId id="306" r:id="rId30"/>
    <p:sldId id="271" r:id="rId31"/>
    <p:sldId id="307" r:id="rId32"/>
    <p:sldId id="272" r:id="rId33"/>
    <p:sldId id="308" r:id="rId34"/>
    <p:sldId id="273" r:id="rId35"/>
    <p:sldId id="274" r:id="rId36"/>
    <p:sldId id="275" r:id="rId37"/>
    <p:sldId id="276" r:id="rId38"/>
    <p:sldId id="278" r:id="rId39"/>
    <p:sldId id="279" r:id="rId40"/>
    <p:sldId id="277" r:id="rId41"/>
    <p:sldId id="280" r:id="rId42"/>
    <p:sldId id="281" r:id="rId43"/>
    <p:sldId id="282" r:id="rId44"/>
    <p:sldId id="283" r:id="rId45"/>
    <p:sldId id="284" r:id="rId46"/>
    <p:sldId id="286" r:id="rId47"/>
    <p:sldId id="287" r:id="rId48"/>
    <p:sldId id="288" r:id="rId49"/>
    <p:sldId id="289" r:id="rId50"/>
    <p:sldId id="290" r:id="rId51"/>
    <p:sldId id="291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26.03.2012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idstu.irk.ru/en/system/files/images/IMG_8168-1.preview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44" y="2000240"/>
            <a:ext cx="8458200" cy="1222375"/>
          </a:xfrm>
        </p:spPr>
        <p:txBody>
          <a:bodyPr/>
          <a:lstStyle/>
          <a:p>
            <a:pPr algn="ctr"/>
            <a:r>
              <a:rPr lang="ru-RU" dirty="0" err="1" smtClean="0"/>
              <a:t>Совектско-Российская</a:t>
            </a:r>
            <a:r>
              <a:rPr lang="ru-RU" dirty="0" smtClean="0"/>
              <a:t> серия МВК «Эльбрус»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5500702"/>
            <a:ext cx="7329494" cy="571504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Выполнил:                                                     студент  Группы ВМ-42 </a:t>
            </a:r>
            <a:r>
              <a:rPr lang="ru-RU" sz="1200" dirty="0" err="1" smtClean="0"/>
              <a:t>Леденских</a:t>
            </a:r>
            <a:r>
              <a:rPr lang="ru-RU" sz="1200" dirty="0" smtClean="0"/>
              <a:t> А.И</a:t>
            </a:r>
          </a:p>
          <a:p>
            <a:r>
              <a:rPr lang="ru-RU" sz="1200" dirty="0" smtClean="0"/>
              <a:t>Руководитель:                                   преподаватель Кафедры ЭВМ </a:t>
            </a:r>
            <a:r>
              <a:rPr lang="ru-RU" sz="1200" dirty="0" err="1" smtClean="0"/>
              <a:t>Мельцов</a:t>
            </a:r>
            <a:r>
              <a:rPr lang="ru-RU" sz="1200" dirty="0" smtClean="0"/>
              <a:t> В.Ю 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5572140"/>
            <a:ext cx="7972452" cy="5540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М-20</a:t>
            </a:r>
            <a:endParaRPr lang="ru-RU" dirty="0"/>
          </a:p>
        </p:txBody>
      </p:sp>
      <p:pic>
        <p:nvPicPr>
          <p:cNvPr id="4" name="Рисунок 3" descr="http://gorod.tomsk.ru/uploads/34046/1295768391/2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671517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М-20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40056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Производительность- 20 000 операций в секунду</a:t>
            </a:r>
          </a:p>
          <a:p>
            <a:pPr>
              <a:buNone/>
            </a:pPr>
            <a:r>
              <a:rPr lang="ru-RU" dirty="0" smtClean="0"/>
              <a:t>Форма представления чисел: двоичная, с плавающей запятой. 45 двоичных разрядов.</a:t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dirty="0" smtClean="0"/>
              <a:t>Диапазон представления чисел: от 2 -64 до 2 64. </a:t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dirty="0" smtClean="0"/>
              <a:t>Структура команд: трехадресная, с автоматическим изменением адресов. </a:t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dirty="0" smtClean="0"/>
              <a:t>Емкость оперативного запоминающего устройства (ОЗУ) на ферритовых сердечниках - 4096 машинных слов. В машине имелись внешние запоминающие устройства на магнитных барабанах и лентах. Три магнитных барабана позволяли запомнить приблизительно 12 000 слов, а четыре блока накопителей на магнитной ленте давали возможность хранить около 300 000 слов. 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5214950"/>
            <a:ext cx="7258072" cy="91121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Урал-1</a:t>
            </a:r>
            <a:endParaRPr lang="ru-RU" dirty="0"/>
          </a:p>
        </p:txBody>
      </p:sp>
      <p:pic>
        <p:nvPicPr>
          <p:cNvPr id="4" name="Рисунок 3" descr="http://gorod.tomsk.ru/uploads/34046/1295768391/1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08"/>
            <a:ext cx="635798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85834"/>
          </a:xfrm>
        </p:spPr>
        <p:txBody>
          <a:bodyPr/>
          <a:lstStyle/>
          <a:p>
            <a:r>
              <a:rPr lang="ru-RU" dirty="0" smtClean="0"/>
              <a:t>Урал-1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785794"/>
            <a:ext cx="8329642" cy="585791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ru-RU" sz="8000" dirty="0" smtClean="0">
                <a:latin typeface="+mj-lt"/>
                <a:cs typeface="Times New Roman" pitchFamily="18" charset="0"/>
              </a:rPr>
              <a:t>Структура команд одноадресная. </a:t>
            </a:r>
          </a:p>
          <a:p>
            <a:pPr>
              <a:lnSpc>
                <a:spcPct val="120000"/>
              </a:lnSpc>
              <a:buNone/>
            </a:pPr>
            <a:r>
              <a:rPr lang="ru-RU" sz="8000" dirty="0" smtClean="0">
                <a:latin typeface="+mj-lt"/>
                <a:cs typeface="Times New Roman" pitchFamily="18" charset="0"/>
              </a:rPr>
              <a:t>Способ представления чисел - с фиксированной запятой и с плавающей запятой по стандартным программам.</a:t>
            </a:r>
          </a:p>
          <a:p>
            <a:pPr>
              <a:lnSpc>
                <a:spcPct val="120000"/>
              </a:lnSpc>
              <a:buNone/>
            </a:pPr>
            <a:r>
              <a:rPr lang="ru-RU" sz="8000" dirty="0" smtClean="0">
                <a:latin typeface="+mj-lt"/>
                <a:cs typeface="Times New Roman" pitchFamily="18" charset="0"/>
              </a:rPr>
              <a:t>Разрядность-35 двоичных разрядов (10,5 десятичных) и один разряд для знака числа.</a:t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r>
              <a:rPr lang="ru-RU" sz="8000" dirty="0" smtClean="0">
                <a:latin typeface="+mj-lt"/>
                <a:cs typeface="Times New Roman" pitchFamily="18" charset="0"/>
              </a:rPr>
              <a:t>Диапазон представляемых чисел: от 1 до 10-10.5.</a:t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r>
              <a:rPr lang="ru-RU" sz="8000" dirty="0" smtClean="0">
                <a:latin typeface="+mj-lt"/>
                <a:cs typeface="Times New Roman" pitchFamily="18" charset="0"/>
              </a:rPr>
              <a:t>Время выполнения отдельных операций:</a:t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r>
              <a:rPr lang="ru-RU" sz="8000" dirty="0" smtClean="0">
                <a:latin typeface="+mj-lt"/>
                <a:cs typeface="Times New Roman" pitchFamily="18" charset="0"/>
              </a:rPr>
              <a:t>деления - 20 </a:t>
            </a:r>
            <a:r>
              <a:rPr lang="ru-RU" sz="8000" dirty="0" err="1" smtClean="0">
                <a:latin typeface="+mj-lt"/>
                <a:cs typeface="Times New Roman" pitchFamily="18" charset="0"/>
              </a:rPr>
              <a:t>мксек</a:t>
            </a:r>
            <a:r>
              <a:rPr lang="ru-RU" sz="8000" dirty="0" smtClean="0">
                <a:latin typeface="+mj-lt"/>
                <a:cs typeface="Times New Roman" pitchFamily="18" charset="0"/>
              </a:rPr>
              <a:t>; </a:t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r>
              <a:rPr lang="ru-RU" sz="8000" dirty="0" smtClean="0">
                <a:latin typeface="+mj-lt"/>
                <a:cs typeface="Times New Roman" pitchFamily="18" charset="0"/>
              </a:rPr>
              <a:t>нормализации - 20 </a:t>
            </a:r>
            <a:r>
              <a:rPr lang="ru-RU" sz="8000" dirty="0" err="1" smtClean="0">
                <a:latin typeface="+mj-lt"/>
                <a:cs typeface="Times New Roman" pitchFamily="18" charset="0"/>
              </a:rPr>
              <a:t>мсек</a:t>
            </a:r>
            <a:r>
              <a:rPr lang="ru-RU" sz="8000" dirty="0" smtClean="0">
                <a:latin typeface="+mj-lt"/>
                <a:cs typeface="Times New Roman" pitchFamily="18" charset="0"/>
              </a:rPr>
              <a:t>; </a:t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r>
              <a:rPr lang="ru-RU" sz="8000" dirty="0" smtClean="0">
                <a:latin typeface="+mj-lt"/>
                <a:cs typeface="Times New Roman" pitchFamily="18" charset="0"/>
              </a:rPr>
              <a:t>остальных операций-10 </a:t>
            </a:r>
            <a:r>
              <a:rPr lang="ru-RU" sz="8000" dirty="0" err="1" smtClean="0">
                <a:latin typeface="+mj-lt"/>
                <a:cs typeface="Times New Roman" pitchFamily="18" charset="0"/>
              </a:rPr>
              <a:t>мсек</a:t>
            </a:r>
            <a:r>
              <a:rPr lang="ru-RU" sz="8000" dirty="0" smtClean="0">
                <a:latin typeface="+mj-lt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ru-RU" sz="8000" dirty="0" smtClean="0">
                <a:latin typeface="+mj-lt"/>
                <a:cs typeface="Times New Roman" pitchFamily="18" charset="0"/>
              </a:rPr>
              <a:t>Количество команд-29. </a:t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r>
              <a:rPr lang="ru-RU" sz="8000" dirty="0" smtClean="0">
                <a:latin typeface="+mj-lt"/>
                <a:cs typeface="Times New Roman" pitchFamily="18" charset="0"/>
              </a:rPr>
              <a:t>Характеристики ЗУ:</a:t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r>
              <a:rPr lang="ru-RU" sz="8000" dirty="0" smtClean="0">
                <a:latin typeface="+mj-lt"/>
                <a:cs typeface="Times New Roman" pitchFamily="18" charset="0"/>
              </a:rPr>
              <a:t>емкость ОЗУ на магнитном барабане - 1024 </a:t>
            </a:r>
            <a:r>
              <a:rPr lang="ru-RU" sz="8000" dirty="0" err="1" smtClean="0">
                <a:latin typeface="+mj-lt"/>
                <a:cs typeface="Times New Roman" pitchFamily="18" charset="0"/>
              </a:rPr>
              <a:t>тридцатишестиразрядных</a:t>
            </a:r>
            <a:r>
              <a:rPr lang="ru-RU" sz="8000" dirty="0" smtClean="0">
                <a:latin typeface="+mj-lt"/>
                <a:cs typeface="Times New Roman" pitchFamily="18" charset="0"/>
              </a:rPr>
              <a:t> числа или команды;</a:t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r>
              <a:rPr lang="ru-RU" sz="8000" dirty="0" smtClean="0">
                <a:latin typeface="+mj-lt"/>
                <a:cs typeface="Times New Roman" pitchFamily="18" charset="0"/>
              </a:rPr>
              <a:t>емкость НМЛ - до 40 000 </a:t>
            </a:r>
            <a:r>
              <a:rPr lang="ru-RU" sz="8000" dirty="0" err="1" smtClean="0">
                <a:latin typeface="+mj-lt"/>
                <a:cs typeface="Times New Roman" pitchFamily="18" charset="0"/>
              </a:rPr>
              <a:t>тридцатишестиразрядных</a:t>
            </a:r>
            <a:r>
              <a:rPr lang="ru-RU" sz="8000" dirty="0" smtClean="0">
                <a:latin typeface="+mj-lt"/>
                <a:cs typeface="Times New Roman" pitchFamily="18" charset="0"/>
              </a:rPr>
              <a:t> чисел или 8000 команд. </a:t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r>
              <a:rPr lang="ru-RU" sz="8000" dirty="0" smtClean="0">
                <a:latin typeface="+mj-lt"/>
                <a:cs typeface="Times New Roman" pitchFamily="18" charset="0"/>
              </a:rPr>
              <a:t>Потребляемая мощность 7,5 кВт. Занимаемая площадь 50 кв. м.</a:t>
            </a:r>
          </a:p>
          <a:p>
            <a:pPr>
              <a:buNone/>
            </a:pPr>
            <a:r>
              <a:rPr lang="ru-RU" sz="8000" dirty="0" smtClean="0">
                <a:latin typeface="+mj-lt"/>
                <a:cs typeface="Times New Roman" pitchFamily="18" charset="0"/>
              </a:rPr>
              <a:t> Главный конструктор - </a:t>
            </a:r>
            <a:r>
              <a:rPr lang="ru-RU" sz="8000" dirty="0" err="1" smtClean="0">
                <a:latin typeface="+mj-lt"/>
                <a:cs typeface="Times New Roman" pitchFamily="18" charset="0"/>
              </a:rPr>
              <a:t>Б.И.Рамеев</a:t>
            </a:r>
            <a:endParaRPr lang="ru-RU" sz="80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ru-RU" sz="8000" dirty="0" smtClean="0">
                <a:latin typeface="+mj-lt"/>
                <a:cs typeface="Times New Roman" pitchFamily="18" charset="0"/>
              </a:rPr>
              <a:t/>
            </a:r>
            <a:br>
              <a:rPr lang="ru-RU" sz="8000" dirty="0" smtClean="0">
                <a:latin typeface="+mj-lt"/>
                <a:cs typeface="Times New Roman" pitchFamily="18" charset="0"/>
              </a:rPr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5500702"/>
            <a:ext cx="2714644" cy="62546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БЭСМ-6.</a:t>
            </a:r>
            <a:endParaRPr lang="ru-RU" dirty="0"/>
          </a:p>
        </p:txBody>
      </p:sp>
      <p:pic>
        <p:nvPicPr>
          <p:cNvPr id="4" name="Рисунок 3" descr="http://gorod.tomsk.ru/uploads/34046/1295768391/2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671517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БЭСМ-6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357298"/>
            <a:ext cx="8329642" cy="505461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2900" dirty="0" smtClean="0"/>
              <a:t>Быстродействие - около 1 млн. операций/сек.; </a:t>
            </a:r>
          </a:p>
          <a:p>
            <a:pPr>
              <a:buNone/>
            </a:pPr>
            <a:r>
              <a:rPr lang="ru-RU" sz="2900" dirty="0" smtClean="0"/>
              <a:t>объем ОЗУ - от 32 до 128 тысяч машинных слов; </a:t>
            </a:r>
          </a:p>
          <a:p>
            <a:pPr>
              <a:buNone/>
            </a:pPr>
            <a:r>
              <a:rPr lang="ru-RU" sz="2900" dirty="0" smtClean="0"/>
              <a:t>время выполнения сложения с плавающей запятой - 1,1 </a:t>
            </a:r>
            <a:r>
              <a:rPr lang="ru-RU" sz="2900" dirty="0" err="1" smtClean="0"/>
              <a:t>мксек</a:t>
            </a:r>
            <a:r>
              <a:rPr lang="ru-RU" sz="2900" dirty="0" smtClean="0"/>
              <a:t>; </a:t>
            </a:r>
          </a:p>
          <a:p>
            <a:pPr>
              <a:buNone/>
            </a:pPr>
            <a:r>
              <a:rPr lang="ru-RU" sz="2900" dirty="0" smtClean="0"/>
              <a:t>	время умножения - 1,9 </a:t>
            </a:r>
            <a:r>
              <a:rPr lang="ru-RU" sz="2900" dirty="0" err="1" smtClean="0"/>
              <a:t>мксек</a:t>
            </a:r>
            <a:r>
              <a:rPr lang="ru-RU" sz="2900" dirty="0" smtClean="0"/>
              <a:t>; </a:t>
            </a:r>
          </a:p>
          <a:p>
            <a:pPr>
              <a:buNone/>
            </a:pPr>
            <a:r>
              <a:rPr lang="ru-RU" sz="2900" dirty="0" smtClean="0"/>
              <a:t>	время деления - 4,9 </a:t>
            </a:r>
            <a:r>
              <a:rPr lang="ru-RU" sz="2900" dirty="0" err="1" smtClean="0"/>
              <a:t>мксек</a:t>
            </a:r>
            <a:r>
              <a:rPr lang="ru-RU" sz="2900" dirty="0" smtClean="0"/>
              <a:t>; </a:t>
            </a:r>
          </a:p>
          <a:p>
            <a:pPr>
              <a:buNone/>
            </a:pPr>
            <a:r>
              <a:rPr lang="ru-RU" sz="2900" dirty="0" smtClean="0"/>
              <a:t>	время выполнения логических поразрядных операций - 0,5 </a:t>
            </a:r>
            <a:r>
              <a:rPr lang="ru-RU" sz="2900" dirty="0" err="1" smtClean="0"/>
              <a:t>мксек</a:t>
            </a:r>
            <a:r>
              <a:rPr lang="ru-RU" sz="2900" dirty="0" smtClean="0"/>
              <a:t>. </a:t>
            </a:r>
          </a:p>
          <a:p>
            <a:pPr>
              <a:buNone/>
            </a:pPr>
            <a:r>
              <a:rPr lang="ru-RU" sz="2900" dirty="0" smtClean="0"/>
              <a:t>Работа арифметического устройства совмещена с выборкой операндов из памяти. </a:t>
            </a:r>
          </a:p>
          <a:p>
            <a:pPr>
              <a:buNone/>
            </a:pPr>
            <a:r>
              <a:rPr lang="ru-RU" sz="2900" dirty="0" smtClean="0"/>
              <a:t>Разрядность машинного слова - 48 двоичных разрядов. </a:t>
            </a:r>
          </a:p>
          <a:p>
            <a:pPr>
              <a:buNone/>
            </a:pPr>
            <a:r>
              <a:rPr lang="ru-RU" sz="2900" dirty="0" smtClean="0"/>
              <a:t>Объем промежуточной памяти на магнитных барабанах - 512 тысяч слов. </a:t>
            </a:r>
          </a:p>
          <a:p>
            <a:pPr>
              <a:buNone/>
            </a:pPr>
            <a:r>
              <a:rPr lang="ru-RU" sz="2900" dirty="0" smtClean="0"/>
              <a:t>К центральному процессору могут быть подключены 32 лентопротяжных механизма, каждый емкостью до 1 млн. слов. В состав </a:t>
            </a:r>
            <a:r>
              <a:rPr lang="ru-RU" sz="2900" dirty="0" err="1" smtClean="0"/>
              <a:t>вводных-выводных</a:t>
            </a:r>
            <a:r>
              <a:rPr lang="ru-RU" sz="2900" dirty="0" smtClean="0"/>
              <a:t> устройств входят два алфавитно-цифровых печатающих устройства (400 строк в минуту), два устройства вывода на перфокарты (ПИ-80), четыре устройства вывода на перфоленту, четыре устройства ввода с перфоленты, два устройства ввода с перфокарт (ВУ-700 или УВвК-601), 24 телетайпа. </a:t>
            </a:r>
          </a:p>
          <a:p>
            <a:pPr>
              <a:buNone/>
            </a:pPr>
            <a:endParaRPr lang="ru-RU" sz="29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143000"/>
          </a:xfrm>
        </p:spPr>
        <p:txBody>
          <a:bodyPr/>
          <a:lstStyle/>
          <a:p>
            <a:r>
              <a:rPr lang="ru-RU" dirty="0" smtClean="0"/>
              <a:t>Семейство  «Эльбрус»</a:t>
            </a:r>
            <a:endParaRPr lang="ru-RU" dirty="0"/>
          </a:p>
        </p:txBody>
      </p:sp>
      <p:pic>
        <p:nvPicPr>
          <p:cNvPr id="1026" name="Picture 2" descr="Картинка 10 из 11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71546"/>
            <a:ext cx="6234121" cy="4731781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143644"/>
            <a:ext cx="8643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Вводится в эксплуатацию большие 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ЭВМ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две ЕС-1061 и два "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Эльбрус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lang="ru-RU" dirty="0" smtClean="0"/>
              <a:t>»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ru-RU" dirty="0" smtClean="0"/>
              <a:t>Эльбрус-1</a:t>
            </a:r>
            <a:endParaRPr lang="ru-RU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614929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ttp://gorod.tomsk.ru/uploads/34046/1295768391/3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0042"/>
            <a:ext cx="721523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071538" y="5715016"/>
            <a:ext cx="116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Эльбрус-2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Эльбрус -2</a:t>
            </a:r>
            <a:endParaRPr lang="ru-RU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928670"/>
            <a:ext cx="2928958" cy="577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928670"/>
            <a:ext cx="2857520" cy="57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История Советских ЭВМ</a:t>
            </a:r>
            <a:endParaRPr lang="ru-RU" dirty="0"/>
          </a:p>
        </p:txBody>
      </p:sp>
      <p:pic>
        <p:nvPicPr>
          <p:cNvPr id="4" name="Рисунок 3" descr="http://gorod.tomsk.ru/uploads/34046/1295211382/1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21523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928662" y="5572140"/>
            <a:ext cx="628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Первое детище С.А.Лебедева - МЭСМ, За пультом </a:t>
            </a:r>
            <a:r>
              <a:rPr lang="ru-RU" dirty="0" err="1" smtClean="0"/>
              <a:t>Л.Н.Дашевский</a:t>
            </a:r>
            <a:r>
              <a:rPr lang="ru-RU" dirty="0" smtClean="0"/>
              <a:t> и С.Б.Погребинский, 1948-1951гг.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5357826"/>
            <a:ext cx="3357586" cy="35719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Эльбрус-3 «</a:t>
            </a:r>
            <a:r>
              <a:rPr lang="en-US" dirty="0" smtClean="0"/>
              <a:t>RED CRAY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Рисунок 3" descr="http://gorod.tomsk.ru/uploads/34046/1295768391/3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290"/>
            <a:ext cx="657229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Эльбрус -3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МВК Эльбрус-3 — разрабатывался в 1986—1994 гг., группой сотрудников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ИТМиВТ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под руководством Б. А. Бабаяна на основании совершенно новых архитектурных идей. МВК Эльбрус-3 содержит 16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суперскалярных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процессоров с VLIW системой команд.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2008 году построены 100 серверов «Эльбрус-3М» для оборонной отрасли. 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Теоретическая производительность двухпроцессорной системы составляет 9.6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Гфлопс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 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Мобильная ЭВМ на базе Эльбрус-3 осуществляет  управление УР «Земля-Воздух» ЗРК  С-300 и С-400. </a:t>
            </a: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858280" cy="714356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Принципы построения многопроцессорных вычислительных </a:t>
            </a:r>
            <a:r>
              <a:rPr lang="ru-RU" sz="1800" b="1" dirty="0" smtClean="0"/>
              <a:t>комплексов "</a:t>
            </a:r>
            <a:r>
              <a:rPr lang="ru-RU" sz="1800" b="1" dirty="0" smtClean="0"/>
              <a:t>Эльбрус"</a:t>
            </a:r>
            <a:endParaRPr lang="ru-RU" sz="18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591300"/>
            <a:ext cx="39528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1480"/>
            <a:ext cx="8215370" cy="603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643998" cy="62151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Оценку принятых в МВК "Эльбрус" структурных решений, с точки зрения лучшей реализации вышеперечисленных вопросов, целесообразно провести в сравнении со структурами традиционных универсальных сверхбольших ЭВМ передовых зарубежных фирм IBM и CDC. </a:t>
            </a:r>
          </a:p>
          <a:p>
            <a:pPr>
              <a:buNone/>
            </a:pPr>
            <a:r>
              <a:rPr lang="ru-RU" dirty="0" smtClean="0"/>
              <a:t>МВК "Эльбрус" построен по модульному принципу и в зависимости от комплектации может состоять из некоторого числа модулей процессора (1-10), модулей оперативной памяти (4-32), модулей процессоров ввода-вывода (1-4), различного количества модулей внешней памяти (барабанов, дисков, магнитных лент), имеет 100%-ный аппаратный контроль и в случае появления хотя бы одиночной ошибки в процессе прохождения вычислительного процесса выдает сигнал неисправности данного модуля. По этому сигналу операционная система через аппаратно реализованную систему реконфигурации исключает неисправный модуль из работы.</a:t>
            </a:r>
          </a:p>
          <a:p>
            <a:pPr>
              <a:buNone/>
            </a:pPr>
            <a:r>
              <a:rPr lang="ru-RU" dirty="0" smtClean="0"/>
              <a:t> Такая система позволяет осуществить резервирование на уровне однотипных модулей устройств и обеспечить заданную надежность и живучесть комплекса значительно экономичнее, чем это делается в многомашинных комплексах, где резервирование осуществляется на уровне однотипных машин.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0"/>
            <a:ext cx="8186766" cy="5000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800" dirty="0" smtClean="0"/>
              <a:t>Формат команды 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59434"/>
            <a:ext cx="7764553" cy="639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571480"/>
            <a:ext cx="8358246" cy="542928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ru-RU" sz="6200" dirty="0" smtClean="0"/>
              <a:t>Первая структура. Информация имеет более плотную упаковку с дискретностью до бита, в то время как традиционной является упаковка до байта. </a:t>
            </a:r>
          </a:p>
          <a:p>
            <a:pPr>
              <a:buNone/>
            </a:pPr>
            <a:endParaRPr lang="ru-RU" sz="6200" dirty="0" smtClean="0"/>
          </a:p>
          <a:p>
            <a:pPr>
              <a:buNone/>
            </a:pPr>
            <a:r>
              <a:rPr lang="ru-RU" sz="6200" dirty="0" smtClean="0"/>
              <a:t>Вторая структура. Принята безадресная система команд, в результате чего отсутствует лишняя информация о распределении ресурса быстрых регистров. Из этого не следует делать вывод, что быстрые регистры отсутствуют в процессоре. </a:t>
            </a:r>
          </a:p>
          <a:p>
            <a:pPr>
              <a:buNone/>
            </a:pPr>
            <a:endParaRPr lang="ru-RU" sz="6200" dirty="0" smtClean="0"/>
          </a:p>
          <a:p>
            <a:pPr>
              <a:buNone/>
            </a:pPr>
            <a:r>
              <a:rPr lang="ru-RU" sz="6200" dirty="0" smtClean="0"/>
              <a:t>Третья структура. Сравнивая формат команды МВК "Эльбрус" с форматом команды типа RX и RS в машинах фирм IBM и CDC, помимо отсутствия информации о распределении быстрых регистров, можно видеть существенное смысловое различие в содержании разрядов адреса. </a:t>
            </a:r>
          </a:p>
          <a:p>
            <a:pPr>
              <a:buNone/>
            </a:pPr>
            <a:endParaRPr lang="ru-RU" sz="6200" dirty="0" smtClean="0"/>
          </a:p>
          <a:p>
            <a:pPr>
              <a:buNone/>
            </a:pPr>
            <a:r>
              <a:rPr lang="ru-RU" sz="6200" dirty="0" smtClean="0"/>
              <a:t>Четвертая структура. Система команд предусматривает аппаратный "дистанционный" вызов процедуры. С этой целью введен специальный описатель процедуры - метка процедуры.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451175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57158" y="0"/>
            <a:ext cx="8501090" cy="62388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Синхронизация Работы </a:t>
            </a:r>
            <a:endParaRPr lang="ru-RU" sz="20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414" y="6429396"/>
            <a:ext cx="6915150" cy="3429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42852"/>
            <a:ext cx="8715436" cy="62865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В МВК "Эльбрус" одним из аппаратных средств обеспечения синхронизации работы процессоров и их обезличенного распределения является применение "семафоров". В систему команд введены такие операции, как "открыть семафор" и "закрыть семафор". Прежде чем программа начнет работу с общими данными, она обращается к общей с другой программой ячейке, называемой семафором, с тем, чтобы его закрыть на время ее работы с этими данными. В том случае, если семафор открыт (нуль в соответствующем разряде ячейки), происходит закрытие семафора, если же семафор оказывается закрытым, то процесс должен ждать открытия его. </a:t>
            </a:r>
          </a:p>
          <a:p>
            <a:pPr>
              <a:buNone/>
            </a:pPr>
            <a:r>
              <a:rPr lang="ru-RU" dirty="0" smtClean="0"/>
              <a:t>В последнем случае процесс становится пассивным. Процессор освобождается от выполнения этого процесса и заносит в ячейку семафора адрес этого стека. Таким образом, на одном семафоре может образоваться очередь из нескольких ждущих стеков .</a:t>
            </a:r>
          </a:p>
          <a:p>
            <a:pPr>
              <a:buNone/>
            </a:pPr>
            <a:r>
              <a:rPr lang="ru-RU" dirty="0" smtClean="0"/>
              <a:t>Как только какой-либо из процессоров освобождается от работы (процесс, над которым он работал, переходит в пассивный или заканчивается), он обращается в очередь готовых процессов и начинает выполнять процесс, стоящий в голове очереди готовых процессов, в зависимости от приоритета процесса его место в очереди готовых процессов может быть изменено 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42852"/>
            <a:ext cx="8258204" cy="4825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Организация </a:t>
            </a:r>
            <a:r>
              <a:rPr lang="ru-RU" sz="2000" dirty="0" err="1" smtClean="0"/>
              <a:t>СоЗУ</a:t>
            </a:r>
            <a:r>
              <a:rPr lang="ru-RU" sz="2000" dirty="0" smtClean="0"/>
              <a:t> (КЭШ)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286676" cy="611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472518" cy="591187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В МВК "Эльбрус" принята распределенная по процессорам сверхоперативная память, организованная по функциональному принципу. Так, по функциональному назначению сверхоперативная память разбита на пять частей:</a:t>
            </a:r>
          </a:p>
          <a:p>
            <a:pPr>
              <a:buNone/>
            </a:pPr>
            <a:r>
              <a:rPr lang="ru-RU" dirty="0" smtClean="0"/>
              <a:t>1. Буфер быстрых, регистров. Данные верхушки стека, находящиеся в обработке в процессоре - виртуальные быстрые регистры, выполняющие дисциплину стека. </a:t>
            </a:r>
          </a:p>
          <a:p>
            <a:pPr>
              <a:buNone/>
            </a:pPr>
            <a:r>
              <a:rPr lang="ru-RU" dirty="0" smtClean="0"/>
              <a:t>2. Буфер локальных данных. Локальные данные процесса I - непрерывный участок памяти стека от указателя стека до данных процедуры А. Ввиду непрерывности отображаемого участка памяти возможна прямая адресация к этой сверхоперативной памяти. </a:t>
            </a:r>
          </a:p>
          <a:p>
            <a:pPr>
              <a:buNone/>
            </a:pPr>
            <a:r>
              <a:rPr lang="ru-RU" dirty="0" smtClean="0"/>
              <a:t>3. Буфер глобальных данных. Общие данные процесса I и процесса II отображаются ассоциативной памятью. </a:t>
            </a:r>
          </a:p>
          <a:p>
            <a:pPr>
              <a:buNone/>
            </a:pPr>
            <a:r>
              <a:rPr lang="ru-RU" dirty="0" smtClean="0"/>
              <a:t>4. Буфер команд процесса I и процесса II сокращает число обращений к ОЗУ за командами при повторном вызове процедур (в частности, для убыстрения выборки команд в цикле). Выполнен по ассоциативному принципу. </a:t>
            </a:r>
          </a:p>
          <a:p>
            <a:pPr>
              <a:buNone/>
            </a:pPr>
            <a:r>
              <a:rPr lang="ru-RU" dirty="0" smtClean="0"/>
              <a:t>5. Буферная память для аппаратной опережающей подкачки данных массивов с целью максимального ускорения работы с ними. Выполнена по ассоциативному принципу. </a:t>
            </a:r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/>
          <a:lstStyle/>
          <a:p>
            <a:r>
              <a:rPr lang="ru-RU" dirty="0" smtClean="0"/>
              <a:t>МЭСМ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214422"/>
            <a:ext cx="8543956" cy="53578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000" dirty="0" smtClean="0"/>
              <a:t>МЭСМ была расположена в зале площадью 60 м</a:t>
            </a:r>
            <a:r>
              <a:rPr lang="ru-RU" sz="2000" baseline="30000" dirty="0" smtClean="0"/>
              <a:t>2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>Общее количество электронных ламп составляет около 3500 триодов и около 2500 диодов, в том числе в запоминающем устройстве 2500 триодов и 1500 диодов.</a:t>
            </a:r>
            <a:br>
              <a:rPr lang="ru-RU" sz="2000" dirty="0" smtClean="0"/>
            </a:br>
            <a:r>
              <a:rPr lang="ru-RU" sz="2000" dirty="0" smtClean="0"/>
              <a:t>Суммарная потребляемая мощность - около 25 кВт. </a:t>
            </a:r>
          </a:p>
          <a:p>
            <a:pPr lvl="0">
              <a:buNone/>
            </a:pPr>
            <a:r>
              <a:rPr lang="ru-RU" sz="2000" dirty="0" smtClean="0"/>
              <a:t>Система счета - двоичная с фиксированной запятой. </a:t>
            </a:r>
          </a:p>
          <a:p>
            <a:pPr lvl="0">
              <a:buNone/>
            </a:pPr>
            <a:r>
              <a:rPr lang="ru-RU" sz="2000" dirty="0" smtClean="0"/>
              <a:t>Количество разрядов - 16 и один на знак. </a:t>
            </a:r>
          </a:p>
          <a:p>
            <a:pPr lvl="0">
              <a:buNone/>
            </a:pPr>
            <a:r>
              <a:rPr lang="ru-RU" sz="2000" dirty="0" smtClean="0"/>
              <a:t>Емкость запоминающего устройства - 31 для чисел и 63 для команд. </a:t>
            </a:r>
          </a:p>
          <a:p>
            <a:pPr lvl="0">
              <a:buNone/>
            </a:pPr>
            <a:r>
              <a:rPr lang="ru-RU" sz="2000" dirty="0" smtClean="0"/>
              <a:t>Емкость функционального устройства - 31 для чисел и 63 для команд. </a:t>
            </a:r>
          </a:p>
          <a:p>
            <a:pPr lvl="0">
              <a:buNone/>
            </a:pPr>
            <a:r>
              <a:rPr lang="ru-RU" sz="2000" dirty="0" smtClean="0"/>
              <a:t>Производимые операции: сложение, вычитание, умножение, деление, сдвиг, сравнение с учетом знака, сравнение по абсолютной величине, передача управления, передача чисел с магнитного барабана, сложение команд, останов. </a:t>
            </a:r>
          </a:p>
          <a:p>
            <a:pPr lvl="0">
              <a:buNone/>
            </a:pPr>
            <a:r>
              <a:rPr lang="ru-RU" sz="2000" dirty="0" smtClean="0"/>
              <a:t>Система команд - трехадресная.</a:t>
            </a:r>
          </a:p>
          <a:p>
            <a:pPr lvl="0">
              <a:buNone/>
            </a:pPr>
            <a:r>
              <a:rPr lang="ru-RU" sz="2000" dirty="0" smtClean="0"/>
              <a:t>Система ввода чисел - последовательная. </a:t>
            </a:r>
          </a:p>
          <a:p>
            <a:pPr lvl="0">
              <a:buNone/>
            </a:pPr>
            <a:r>
              <a:rPr lang="ru-RU" sz="2000" dirty="0" smtClean="0"/>
              <a:t>Скорость работы - около 3000 операций в минуту.</a:t>
            </a:r>
          </a:p>
          <a:p>
            <a:pPr lvl="0">
              <a:buNone/>
            </a:pPr>
            <a:r>
              <a:rPr lang="ru-RU" sz="2000" dirty="0" smtClean="0"/>
              <a:t>Главный конструктор- Сергей Алексеевич Лебедев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001056" cy="601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6286496"/>
            <a:ext cx="628654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85720" y="0"/>
            <a:ext cx="8124852" cy="54290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Управление внешними устройствами </a:t>
            </a:r>
            <a:endParaRPr lang="ru-RU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85728"/>
            <a:ext cx="8543956" cy="635798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В МВК "Эльбрус" принято решение максимально разгрузить работу центральных процессоров от прерываний внешними устройствами посредством передачи функций диспетчеризации процессору ввода-вывода. </a:t>
            </a:r>
          </a:p>
          <a:p>
            <a:pPr>
              <a:buNone/>
            </a:pPr>
            <a:r>
              <a:rPr lang="ru-RU" dirty="0" smtClean="0"/>
              <a:t>Детальный анализ этих функций показал возможность простой аппаратной их реализации Работа операционной системы, выполняемая центральным процессором, заканчивается составлением заявки на обращение к внешнему устройству, в которой указывается адрес информации внутри объекта, адрес ОЗУ, куда необходимо поместить (или откуда взять) информацию и ее объем. </a:t>
            </a:r>
          </a:p>
          <a:p>
            <a:pPr>
              <a:buNone/>
            </a:pPr>
            <a:r>
              <a:rPr lang="ru-RU" dirty="0" smtClean="0"/>
              <a:t>Такая заявка центральным процессором ставится определенным образом в очередь к дескриптору, описывающему данное устройство. Этот дескриптор находится в таблице по индексу, соответствующему порядковому номеру, присвоенному этому устройству. Таблица устройств храниться в оперативной памяти.</a:t>
            </a:r>
          </a:p>
          <a:p>
            <a:pPr>
              <a:buNone/>
            </a:pPr>
            <a:r>
              <a:rPr lang="ru-RU" dirty="0" smtClean="0"/>
              <a:t>Как только внешнее устройство заканчивает выполнение очередного задания, процессор ввода-вывода делает соответствующие отметки в заявке, выводит эту заявку из очереди к устройству и ставит ее в очередь выполненных работ, после чего ПВВ берет следующую по очереди заявку и организует ее выполнение на устройстве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4356"/>
            <a:ext cx="583337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43042" y="6357958"/>
            <a:ext cx="5438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14285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Векторный процессор МВК "Эльбрус-2"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85728"/>
            <a:ext cx="8572560" cy="635798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Аналогом подобного принципа построения комплекса может служить </a:t>
            </a:r>
            <a:r>
              <a:rPr lang="ru-RU" dirty="0" err="1" smtClean="0"/>
              <a:t>су-перЭВМ</a:t>
            </a:r>
            <a:r>
              <a:rPr lang="ru-RU" dirty="0" smtClean="0"/>
              <a:t> </a:t>
            </a:r>
            <a:r>
              <a:rPr lang="ru-RU" dirty="0" err="1" smtClean="0"/>
              <a:t>Cyber</a:t>
            </a:r>
            <a:r>
              <a:rPr lang="ru-RU" dirty="0" smtClean="0"/>
              <a:t> - 205, которая в полной комплектации имеет четыре векторных и один универсальный процессор.</a:t>
            </a:r>
          </a:p>
          <a:p>
            <a:pPr>
              <a:buNone/>
            </a:pPr>
            <a:r>
              <a:rPr lang="ru-RU" dirty="0" smtClean="0"/>
              <a:t> МВК "Эльбрус-2" с векторными процессорами имел бы определенные преимущества перед </a:t>
            </a:r>
            <a:r>
              <a:rPr lang="ru-RU" dirty="0" err="1" smtClean="0"/>
              <a:t>Cyber</a:t>
            </a:r>
            <a:r>
              <a:rPr lang="ru-RU" dirty="0" smtClean="0"/>
              <a:t> - 205 за счет возможности создания комплекса, состоящего из любого сочетания векторных и скалярных процессоров, и наличия при каждом векторном процессоре большой сверхбыстродействующей локальной памяти.</a:t>
            </a:r>
          </a:p>
          <a:p>
            <a:pPr>
              <a:buNone/>
            </a:pPr>
            <a:r>
              <a:rPr lang="ru-RU" dirty="0" smtClean="0"/>
              <a:t> Благодаря этому производительность МВК "Эльбрус-2" с векторным процессором на многих задачах была бы соизмеримой с производительностью </a:t>
            </a:r>
            <a:r>
              <a:rPr lang="ru-RU" dirty="0" err="1" smtClean="0"/>
              <a:t>Cyber</a:t>
            </a:r>
            <a:r>
              <a:rPr lang="ru-RU" dirty="0" smtClean="0"/>
              <a:t> - 205, несмотря на то, что элементная база последнего почти в три раза более быстродействующая. </a:t>
            </a:r>
          </a:p>
          <a:p>
            <a:pPr>
              <a:buNone/>
            </a:pPr>
            <a:r>
              <a:rPr lang="ru-RU" dirty="0" smtClean="0"/>
              <a:t>Архитектурные особенности векторного процессора должны учитываться при работе его в комплексе. Так, если загрузка центральных процессоров в МВК "Эльбрус-2" осуществляется в процессе выполнения вычисления за счет аппаратной реализации принципа их обезличенной работы, то загрузка векторного процессора должна осуществляться посредством программного управления. </a:t>
            </a:r>
          </a:p>
          <a:p>
            <a:pPr>
              <a:buNone/>
            </a:pPr>
            <a:r>
              <a:rPr lang="ru-RU" dirty="0" smtClean="0"/>
              <a:t>Для обеспечения возможности жесткой синхронизации данных, поступающих на входы исполнительных устройств, а также для существенного снижения темпа работы с общей памятью, векторный процессор должен сопрягаться с комплексом через локальную память достаточно больших размеров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286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142976" y="357166"/>
            <a:ext cx="6500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Характеристики надежности многопроцессорных комплексов и анализ надежности МВК "Эльбрус-2"</a:t>
            </a:r>
            <a:endParaRPr lang="ru-RU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428868"/>
            <a:ext cx="85534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85728"/>
            <a:ext cx="428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39" y="857232"/>
            <a:ext cx="833443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Современные разработки линейки «Эльбрус»</a:t>
            </a:r>
            <a:endParaRPr lang="ru-RU" dirty="0"/>
          </a:p>
        </p:txBody>
      </p:sp>
      <p:pic>
        <p:nvPicPr>
          <p:cNvPr id="32770" name="Рисунок 7" descr="http://www.mcst.ru/images/14-15_img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3705225" cy="142875"/>
          </a:xfrm>
          <a:prstGeom prst="rect">
            <a:avLst/>
          </a:prstGeom>
          <a:noFill/>
        </p:spPr>
      </p:pic>
      <p:pic>
        <p:nvPicPr>
          <p:cNvPr id="32769" name="Рисунок 8" descr="http://www.mcst.ru/images/14-15_img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500174"/>
            <a:ext cx="2295525" cy="180975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Рисунок 7" descr="http://www.mcst.ru/images/14-15_img_2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785926"/>
            <a:ext cx="18097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071802" y="2000240"/>
            <a:ext cx="500059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Вычислительный комплекс «Эльбрус-90микро» в шкафном исполнении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предназначен для использования: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 высокопроизводительных информационно-вычислительных системах, в том числе в системах непрерывного действия, работающих в реальном масштабе времени;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 научных и промышленных вычислительных центрах коллективного пользования.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Аппаратура вычислительного комплекса имеет сетевое оборудование для обменов с другими ВК и включает ряд интерфейсов параллельного и последовательного типа.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mcst.ru/images/14-15_img_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358246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20" y="214290"/>
          <a:ext cx="8358246" cy="6072227"/>
        </p:xfrm>
        <a:graphic>
          <a:graphicData uri="http://schemas.openxmlformats.org/drawingml/2006/table">
            <a:tbl>
              <a:tblPr/>
              <a:tblGrid>
                <a:gridCol w="5087628"/>
                <a:gridCol w="3270618"/>
              </a:tblGrid>
              <a:tr h="4053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Параметр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Центральный процессор – отечественный Микропроцессор 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«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МЦСТ-R500»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Количество центральных процессоров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1-4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Тактовая частота микропроцессора (МГц)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Объем оперативной памяти (Мбайт)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256-1024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Объем дисковой памяти (Гбайт) 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9-36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Время реакции на прерывание (мкс)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Средняя наработка на отказ (час) 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9300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Среднее время восстановления (мин)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Первичная сеть 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220В/50 Гц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Энергопотребление (Вт)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320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5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Возможность построения многомашинных комплексов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имеется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mcst.ru/images/16-17_img_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400052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www.mcst.ru/images/16-17_img_3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429132"/>
            <a:ext cx="685804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572000" y="14285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Вычислительные комплексы «Эльбрус-90микро», выполненные в </a:t>
            </a:r>
            <a:r>
              <a:rPr lang="ru-RU" dirty="0" err="1" smtClean="0"/>
              <a:t>конструктиве</a:t>
            </a:r>
            <a:r>
              <a:rPr lang="ru-RU" dirty="0" smtClean="0"/>
              <a:t> «</a:t>
            </a:r>
            <a:r>
              <a:rPr lang="ru-RU" dirty="0" err="1" smtClean="0"/>
              <a:t>Евромеханика</a:t>
            </a:r>
            <a:r>
              <a:rPr lang="ru-RU" dirty="0" smtClean="0"/>
              <a:t>» </a:t>
            </a:r>
            <a:r>
              <a:rPr lang="ru-RU" dirty="0" err="1" smtClean="0"/>
              <a:t>в</a:t>
            </a:r>
            <a:r>
              <a:rPr lang="ru-RU" dirty="0" smtClean="0"/>
              <a:t> соответствии с требованиями стандарта </a:t>
            </a:r>
            <a:r>
              <a:rPr lang="ru-RU" dirty="0" err="1" smtClean="0"/>
              <a:t>cPCI</a:t>
            </a:r>
            <a:r>
              <a:rPr lang="ru-RU" dirty="0" smtClean="0"/>
              <a:t>, являются высокопроизводительными многопроцессорными вычислительными системами, обеспечивающими многопользовательский, многозадачный режим вычислений в реальном масштабе времени. Предназначены для использования в стационарных системах управления и обработки информации. Ориентированы также на применение в системах с жесткими условиями эксплуатации.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71670" y="5715016"/>
            <a:ext cx="4357686" cy="571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Лебедев у одной из стоек БЕСМ-1</a:t>
            </a:r>
            <a:endParaRPr lang="ru-RU" sz="2000" dirty="0"/>
          </a:p>
        </p:txBody>
      </p:sp>
      <p:pic>
        <p:nvPicPr>
          <p:cNvPr id="4" name="Рисунок 3" descr="http://gorod.tomsk.ru/uploads/34046/1295202914/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1438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00042"/>
            <a:ext cx="8258204" cy="562612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Аппаратура </a:t>
            </a:r>
            <a:r>
              <a:rPr lang="ru-RU" dirty="0" smtClean="0"/>
              <a:t>вычислительных комплексов имеет сетевое оборудование для обменов с другими ВК аналогичного типа или с другими ВК и ЭВМ, а также ряд ВК и ЭВМ, а также ряд интерфейсов как параллельного, так и последовательного типа. </a:t>
            </a:r>
          </a:p>
          <a:p>
            <a:pPr>
              <a:buNone/>
            </a:pPr>
            <a:r>
              <a:rPr lang="ru-RU" dirty="0" smtClean="0"/>
              <a:t>Комплексы могут поставляться в двух вариантах конструктивного исполнения корпусов: встраиваемом и настольном. Встраиваемые конструкции могут дополняться конструктивными узлами для автономной отладки. </a:t>
            </a:r>
          </a:p>
          <a:p>
            <a:pPr>
              <a:buNone/>
            </a:pPr>
            <a:r>
              <a:rPr lang="ru-RU" dirty="0" smtClean="0"/>
              <a:t>Вычислительные комплексы данного конструктивного исполнения используют систему воздушного охлаждения открытого типа. Устройство охлаждения может располагаться в аппаратуре пользователя или быть встроено в корпус поставляемого комплекса.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mcst.ru/images/16-17_img_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21537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285728"/>
          <a:ext cx="9001156" cy="6116913"/>
        </p:xfrm>
        <a:graphic>
          <a:graphicData uri="http://schemas.openxmlformats.org/drawingml/2006/table">
            <a:tbl>
              <a:tblPr/>
              <a:tblGrid>
                <a:gridCol w="3000386"/>
                <a:gridCol w="2596973"/>
                <a:gridCol w="3403797"/>
              </a:tblGrid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Параметр</a:t>
                      </a:r>
                      <a:endParaRPr lang="ru-RU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Центральный процессор – отечественный микропроцессор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«МЦСТ-R500»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Количество центральных процессоров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1–4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Тактовая частота микропроцессора (МГц)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500 (150)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Объем оперативной памяти (Мбайт)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256-1024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Внутрипроцессорная кэш-память, Кбайт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48 (24)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Внешняя кэш-память одного процессора, Мбайт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4 (1)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Объем дисковой памяти не менее (Гбайт)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9-36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Периферийные шины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cPCI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до 8-ми слотов*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 dirty="0"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err="1">
                          <a:latin typeface="Times New Roman"/>
                          <a:ea typeface="Times New Roman"/>
                          <a:cs typeface="Times New Roman"/>
                        </a:rPr>
                        <a:t>SBus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подключение модулей расширения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Время реакции на прерывание (мкс)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Средняя наработка на отказ (час)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9300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Среднее время восстановления (мин)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45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Первичная 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сеть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27 В пост. 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тока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, или </a:t>
                      </a: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220В/50 Гц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40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Максимальная потребляемая мощность в момент включения (Вт)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1250 (650)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Возможность построения многомашинных комплексов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имеется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57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Видеомонитор </a:t>
                      </a:r>
                      <a:r>
                        <a:rPr lang="ru-RU" sz="1800" dirty="0" err="1">
                          <a:latin typeface="Times New Roman"/>
                          <a:ea typeface="Times New Roman"/>
                          <a:cs typeface="Times New Roman"/>
                        </a:rPr>
                        <a:t>плоскопанельный</a:t>
                      </a: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 с разрешением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до 1280х1024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mcst.ru/images/22-23_img_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371477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357686" y="142873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Высокая </a:t>
            </a:r>
            <a:r>
              <a:rPr lang="ru-RU" b="1" dirty="0" smtClean="0"/>
              <a:t>производительность и надежность вычислительных средств, низкое энергопотребление и компактность, открывают широкие возможности развития отечественной вычислительной техники в этом направлении.</a:t>
            </a:r>
            <a:endParaRPr lang="ru-RU" dirty="0" smtClean="0"/>
          </a:p>
          <a:p>
            <a:r>
              <a:rPr lang="ru-RU" b="1" dirty="0" smtClean="0"/>
              <a:t>Основным вычислительным узлом ноутбука является разработанный ЗАО "МЦСТ" совместно с фирмой "</a:t>
            </a:r>
            <a:r>
              <a:rPr lang="ru-RU" b="1" dirty="0" err="1" smtClean="0"/>
              <a:t>Элинс</a:t>
            </a:r>
            <a:r>
              <a:rPr lang="ru-RU" b="1" dirty="0" smtClean="0"/>
              <a:t>" модуль (форм-фактор ЕТХ), рассчитанный на применение в жестких условиях эксплуатации.</a:t>
            </a:r>
            <a:r>
              <a:rPr lang="ru-RU" dirty="0" smtClean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mcst.ru/images/22-23_img_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814393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357166"/>
          <a:ext cx="8501122" cy="5572163"/>
        </p:xfrm>
        <a:graphic>
          <a:graphicData uri="http://schemas.openxmlformats.org/drawingml/2006/table">
            <a:tbl>
              <a:tblPr/>
              <a:tblGrid>
                <a:gridCol w="5428427"/>
                <a:gridCol w="3072695"/>
              </a:tblGrid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 b="1" dirty="0">
                          <a:latin typeface="Calibri"/>
                          <a:ea typeface="Times New Roman"/>
                        </a:rPr>
                        <a:t>Параметр</a:t>
                      </a:r>
                      <a:endParaRPr lang="ru-RU" sz="1800" dirty="0">
                        <a:latin typeface="Calibri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 b="1" dirty="0">
                          <a:latin typeface="Calibri"/>
                          <a:ea typeface="Times New Roman"/>
                        </a:rPr>
                        <a:t>Значение</a:t>
                      </a:r>
                      <a:endParaRPr lang="ru-RU" sz="1800" dirty="0">
                        <a:latin typeface="Calibri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Процессор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«МЦСТ-R500»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Архитектура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SPARC v8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Производительность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500 MIPS/200 MFLOPS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Тактовая частота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500МГц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</a:rPr>
                        <a:t>Объем ОЗУ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не менее 512 Мбайт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Объем видеопамяти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не менее 8 Мбайт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Диагональ экрана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15”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Разрешения экрана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Цветной, 1024х768х18бит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Яркость экрана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350кд/м2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Flash-накопитель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до 4ГБайт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Каналов USB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до 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</a:rPr>
                        <a:t>Каналов RS232/422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</a:rPr>
                        <a:t>до 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Интефейс типа Ethernet 10/100, витая пара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Встроенная клавиатура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83кл.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Встроенный манипулятор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Указат. устр-во и 2кл.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</a:rPr>
                        <a:t>Спутниковая навигация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144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</a:rPr>
                        <a:t>GPS/ГЛОНАСС приемник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009" name="Рисунок 10" descr="http://www.mcst.ru/images/20-21_img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3101423" cy="4143404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571868" y="142852"/>
            <a:ext cx="528638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Вычислительный комплекс «Эльбрус-90микро» в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конструктиве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PC является высокопроизводительной вычислительной системой, обеспечивающей многопользовательский, многозадачный режим вычислений в реальном времени.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Аппаратура ВК имеет сетевое оборудование для обменов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другими ВК аналогичного типа или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другими вычислительными комплексами и ЭВМ, а также интерфейсы параллельного и последовательного типа. Комплекс оснащен периферийными шинами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SBus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и PCI.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Изготавливаются в двух вариантах исполнения - однопроцессорном и двухпроцессорном. Однопроцессорный ВК оснащен периферийными шинами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SBus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и PCI. Двухпроцессорный ВК имеет периферийные шины PCI и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портыUSB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Предназначен для использования в стационарных системах управления и обработки информации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mcst.ru/image/20-21_100216_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57256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214290"/>
          <a:ext cx="8501123" cy="6312718"/>
        </p:xfrm>
        <a:graphic>
          <a:graphicData uri="http://schemas.openxmlformats.org/drawingml/2006/table">
            <a:tbl>
              <a:tblPr/>
              <a:tblGrid>
                <a:gridCol w="4705978"/>
                <a:gridCol w="1973475"/>
                <a:gridCol w="1821670"/>
              </a:tblGrid>
              <a:tr h="30077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Calibri"/>
                          <a:ea typeface="Times New Roman"/>
                          <a:cs typeface="Times New Roman"/>
                        </a:rPr>
                        <a:t>Параметр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>
                          <a:latin typeface="Calibri"/>
                          <a:ea typeface="Times New Roman"/>
                          <a:cs typeface="Times New Roman"/>
                        </a:rPr>
                        <a:t>Значение</a:t>
                      </a:r>
                      <a:endParaRPr lang="ru-RU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27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smtClean="0">
                          <a:latin typeface="Calibri"/>
                          <a:ea typeface="Times New Roman"/>
                          <a:cs typeface="Times New Roman"/>
                        </a:rPr>
                        <a:t>Однопроцессорный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smtClean="0">
                          <a:latin typeface="Calibri"/>
                          <a:ea typeface="Times New Roman"/>
                          <a:cs typeface="Times New Roman"/>
                        </a:rPr>
                        <a:t>Двухпроцессорный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Центральный процессор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«МЦСТ-R500»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«МЦСТ-R500»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Количество центральных процессоров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Тактовая частота микропроцессора (МГц)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Объем оперативной памяти (Мбайт)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512-1024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512-1024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Внутрипроцессорная кэш-память, Кбайт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48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48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Внешняя кэш-память одного процессора, Мбайт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Объем дисковой памяти не менее (Гбайт)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Периферийая шина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PCI, 4 слота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PCI, 4 слота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4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Производительность ВК в полной комплектации (SPECint95/SPECfp95)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10/8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20/16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Время реакции на прерывание (мкс)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23569" marR="23569" marT="23569" marB="23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285730"/>
          <a:ext cx="8286808" cy="3776599"/>
        </p:xfrm>
        <a:graphic>
          <a:graphicData uri="http://schemas.openxmlformats.org/drawingml/2006/table">
            <a:tbl>
              <a:tblPr/>
              <a:tblGrid>
                <a:gridCol w="2762270"/>
                <a:gridCol w="2762269"/>
                <a:gridCol w="2762269"/>
              </a:tblGrid>
              <a:tr h="704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  <a:cs typeface="Times New Roman"/>
                        </a:rPr>
                        <a:t>Средняя наработка на отказ (час)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10000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10000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4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Среднее время восстановления (мин)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Первичная сеть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220В/50 Гц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220В/50 Гц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4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Энергопотребление системного блока, не более (Вт)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4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Times New Roman"/>
                          <a:cs typeface="Times New Roman"/>
                        </a:rPr>
                        <a:t>Возможность построения многомашинных комплексов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  <a:cs typeface="Times New Roman"/>
                        </a:rPr>
                        <a:t>имеется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Times New Roman"/>
                          <a:cs typeface="Times New Roman"/>
                        </a:rPr>
                        <a:t>имеется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БЭСМ-1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err="1" smtClean="0"/>
              <a:t>Адресность</a:t>
            </a:r>
            <a:r>
              <a:rPr lang="ru-RU" sz="2000" dirty="0" smtClean="0"/>
              <a:t>    3</a:t>
            </a:r>
          </a:p>
          <a:p>
            <a:pPr>
              <a:buNone/>
            </a:pPr>
            <a:r>
              <a:rPr lang="ru-RU" sz="2000" dirty="0" smtClean="0"/>
              <a:t>Разрядность  39</a:t>
            </a:r>
          </a:p>
          <a:p>
            <a:pPr>
              <a:buNone/>
            </a:pPr>
            <a:r>
              <a:rPr lang="ru-RU" sz="2000" dirty="0" smtClean="0"/>
              <a:t>Время выполнения операций (</a:t>
            </a:r>
            <a:r>
              <a:rPr lang="ru-RU" sz="2000" i="1" dirty="0" err="1" smtClean="0"/>
              <a:t>мксек</a:t>
            </a:r>
            <a:r>
              <a:rPr lang="ru-RU" sz="2000" dirty="0" smtClean="0"/>
              <a:t>)</a:t>
            </a:r>
            <a:r>
              <a:rPr lang="ru-RU" sz="2000" i="1" dirty="0" smtClean="0"/>
              <a:t>: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Сложения  240</a:t>
            </a:r>
          </a:p>
          <a:p>
            <a:pPr>
              <a:buNone/>
            </a:pPr>
            <a:r>
              <a:rPr lang="ru-RU" sz="2000" dirty="0" smtClean="0"/>
              <a:t>Умножения  1024 (2048)</a:t>
            </a:r>
          </a:p>
          <a:p>
            <a:pPr>
              <a:buNone/>
            </a:pPr>
            <a:r>
              <a:rPr lang="ru-RU" sz="2000" dirty="0" smtClean="0"/>
              <a:t>Деления  8-10</a:t>
            </a:r>
          </a:p>
          <a:p>
            <a:pPr>
              <a:buNone/>
            </a:pPr>
            <a:r>
              <a:rPr lang="ru-RU" sz="2000" dirty="0" smtClean="0"/>
              <a:t>Оперативное ЗУ: 2х5120 800</a:t>
            </a:r>
          </a:p>
          <a:p>
            <a:pPr>
              <a:buNone/>
            </a:pPr>
            <a:r>
              <a:rPr lang="ru-RU" sz="2000" dirty="0" smtClean="0"/>
              <a:t>ЗУ на магнитной ленте: ёмкость (тыс. слов) 75</a:t>
            </a:r>
          </a:p>
          <a:p>
            <a:pPr>
              <a:buNone/>
            </a:pPr>
            <a:r>
              <a:rPr lang="ru-RU" sz="2000" dirty="0" smtClean="0"/>
              <a:t>Внешнее ЗУ на магнитном барабане (тыс. слов) : 400</a:t>
            </a:r>
          </a:p>
          <a:p>
            <a:pPr lvl="0">
              <a:buNone/>
            </a:pPr>
            <a:r>
              <a:rPr lang="ru-RU" sz="2000" dirty="0" smtClean="0"/>
              <a:t>Главный конструктор- Сергей Алексеевич Лебедев</a:t>
            </a:r>
          </a:p>
          <a:p>
            <a:pPr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400948" cy="3571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Перспективы развития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000108"/>
          <a:ext cx="8143931" cy="4500594"/>
        </p:xfrm>
        <a:graphic>
          <a:graphicData uri="http://schemas.openxmlformats.org/drawingml/2006/table">
            <a:tbl>
              <a:tblPr/>
              <a:tblGrid>
                <a:gridCol w="2303251"/>
                <a:gridCol w="1168136"/>
                <a:gridCol w="1168136"/>
                <a:gridCol w="1168136"/>
                <a:gridCol w="1168136"/>
                <a:gridCol w="1168136"/>
              </a:tblGrid>
              <a:tr h="5602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Вычислительные Комплексы</a:t>
                      </a:r>
                      <a:endParaRPr lang="ru-RU" sz="16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Эльбрус 3М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Эльбрус 4</a:t>
                      </a:r>
                      <a:endParaRPr lang="ru-RU" sz="16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Эльбрус 5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Эльбрус 6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Эльбрус 7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год выпуска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2007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2011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2013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2016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2019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Производительность процессора  (гфлп)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4,8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19,2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6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256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768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Количество процессоров на сервере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2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Производительность сервера (гфлп)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9,6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300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4000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16000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49000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Количество серверов в комплексе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6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6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2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Производительность комплекса   (тфлп)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0,6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19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256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1000</a:t>
                      </a:r>
                      <a:endParaRPr lang="ru-RU" sz="16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3000</a:t>
                      </a:r>
                      <a:endParaRPr lang="ru-RU" sz="16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785918" y="5857892"/>
            <a:ext cx="4344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Развитие линии «Эльбрус» -  серверы и комплексы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14348" y="571480"/>
          <a:ext cx="8001057" cy="3586187"/>
        </p:xfrm>
        <a:graphic>
          <a:graphicData uri="http://schemas.openxmlformats.org/drawingml/2006/table">
            <a:tbl>
              <a:tblPr/>
              <a:tblGrid>
                <a:gridCol w="1626237"/>
                <a:gridCol w="1274964"/>
                <a:gridCol w="1274964"/>
                <a:gridCol w="1274964"/>
                <a:gridCol w="1274964"/>
                <a:gridCol w="1274964"/>
              </a:tblGrid>
              <a:tr h="407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Название МП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Эльбрус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Эльбрус 2С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Эльбрус 4С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Эльбрус 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С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Эльбрус 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С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год выпуска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2007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2010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2012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201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201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Техн. норма (нм)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130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90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65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45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32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Схемотехника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Полу-заказная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Полу-заказная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Полу-заказная или заказная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Заказная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Заказная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Частота (мгц)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300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600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1000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000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3000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0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Производительность</a:t>
                      </a:r>
                      <a:endParaRPr lang="ru-RU" sz="1400" dirty="0">
                        <a:latin typeface="Calibri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Гфлп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4,8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19,2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256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768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Мощность (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</a:rPr>
                        <a:t>вт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140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40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400" dirty="0"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285852" y="4643447"/>
            <a:ext cx="55721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Arial" pitchFamily="34" charset="0"/>
                <a:ea typeface="Times New Roman" pitchFamily="18" charset="0"/>
              </a:rPr>
              <a:t>Развитие линии «Эльбрус» -микропроцессоры   </a:t>
            </a:r>
          </a:p>
          <a:p>
            <a:pPr lvl="0" indent="3048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800" dirty="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14612" y="5286388"/>
            <a:ext cx="2857520" cy="76833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ЭВМ "Стрела"</a:t>
            </a:r>
          </a:p>
          <a:p>
            <a:endParaRPr lang="ru-RU" dirty="0"/>
          </a:p>
        </p:txBody>
      </p:sp>
      <p:pic>
        <p:nvPicPr>
          <p:cNvPr id="4" name="Рисунок 3" descr="http://gorod.tomsk.ru/uploads/34046/1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42955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ЭВМ «Стрела»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Производительность  -2000 трехадресных операций в секунду</a:t>
            </a:r>
          </a:p>
          <a:p>
            <a:pPr>
              <a:buNone/>
            </a:pPr>
            <a:r>
              <a:rPr lang="ru-RU" sz="2000" dirty="0" smtClean="0"/>
              <a:t>Объем ОЗУ -2048 слов</a:t>
            </a:r>
          </a:p>
          <a:p>
            <a:pPr>
              <a:buNone/>
            </a:pPr>
            <a:r>
              <a:rPr lang="ru-RU" sz="2000" dirty="0" smtClean="0"/>
              <a:t>Разрядность  42 (запись выдача и ввод всех разрядов параллельно) </a:t>
            </a:r>
          </a:p>
          <a:p>
            <a:pPr>
              <a:buNone/>
            </a:pPr>
            <a:r>
              <a:rPr lang="ru-RU" sz="2000" dirty="0" smtClean="0"/>
              <a:t> Общая потребляемая машиной мощность —75 кВт</a:t>
            </a:r>
          </a:p>
          <a:p>
            <a:pPr>
              <a:buNone/>
            </a:pPr>
            <a:r>
              <a:rPr lang="ru-RU" sz="2000" dirty="0" smtClean="0"/>
              <a:t>Внешний накопитель имел два блока с магнитной лентой шириной 125 мм и длиной до 100 м. На магнитной ленте числа располагались группами по зонам: на каждой ленте могли быть 253 зоны различного размера, при этом на каждой ленте размещалось до 100 000 чисел. Всего на внешнем накопителе могло помещаться до 200 000 чисел.</a:t>
            </a:r>
          </a:p>
          <a:p>
            <a:pPr>
              <a:buNone/>
            </a:pPr>
            <a:r>
              <a:rPr lang="ru-RU" sz="2000" dirty="0" smtClean="0"/>
              <a:t>В машине использовалось около 6000 электронных ламп и несколько десятков тысяч полупроводниковых выпрямителей (диодов).</a:t>
            </a:r>
          </a:p>
          <a:p>
            <a:pPr>
              <a:buNone/>
            </a:pPr>
            <a:r>
              <a:rPr lang="ru-RU" sz="2000" dirty="0" smtClean="0"/>
              <a:t>главный конструктор -Ю.Я. </a:t>
            </a:r>
            <a:r>
              <a:rPr lang="ru-RU" sz="2000" dirty="0" err="1" smtClean="0"/>
              <a:t>Базилевский</a:t>
            </a:r>
            <a:r>
              <a:rPr lang="ru-RU" sz="2000" dirty="0" smtClean="0"/>
              <a:t>,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5429264"/>
            <a:ext cx="7686700" cy="69689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М-1 </a:t>
            </a:r>
            <a:endParaRPr lang="ru-RU" dirty="0"/>
          </a:p>
        </p:txBody>
      </p:sp>
      <p:pic>
        <p:nvPicPr>
          <p:cNvPr id="4" name="Рисунок 3" descr="http://gorod.tomsk.ru/uploads/34046/1295768391/1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335758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gorod.tomsk.ru/uploads/34046/1295768391/20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71480"/>
            <a:ext cx="357664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М-1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Потребляемая мощность — 10 кВт</a:t>
            </a:r>
          </a:p>
          <a:p>
            <a:pPr>
              <a:buNone/>
            </a:pPr>
            <a:r>
              <a:rPr lang="ru-RU" sz="2000" dirty="0" smtClean="0"/>
              <a:t>Площадь -9 кв.м</a:t>
            </a:r>
          </a:p>
          <a:p>
            <a:pPr>
              <a:buNone/>
            </a:pPr>
            <a:r>
              <a:rPr lang="ru-RU" sz="2000" dirty="0" err="1" smtClean="0"/>
              <a:t>Адресность</a:t>
            </a:r>
            <a:r>
              <a:rPr lang="ru-RU" sz="2000" dirty="0" smtClean="0"/>
              <a:t> -2</a:t>
            </a:r>
          </a:p>
          <a:p>
            <a:pPr>
              <a:buNone/>
            </a:pPr>
            <a:r>
              <a:rPr lang="ru-RU" sz="2000" dirty="0" smtClean="0"/>
              <a:t>Имеет естественный порядок выполнения команд. Для ввода в машину команды программы должны быть перенесены на бумажную ленту шириной 18 мм с помощью перфорирующего устройства.</a:t>
            </a:r>
          </a:p>
          <a:p>
            <a:pPr>
              <a:buNone/>
            </a:pPr>
            <a:r>
              <a:rPr lang="ru-RU" sz="2000" dirty="0" smtClean="0"/>
              <a:t>ОЗУ - 512 25-разрядных чисел </a:t>
            </a:r>
          </a:p>
          <a:p>
            <a:pPr>
              <a:buNone/>
            </a:pPr>
            <a:r>
              <a:rPr lang="ru-RU" sz="2000" dirty="0" smtClean="0"/>
              <a:t>Производительность М-1 составляла 20 операций/с</a:t>
            </a:r>
          </a:p>
          <a:p>
            <a:pPr>
              <a:buNone/>
            </a:pPr>
            <a:r>
              <a:rPr lang="ru-RU" sz="2000" dirty="0" smtClean="0"/>
              <a:t>Общее количество электронных ламп в М-1 — 730 </a:t>
            </a:r>
            <a:r>
              <a:rPr lang="ru-RU" sz="2000" dirty="0" err="1" smtClean="0"/>
              <a:t>шт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Главный конструктор -И.С. </a:t>
            </a:r>
            <a:r>
              <a:rPr lang="ru-RU" sz="2000" dirty="0" err="1" smtClean="0"/>
              <a:t>Брук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217</TotalTime>
  <Words>2362</Words>
  <PresentationFormat>Экран (4:3)</PresentationFormat>
  <Paragraphs>369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Трек</vt:lpstr>
      <vt:lpstr>Совектско-Российская серия МВК «Эльбрус» </vt:lpstr>
      <vt:lpstr>История Советских ЭВМ</vt:lpstr>
      <vt:lpstr>МЭСМ</vt:lpstr>
      <vt:lpstr>Слайд 4</vt:lpstr>
      <vt:lpstr>БЭСМ-1</vt:lpstr>
      <vt:lpstr>Слайд 6</vt:lpstr>
      <vt:lpstr>ЭВМ «Стрела»</vt:lpstr>
      <vt:lpstr>Слайд 8</vt:lpstr>
      <vt:lpstr>М-1</vt:lpstr>
      <vt:lpstr>Слайд 10</vt:lpstr>
      <vt:lpstr>М-20</vt:lpstr>
      <vt:lpstr>Слайд 12</vt:lpstr>
      <vt:lpstr>Урал-1</vt:lpstr>
      <vt:lpstr>Слайд 14</vt:lpstr>
      <vt:lpstr>БЭСМ-6</vt:lpstr>
      <vt:lpstr>Семейство  «Эльбрус»</vt:lpstr>
      <vt:lpstr>Эльбрус-1</vt:lpstr>
      <vt:lpstr>Слайд 18</vt:lpstr>
      <vt:lpstr>Эльбрус -2</vt:lpstr>
      <vt:lpstr>Слайд 20</vt:lpstr>
      <vt:lpstr>Эльбрус -3</vt:lpstr>
      <vt:lpstr>Принципы построения многопроцессорных вычислительных комплексов "Эльбрус"</vt:lpstr>
      <vt:lpstr>Слайд 23</vt:lpstr>
      <vt:lpstr>Слайд 24</vt:lpstr>
      <vt:lpstr>Слайд 25</vt:lpstr>
      <vt:lpstr>Синхронизация Работы </vt:lpstr>
      <vt:lpstr>Слайд 27</vt:lpstr>
      <vt:lpstr>Слайд 28</vt:lpstr>
      <vt:lpstr>Слайд 29</vt:lpstr>
      <vt:lpstr>Управление внешними устройствами </vt:lpstr>
      <vt:lpstr>Слайд 31</vt:lpstr>
      <vt:lpstr>Слайд 32</vt:lpstr>
      <vt:lpstr>Слайд 33</vt:lpstr>
      <vt:lpstr>Слайд 34</vt:lpstr>
      <vt:lpstr>Слайд 35</vt:lpstr>
      <vt:lpstr>Современные разработки линейки «Эльбрус»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Перспективы развития </vt:lpstr>
      <vt:lpstr>Слайд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Совектско-Российская серия МВК «Эльбрус» </dc:title>
  <cp:lastModifiedBy>Alexey</cp:lastModifiedBy>
  <cp:revision>63</cp:revision>
  <dcterms:modified xsi:type="dcterms:W3CDTF">2012-03-26T20:54:02Z</dcterms:modified>
</cp:coreProperties>
</file>