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2540" autoAdjust="0"/>
  </p:normalViewPr>
  <p:slideViewPr>
    <p:cSldViewPr>
      <p:cViewPr>
        <p:scale>
          <a:sx n="66" d="100"/>
          <a:sy n="66" d="100"/>
        </p:scale>
        <p:origin x="-2262" y="-19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A0125-1891-47BC-81D2-FAB54DE04BBA}" type="datetimeFigureOut">
              <a:rPr lang="ru-RU" smtClean="0"/>
              <a:t>11.11.2015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CD53-1465-447C-B376-8EDB3AD89691}" type="slidenum">
              <a:rPr lang="ru-RU" smtClean="0"/>
              <a:t>‹#›</a:t>
            </a:fld>
            <a:endParaRPr lang="ru-RU"/>
          </a:p>
        </p:txBody>
      </p:sp>
    </p:spTree>
    <p:extLst>
      <p:ext uri="{BB962C8B-B14F-4D97-AF65-F5344CB8AC3E}">
        <p14:creationId xmlns:p14="http://schemas.microsoft.com/office/powerpoint/2010/main" val="246977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9A4CD53-1465-447C-B376-8EDB3AD89691}" type="slidenum">
              <a:rPr lang="ru-RU" smtClean="0"/>
              <a:t>5</a:t>
            </a:fld>
            <a:endParaRPr lang="ru-RU"/>
          </a:p>
        </p:txBody>
      </p:sp>
    </p:spTree>
    <p:extLst>
      <p:ext uri="{BB962C8B-B14F-4D97-AF65-F5344CB8AC3E}">
        <p14:creationId xmlns:p14="http://schemas.microsoft.com/office/powerpoint/2010/main" val="194451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9A4CD53-1465-447C-B376-8EDB3AD89691}" type="slidenum">
              <a:rPr lang="ru-RU" smtClean="0"/>
              <a:t>8</a:t>
            </a:fld>
            <a:endParaRPr lang="ru-RU"/>
          </a:p>
        </p:txBody>
      </p:sp>
    </p:spTree>
    <p:extLst>
      <p:ext uri="{BB962C8B-B14F-4D97-AF65-F5344CB8AC3E}">
        <p14:creationId xmlns:p14="http://schemas.microsoft.com/office/powerpoint/2010/main" val="371859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447FF892-3D7B-494B-B9B7-12DC42C3E3DA}" type="datetimeFigureOut">
              <a:rPr lang="ru-RU" smtClean="0"/>
              <a:t>11.11.2015</a:t>
            </a:fld>
            <a:endParaRPr lang="ru-RU"/>
          </a:p>
        </p:txBody>
      </p:sp>
      <p:sp>
        <p:nvSpPr>
          <p:cNvPr id="8" name="Slide Number Placeholder 7"/>
          <p:cNvSpPr>
            <a:spLocks noGrp="1"/>
          </p:cNvSpPr>
          <p:nvPr>
            <p:ph type="sldNum" sz="quarter" idx="11"/>
          </p:nvPr>
        </p:nvSpPr>
        <p:spPr/>
        <p:txBody>
          <a:bodyPr/>
          <a:lstStyle/>
          <a:p>
            <a:fld id="{13FF5DC3-D038-4C90-9C5F-F5CF4D5F09A1}"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47FF892-3D7B-494B-B9B7-12DC42C3E3DA}" type="datetimeFigureOut">
              <a:rPr lang="ru-RU" smtClean="0"/>
              <a:t>11.11.2015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3FF5DC3-D038-4C90-9C5F-F5CF4D5F09A1}"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47FF892-3D7B-494B-B9B7-12DC42C3E3DA}" type="datetimeFigureOut">
              <a:rPr lang="ru-RU" smtClean="0"/>
              <a:t>11.11.2015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3FF5DC3-D038-4C90-9C5F-F5CF4D5F09A1}"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447FF892-3D7B-494B-B9B7-12DC42C3E3DA}" type="datetimeFigureOut">
              <a:rPr lang="ru-RU" smtClean="0"/>
              <a:t>11.11.2015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3FF5DC3-D038-4C90-9C5F-F5CF4D5F09A1}"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7FF892-3D7B-494B-B9B7-12DC42C3E3DA}" type="datetimeFigureOut">
              <a:rPr lang="ru-RU" smtClean="0"/>
              <a:t>11.11.2015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3FF5DC3-D038-4C90-9C5F-F5CF4D5F09A1}"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447FF892-3D7B-494B-B9B7-12DC42C3E3DA}" type="datetimeFigureOut">
              <a:rPr lang="ru-RU" smtClean="0"/>
              <a:t>11.11.2015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3FF5DC3-D038-4C90-9C5F-F5CF4D5F09A1}"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447FF892-3D7B-494B-B9B7-12DC42C3E3DA}" type="datetimeFigureOut">
              <a:rPr lang="ru-RU" smtClean="0"/>
              <a:t>11.11.2015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3FF5DC3-D038-4C90-9C5F-F5CF4D5F09A1}"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47FF892-3D7B-494B-B9B7-12DC42C3E3DA}" type="datetimeFigureOut">
              <a:rPr lang="ru-RU" smtClean="0"/>
              <a:t>11.11.2015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3FF5DC3-D038-4C90-9C5F-F5CF4D5F09A1}"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FF892-3D7B-494B-B9B7-12DC42C3E3DA}" type="datetimeFigureOut">
              <a:rPr lang="ru-RU" smtClean="0"/>
              <a:t>11.11.2015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3FF5DC3-D038-4C90-9C5F-F5CF4D5F09A1}"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47FF892-3D7B-494B-B9B7-12DC42C3E3DA}" type="datetimeFigureOut">
              <a:rPr lang="ru-RU" smtClean="0"/>
              <a:t>11.11.2015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3FF5DC3-D038-4C90-9C5F-F5CF4D5F09A1}"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47FF892-3D7B-494B-B9B7-12DC42C3E3DA}" type="datetimeFigureOut">
              <a:rPr lang="ru-RU" smtClean="0"/>
              <a:t>11.11.2015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3FF5DC3-D038-4C90-9C5F-F5CF4D5F09A1}"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47FF892-3D7B-494B-B9B7-12DC42C3E3DA}" type="datetimeFigureOut">
              <a:rPr lang="ru-RU" smtClean="0"/>
              <a:t>11.11.2015</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3FF5DC3-D038-4C90-9C5F-F5CF4D5F09A1}"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2276872"/>
            <a:ext cx="7772400" cy="2232248"/>
          </a:xfrm>
        </p:spPr>
        <p:txBody>
          <a:bodyPr>
            <a:normAutofit/>
          </a:bodyPr>
          <a:lstStyle/>
          <a:p>
            <a:r>
              <a:rPr lang="ru-RU" sz="4400" dirty="0" smtClean="0"/>
              <a:t>Обеспечение когерентности кэш-памяти ВС на основе справочников</a:t>
            </a:r>
            <a:endParaRPr lang="ru-RU" sz="4400"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776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9388" y="2915066"/>
            <a:ext cx="87852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b="1" dirty="0">
                <a:latin typeface="+mj-lt"/>
              </a:rPr>
              <a:t>   Протокол </a:t>
            </a:r>
            <a:r>
              <a:rPr lang="en-US" b="1" dirty="0">
                <a:latin typeface="+mj-lt"/>
              </a:rPr>
              <a:t>Tang</a:t>
            </a:r>
            <a:r>
              <a:rPr lang="ru-RU" b="1" dirty="0">
                <a:latin typeface="+mj-lt"/>
              </a:rPr>
              <a:t>. </a:t>
            </a:r>
            <a:r>
              <a:rPr lang="ru-RU" dirty="0">
                <a:latin typeface="+mj-lt"/>
              </a:rPr>
              <a:t>Здесь присутствует централизованный глобальный справочник, содержащий полную копию всей информации из каталогов каждого из ло­кальных кэшей. Это приводит к проблеме узких мест, а также требует поиска соответствующих входов.</a:t>
            </a:r>
          </a:p>
          <a:p>
            <a:pPr indent="454025"/>
            <a:endParaRPr lang="ru-RU" b="1" dirty="0">
              <a:latin typeface="+mj-lt"/>
            </a:endParaRPr>
          </a:p>
        </p:txBody>
      </p:sp>
      <p:sp>
        <p:nvSpPr>
          <p:cNvPr id="5" name="Заголовок 1"/>
          <p:cNvSpPr>
            <a:spLocks noGrp="1"/>
          </p:cNvSpPr>
          <p:nvPr>
            <p:ph type="title"/>
          </p:nvPr>
        </p:nvSpPr>
        <p:spPr>
          <a:xfrm>
            <a:off x="446856" y="-387424"/>
            <a:ext cx="8229600" cy="936104"/>
          </a:xfrm>
        </p:spPr>
        <p:txBody>
          <a:bodyPr/>
          <a:lstStyle/>
          <a:p>
            <a:r>
              <a:rPr lang="ru-RU" sz="3600" dirty="0" smtClean="0"/>
              <a:t>Протоколы на основе справочника</a:t>
            </a:r>
            <a:endParaRPr lang="ru-RU" sz="3600" dirty="0"/>
          </a:p>
        </p:txBody>
      </p:sp>
    </p:spTree>
    <p:extLst>
      <p:ext uri="{BB962C8B-B14F-4D97-AF65-F5344CB8AC3E}">
        <p14:creationId xmlns:p14="http://schemas.microsoft.com/office/powerpoint/2010/main" val="116446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9388" y="2499568"/>
            <a:ext cx="87852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b="1" dirty="0">
                <a:latin typeface="+mj-lt"/>
              </a:rPr>
              <a:t>   </a:t>
            </a:r>
          </a:p>
          <a:p>
            <a:pPr indent="454025"/>
            <a:r>
              <a:rPr lang="ru-RU" b="1" dirty="0">
                <a:latin typeface="+mj-lt"/>
              </a:rPr>
              <a:t>    Протокол </a:t>
            </a:r>
            <a:r>
              <a:rPr lang="en-US" b="1" dirty="0" err="1">
                <a:latin typeface="+mj-lt"/>
              </a:rPr>
              <a:t>Censier</a:t>
            </a:r>
            <a:r>
              <a:rPr lang="ru-RU" b="1" dirty="0">
                <a:latin typeface="+mj-lt"/>
              </a:rPr>
              <a:t>. </a:t>
            </a:r>
            <a:r>
              <a:rPr lang="ru-RU" dirty="0">
                <a:latin typeface="+mj-lt"/>
              </a:rPr>
              <a:t>В схеме справочника </a:t>
            </a:r>
            <a:r>
              <a:rPr lang="en-US" dirty="0" err="1">
                <a:latin typeface="+mj-lt"/>
              </a:rPr>
              <a:t>Censier</a:t>
            </a:r>
            <a:r>
              <a:rPr lang="ru-RU" dirty="0">
                <a:latin typeface="+mj-lt"/>
              </a:rPr>
              <a:t> для указания того, какие процессоры содержат локальную копию данного блока памяти, используется битовый вектор указателей. Недостатками метода является его неэффективность при большом числе процессоров, и, кроме того, для обновления строк кэша требуется доступ к основной памяти.</a:t>
            </a:r>
          </a:p>
          <a:p>
            <a:pPr indent="454025"/>
            <a:endParaRPr lang="ru-RU" b="1" dirty="0">
              <a:latin typeface="+mj-lt"/>
            </a:endParaRPr>
          </a:p>
          <a:p>
            <a:pPr indent="454025"/>
            <a:r>
              <a:rPr lang="ru-RU" b="1" dirty="0">
                <a:latin typeface="+mj-lt"/>
              </a:rPr>
              <a:t>    </a:t>
            </a:r>
            <a:endParaRPr lang="ru-RU" dirty="0">
              <a:latin typeface="+mj-lt"/>
            </a:endParaRPr>
          </a:p>
        </p:txBody>
      </p:sp>
      <p:sp>
        <p:nvSpPr>
          <p:cNvPr id="5" name="Заголовок 1"/>
          <p:cNvSpPr>
            <a:spLocks noGrp="1"/>
          </p:cNvSpPr>
          <p:nvPr>
            <p:ph type="title"/>
          </p:nvPr>
        </p:nvSpPr>
        <p:spPr>
          <a:xfrm>
            <a:off x="446856" y="-387424"/>
            <a:ext cx="8229600" cy="936104"/>
          </a:xfrm>
        </p:spPr>
        <p:txBody>
          <a:bodyPr/>
          <a:lstStyle/>
          <a:p>
            <a:r>
              <a:rPr lang="ru-RU" sz="3600" dirty="0" smtClean="0"/>
              <a:t>Протоколы на основе справочника</a:t>
            </a:r>
            <a:endParaRPr lang="ru-RU" sz="3600" dirty="0"/>
          </a:p>
        </p:txBody>
      </p:sp>
    </p:spTree>
    <p:extLst>
      <p:ext uri="{BB962C8B-B14F-4D97-AF65-F5344CB8AC3E}">
        <p14:creationId xmlns:p14="http://schemas.microsoft.com/office/powerpoint/2010/main" val="2589184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9388" y="1807070"/>
            <a:ext cx="87852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b="1" dirty="0">
                <a:latin typeface="+mj-lt"/>
              </a:rPr>
              <a:t>   </a:t>
            </a:r>
          </a:p>
          <a:p>
            <a:pPr indent="454025"/>
            <a:r>
              <a:rPr lang="ru-RU" b="1" dirty="0">
                <a:latin typeface="+mj-lt"/>
              </a:rPr>
              <a:t>    Протокол </a:t>
            </a:r>
            <a:r>
              <a:rPr lang="en-US" b="1" dirty="0" err="1">
                <a:latin typeface="+mj-lt"/>
              </a:rPr>
              <a:t>Stenstrom</a:t>
            </a:r>
            <a:r>
              <a:rPr lang="ru-RU" b="1" dirty="0">
                <a:latin typeface="+mj-lt"/>
              </a:rPr>
              <a:t>. </a:t>
            </a:r>
            <a:r>
              <a:rPr lang="ru-RU" dirty="0">
                <a:latin typeface="+mj-lt"/>
              </a:rPr>
              <a:t>Справочник </a:t>
            </a:r>
            <a:r>
              <a:rPr lang="en-US" dirty="0" err="1">
                <a:latin typeface="+mj-lt"/>
              </a:rPr>
              <a:t>Stenstrom</a:t>
            </a:r>
            <a:r>
              <a:rPr lang="ru-RU" dirty="0">
                <a:latin typeface="+mj-lt"/>
              </a:rPr>
              <a:t> для каждого блока данных предусматривает шесть допустимых состояний. Этот протокол относительно прост и подходит для любых топологий </a:t>
            </a:r>
            <a:r>
              <a:rPr lang="ru-RU" dirty="0" err="1">
                <a:latin typeface="+mj-lt"/>
              </a:rPr>
              <a:t>межсоединений</a:t>
            </a:r>
            <a:r>
              <a:rPr lang="ru-RU" dirty="0">
                <a:latin typeface="+mj-lt"/>
              </a:rPr>
              <a:t> процессоров. Справочник хранится в основной памяти. В случае кэш-промаха при чтении происходит обращение к основной памяти, которая посылает сообщение кэш-памяти, являющейся владельцем блока. Получив это сообщение, кэш-владелец посылает затребованные данные, а также направляет сообщение всем остальным процессорам, совместно использующим эти данные, для того чтобы они обновили свои битовые векторы. Схема не очень эффективна при большом числе процессоров, однако в настоящее время это наиболее проработанный и широко распростра­ненный протокол на основе справочника.</a:t>
            </a:r>
          </a:p>
        </p:txBody>
      </p:sp>
      <p:sp>
        <p:nvSpPr>
          <p:cNvPr id="5" name="Заголовок 1"/>
          <p:cNvSpPr>
            <a:spLocks noGrp="1"/>
          </p:cNvSpPr>
          <p:nvPr>
            <p:ph type="title"/>
          </p:nvPr>
        </p:nvSpPr>
        <p:spPr>
          <a:xfrm>
            <a:off x="446856" y="-387424"/>
            <a:ext cx="8229600" cy="936104"/>
          </a:xfrm>
        </p:spPr>
        <p:txBody>
          <a:bodyPr/>
          <a:lstStyle/>
          <a:p>
            <a:r>
              <a:rPr lang="ru-RU" sz="3600" dirty="0" smtClean="0"/>
              <a:t>Протоколы на основе справочника</a:t>
            </a:r>
            <a:endParaRPr lang="ru-RU" sz="3600" dirty="0"/>
          </a:p>
        </p:txBody>
      </p:sp>
    </p:spTree>
    <p:extLst>
      <p:ext uri="{BB962C8B-B14F-4D97-AF65-F5344CB8AC3E}">
        <p14:creationId xmlns:p14="http://schemas.microsoft.com/office/powerpoint/2010/main" val="2688010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9388" y="548680"/>
            <a:ext cx="86423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sz="2000" dirty="0">
                <a:latin typeface="+mj-lt"/>
              </a:rPr>
              <a:t>    Протоколы обеспечения когерентности</a:t>
            </a:r>
            <a:r>
              <a:rPr lang="ru-RU" sz="2000" i="1" dirty="0">
                <a:latin typeface="+mj-lt"/>
              </a:rPr>
              <a:t> </a:t>
            </a:r>
            <a:r>
              <a:rPr lang="ru-RU" sz="2000" dirty="0">
                <a:latin typeface="+mj-lt"/>
              </a:rPr>
              <a:t>на основе справочника характерны для сложных мультипроцессорных систем с совместно используемой памятью, где процессоры объединены многоступенчатой иерархической сетью </a:t>
            </a:r>
            <a:r>
              <a:rPr lang="ru-RU" sz="2000" dirty="0" err="1">
                <a:latin typeface="+mj-lt"/>
              </a:rPr>
              <a:t>межсоединений</a:t>
            </a:r>
            <a:r>
              <a:rPr lang="ru-RU" sz="2000" dirty="0">
                <a:latin typeface="+mj-lt"/>
              </a:rPr>
              <a:t>. Сложность топологии приводит к тому, что применение протоколов наблюдения с их механизмом широковещания становится дорогостоящим и неэффективным.</a:t>
            </a:r>
          </a:p>
        </p:txBody>
      </p:sp>
      <p:sp>
        <p:nvSpPr>
          <p:cNvPr id="5" name="Rectangle 6"/>
          <p:cNvSpPr>
            <a:spLocks noChangeArrowheads="1"/>
          </p:cNvSpPr>
          <p:nvPr/>
        </p:nvSpPr>
        <p:spPr bwMode="auto">
          <a:xfrm>
            <a:off x="250825" y="2890426"/>
            <a:ext cx="8569325"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u-RU" dirty="0">
                <a:latin typeface="+mj-lt"/>
              </a:rPr>
              <a:t>   </a:t>
            </a:r>
            <a:r>
              <a:rPr lang="ru-RU" sz="1900" dirty="0">
                <a:latin typeface="+mj-lt"/>
              </a:rPr>
              <a:t>Протоколы на основе справочника предполагают сбор и отслеживание информации о содержимом всех локальных кэшей. Такие протоколы обычно реализуются с помощью централизованного контроллера, физически представляющего собой часть контроллера основной памяти. </a:t>
            </a:r>
          </a:p>
          <a:p>
            <a:pPr algn="just"/>
            <a:endParaRPr lang="ru-RU" sz="1900" dirty="0">
              <a:latin typeface="+mj-lt"/>
            </a:endParaRPr>
          </a:p>
          <a:p>
            <a:pPr algn="just"/>
            <a:r>
              <a:rPr lang="ru-RU" sz="1900" dirty="0">
                <a:latin typeface="+mj-lt"/>
              </a:rPr>
              <a:t>   Собственно справочник хранится в основной памяти. Когда контроллер локальной кэш-памяти делает запрос, контроллер справочника обнаруживает такой запрос и формирует команды, необходимые для пересылки данных из основной памяти либо из другой локальной кэш-памяти, содержащей последнюю версию запрошенных данных. Центральный контроллер отвечает за обновление информации о состоянии локальных кэшей. </a:t>
            </a:r>
          </a:p>
        </p:txBody>
      </p:sp>
      <p:sp>
        <p:nvSpPr>
          <p:cNvPr id="6" name="Заголовок 1"/>
          <p:cNvSpPr>
            <a:spLocks noGrp="1"/>
          </p:cNvSpPr>
          <p:nvPr>
            <p:ph type="title"/>
          </p:nvPr>
        </p:nvSpPr>
        <p:spPr>
          <a:xfrm>
            <a:off x="446856" y="-315416"/>
            <a:ext cx="8229600" cy="936104"/>
          </a:xfrm>
        </p:spPr>
        <p:txBody>
          <a:bodyPr/>
          <a:lstStyle/>
          <a:p>
            <a:r>
              <a:rPr lang="ru-RU" sz="3600" dirty="0" smtClean="0"/>
              <a:t>Протоколы на основе справочника</a:t>
            </a:r>
            <a:endParaRPr lang="ru-RU" sz="3600" dirty="0"/>
          </a:p>
        </p:txBody>
      </p:sp>
    </p:spTree>
    <p:extLst>
      <p:ext uri="{BB962C8B-B14F-4D97-AF65-F5344CB8AC3E}">
        <p14:creationId xmlns:p14="http://schemas.microsoft.com/office/powerpoint/2010/main" val="4230929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61938" y="1019145"/>
            <a:ext cx="87137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sz="2000" dirty="0">
                <a:latin typeface="+mj-lt"/>
              </a:rPr>
              <a:t>    Справочник содержит множество записей, описывающих каждую кэшируемую ячейку ОП (строку ОП), которая может быть совместно использована процессорами системы. </a:t>
            </a:r>
          </a:p>
          <a:p>
            <a:pPr indent="454025"/>
            <a:endParaRPr lang="ru-RU" sz="2000" dirty="0">
              <a:latin typeface="+mj-lt"/>
            </a:endParaRPr>
          </a:p>
          <a:p>
            <a:pPr indent="454025"/>
            <a:r>
              <a:rPr lang="ru-RU" sz="2000" dirty="0">
                <a:latin typeface="+mj-lt"/>
              </a:rPr>
              <a:t>    Обращение к справочнику производится всякий раз, когда один из процессоров изменяет копию такой ячейки в своей локальной памяти. Информация из справочника нужна для того, чтобы аннулировать или обновить копии измененной ячейки (или всей строки) в прочих локальных кэшах, где такие копии имеются.</a:t>
            </a:r>
          </a:p>
          <a:p>
            <a:pPr indent="454025"/>
            <a:endParaRPr lang="ru-RU" sz="2000" dirty="0">
              <a:latin typeface="+mj-lt"/>
            </a:endParaRPr>
          </a:p>
          <a:p>
            <a:pPr indent="454025"/>
            <a:r>
              <a:rPr lang="ru-RU" sz="2000" dirty="0">
                <a:latin typeface="+mj-lt"/>
              </a:rPr>
              <a:t>   Для каждой строки общего пользования в справочнике выделяется одна запись, хранящая указатели на копии данной строки. Кроме того, в каждой записи выделен один бит модификации (</a:t>
            </a:r>
            <a:r>
              <a:rPr lang="en-US" sz="2000" dirty="0">
                <a:latin typeface="+mj-lt"/>
              </a:rPr>
              <a:t>D</a:t>
            </a:r>
            <a:r>
              <a:rPr lang="ru-RU" sz="2000" dirty="0">
                <a:latin typeface="+mj-lt"/>
              </a:rPr>
              <a:t>), показывающий, является ли копия «грязной» (</a:t>
            </a:r>
            <a:r>
              <a:rPr lang="en-US" sz="2000" dirty="0">
                <a:latin typeface="+mj-lt"/>
              </a:rPr>
              <a:t>D</a:t>
            </a:r>
            <a:r>
              <a:rPr lang="ru-RU" sz="2000" dirty="0">
                <a:latin typeface="+mj-lt"/>
              </a:rPr>
              <a:t>=</a:t>
            </a:r>
            <a:r>
              <a:rPr lang="en-US" sz="2000" dirty="0">
                <a:latin typeface="+mj-lt"/>
              </a:rPr>
              <a:t>l</a:t>
            </a:r>
            <a:r>
              <a:rPr lang="ru-RU" sz="2000" dirty="0">
                <a:latin typeface="+mj-lt"/>
              </a:rPr>
              <a:t> — </a:t>
            </a:r>
            <a:r>
              <a:rPr lang="en-US" sz="2000" dirty="0">
                <a:latin typeface="+mj-lt"/>
              </a:rPr>
              <a:t>dirty</a:t>
            </a:r>
            <a:r>
              <a:rPr lang="ru-RU" sz="2000" dirty="0">
                <a:latin typeface="+mj-lt"/>
              </a:rPr>
              <a:t>) или «чистой» (</a:t>
            </a:r>
            <a:r>
              <a:rPr lang="en-US" sz="2000" dirty="0">
                <a:latin typeface="+mj-lt"/>
              </a:rPr>
              <a:t>D</a:t>
            </a:r>
            <a:r>
              <a:rPr lang="ru-RU" sz="2000" dirty="0">
                <a:latin typeface="+mj-lt"/>
              </a:rPr>
              <a:t> = 0— </a:t>
            </a:r>
            <a:r>
              <a:rPr lang="en-US" sz="2000" dirty="0">
                <a:latin typeface="+mj-lt"/>
              </a:rPr>
              <a:t>clean</a:t>
            </a:r>
            <a:r>
              <a:rPr lang="ru-RU" sz="2000" dirty="0">
                <a:latin typeface="+mj-lt"/>
              </a:rPr>
              <a:t>), то есть изменялось ли содержимое строки в кэш-памяти после того, как она была туда загружена. </a:t>
            </a:r>
          </a:p>
        </p:txBody>
      </p:sp>
      <p:sp>
        <p:nvSpPr>
          <p:cNvPr id="7" name="Заголовок 1"/>
          <p:cNvSpPr txBox="1">
            <a:spLocks/>
          </p:cNvSpPr>
          <p:nvPr/>
        </p:nvSpPr>
        <p:spPr>
          <a:xfrm>
            <a:off x="504031" y="0"/>
            <a:ext cx="8229600" cy="936104"/>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z="3600" dirty="0" smtClean="0"/>
              <a:t>Протоколы на основе справочника</a:t>
            </a:r>
            <a:endParaRPr lang="ru-RU" sz="3600" dirty="0"/>
          </a:p>
        </p:txBody>
      </p:sp>
    </p:spTree>
    <p:extLst>
      <p:ext uri="{BB962C8B-B14F-4D97-AF65-F5344CB8AC3E}">
        <p14:creationId xmlns:p14="http://schemas.microsoft.com/office/powerpoint/2010/main" val="2861601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63220" y="1124744"/>
            <a:ext cx="87137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sz="2000" dirty="0">
                <a:latin typeface="+mj-lt"/>
              </a:rPr>
              <a:t>    </a:t>
            </a:r>
            <a:r>
              <a:rPr lang="ru-RU" sz="2200" dirty="0">
                <a:latin typeface="+mj-lt"/>
              </a:rPr>
              <a:t>В настоящее время известны три способа реализации протоколов обеспечения когерентности кэш-памяти на основе справочника: </a:t>
            </a:r>
          </a:p>
          <a:p>
            <a:pPr indent="454025"/>
            <a:endParaRPr lang="ru-RU" sz="2200" dirty="0">
              <a:latin typeface="+mj-lt"/>
            </a:endParaRPr>
          </a:p>
          <a:p>
            <a:pPr indent="454025"/>
            <a:r>
              <a:rPr lang="ru-RU" sz="2200" dirty="0">
                <a:latin typeface="+mj-lt"/>
              </a:rPr>
              <a:t>   -  полный справочник, </a:t>
            </a:r>
          </a:p>
          <a:p>
            <a:pPr indent="454025"/>
            <a:endParaRPr lang="ru-RU" sz="2200" dirty="0">
              <a:latin typeface="+mj-lt"/>
            </a:endParaRPr>
          </a:p>
          <a:p>
            <a:pPr indent="454025"/>
            <a:r>
              <a:rPr lang="ru-RU" sz="2200" dirty="0">
                <a:latin typeface="+mj-lt"/>
              </a:rPr>
              <a:t>   -  ограниченные справочники и </a:t>
            </a:r>
          </a:p>
          <a:p>
            <a:pPr indent="454025"/>
            <a:endParaRPr lang="ru-RU" sz="2200" dirty="0">
              <a:latin typeface="+mj-lt"/>
            </a:endParaRPr>
          </a:p>
          <a:p>
            <a:pPr indent="454025"/>
            <a:r>
              <a:rPr lang="ru-RU" sz="2200" dirty="0">
                <a:latin typeface="+mj-lt"/>
              </a:rPr>
              <a:t>   -  сцепленные справочники.</a:t>
            </a:r>
          </a:p>
        </p:txBody>
      </p:sp>
      <p:sp>
        <p:nvSpPr>
          <p:cNvPr id="5" name="Заголовок 1"/>
          <p:cNvSpPr>
            <a:spLocks noGrp="1"/>
          </p:cNvSpPr>
          <p:nvPr>
            <p:ph type="title"/>
          </p:nvPr>
        </p:nvSpPr>
        <p:spPr>
          <a:xfrm>
            <a:off x="492919" y="11088"/>
            <a:ext cx="8229600" cy="936104"/>
          </a:xfrm>
        </p:spPr>
        <p:txBody>
          <a:bodyPr/>
          <a:lstStyle/>
          <a:p>
            <a:r>
              <a:rPr lang="ru-RU" sz="3600" dirty="0" smtClean="0"/>
              <a:t>Протоколы на основе справочника</a:t>
            </a:r>
            <a:endParaRPr lang="ru-RU" sz="3600" dirty="0"/>
          </a:p>
        </p:txBody>
      </p:sp>
    </p:spTree>
    <p:extLst>
      <p:ext uri="{BB962C8B-B14F-4D97-AF65-F5344CB8AC3E}">
        <p14:creationId xmlns:p14="http://schemas.microsoft.com/office/powerpoint/2010/main" val="416734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50825" y="549275"/>
            <a:ext cx="87137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sz="2000" dirty="0">
                <a:latin typeface="+mj-lt"/>
              </a:rPr>
              <a:t>В протоколе </a:t>
            </a:r>
            <a:r>
              <a:rPr lang="ru-RU" sz="2000" i="1" dirty="0">
                <a:latin typeface="+mj-lt"/>
              </a:rPr>
              <a:t>полного справочника </a:t>
            </a:r>
            <a:r>
              <a:rPr lang="ru-RU" sz="2000" dirty="0">
                <a:latin typeface="+mj-lt"/>
              </a:rPr>
              <a:t>единый централизованный справочник поддерживает информацию обо всех кэшах. </a:t>
            </a:r>
          </a:p>
          <a:p>
            <a:pPr indent="454025"/>
            <a:r>
              <a:rPr lang="ru-RU" sz="2000" dirty="0">
                <a:latin typeface="+mj-lt"/>
              </a:rPr>
              <a:t>Справочник хранится в основной памяти.</a:t>
            </a:r>
          </a:p>
        </p:txBody>
      </p:sp>
      <p:pic>
        <p:nvPicPr>
          <p:cNvPr id="5" name="Picture 6" descr="Img00000014"/>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a:xfrm>
            <a:off x="1116013" y="1763713"/>
            <a:ext cx="6480175" cy="3681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8"/>
          <p:cNvSpPr>
            <a:spLocks noChangeArrowheads="1"/>
          </p:cNvSpPr>
          <p:nvPr/>
        </p:nvSpPr>
        <p:spPr bwMode="auto">
          <a:xfrm>
            <a:off x="250825" y="5510917"/>
            <a:ext cx="8642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dirty="0">
                <a:latin typeface="+mj-lt"/>
              </a:rPr>
              <a:t>   В системе из N процессоров каждая запись справочника будет содержать N однобитовых указателей. Если в соответствующей локальной кэш-памяти присутствует копия данных, бит-указатель устанавливается в 1, иначе — в 0. </a:t>
            </a:r>
          </a:p>
        </p:txBody>
      </p:sp>
      <p:sp>
        <p:nvSpPr>
          <p:cNvPr id="7" name="Прямоугольник 6"/>
          <p:cNvSpPr/>
          <p:nvPr/>
        </p:nvSpPr>
        <p:spPr>
          <a:xfrm>
            <a:off x="1371589" y="5086095"/>
            <a:ext cx="1639786" cy="267110"/>
          </a:xfrm>
          <a:prstGeom prst="rect">
            <a:avLst/>
          </a:prstGeom>
          <a:solidFill>
            <a:srgbClr val="FFFF00">
              <a:alpha val="45098"/>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8" name="TextBox 7"/>
          <p:cNvSpPr txBox="1"/>
          <p:nvPr/>
        </p:nvSpPr>
        <p:spPr>
          <a:xfrm>
            <a:off x="2432968" y="2811894"/>
            <a:ext cx="3291160" cy="369332"/>
          </a:xfrm>
          <a:prstGeom prst="rect">
            <a:avLst/>
          </a:prstGeom>
          <a:noFill/>
        </p:spPr>
        <p:txBody>
          <a:bodyPr wrap="square" rtlCol="0">
            <a:spAutoFit/>
          </a:bodyPr>
          <a:lstStyle/>
          <a:p>
            <a:r>
              <a:rPr lang="ru-RU" dirty="0" smtClean="0"/>
              <a:t>1   1    ..    ..   ..    ..    ..            1</a:t>
            </a:r>
            <a:endParaRPr lang="ru-RU" dirty="0"/>
          </a:p>
        </p:txBody>
      </p:sp>
      <p:sp>
        <p:nvSpPr>
          <p:cNvPr id="9" name="TextBox 8"/>
          <p:cNvSpPr txBox="1"/>
          <p:nvPr/>
        </p:nvSpPr>
        <p:spPr>
          <a:xfrm>
            <a:off x="1004907" y="5036442"/>
            <a:ext cx="389850" cy="646331"/>
          </a:xfrm>
          <a:prstGeom prst="rect">
            <a:avLst/>
          </a:prstGeom>
          <a:noFill/>
        </p:spPr>
        <p:txBody>
          <a:bodyPr wrap="none" rtlCol="0">
            <a:spAutoFit/>
          </a:bodyPr>
          <a:lstStyle/>
          <a:p>
            <a:r>
              <a:rPr lang="ru-RU" sz="3600" dirty="0" smtClean="0">
                <a:solidFill>
                  <a:srgbClr val="FFFF00"/>
                </a:solidFill>
              </a:rPr>
              <a:t>?</a:t>
            </a:r>
            <a:endParaRPr lang="ru-RU" sz="3600" dirty="0">
              <a:solidFill>
                <a:srgbClr val="FFFF00"/>
              </a:solidFill>
            </a:endParaRPr>
          </a:p>
        </p:txBody>
      </p:sp>
      <p:cxnSp>
        <p:nvCxnSpPr>
          <p:cNvPr id="14" name="Соединительная линия уступом 13"/>
          <p:cNvCxnSpPr/>
          <p:nvPr/>
        </p:nvCxnSpPr>
        <p:spPr>
          <a:xfrm rot="5400000" flipH="1" flipV="1">
            <a:off x="610909" y="3573276"/>
            <a:ext cx="2089536" cy="936105"/>
          </a:xfrm>
          <a:prstGeom prst="bentConnector3">
            <a:avLst>
              <a:gd name="adj1" fmla="val 100029"/>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a:off x="2627784" y="3181226"/>
            <a:ext cx="0" cy="1183878"/>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p:nvPr/>
        </p:nvCxnSpPr>
        <p:spPr>
          <a:xfrm>
            <a:off x="2915816" y="3184912"/>
            <a:ext cx="1728192" cy="1224136"/>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p:nvPr/>
        </p:nvCxnSpPr>
        <p:spPr>
          <a:xfrm>
            <a:off x="5292080" y="3144768"/>
            <a:ext cx="1728192" cy="1220336"/>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p:nvPr/>
        </p:nvCxnSpPr>
        <p:spPr>
          <a:xfrm>
            <a:off x="2627784" y="3181226"/>
            <a:ext cx="0" cy="1183878"/>
          </a:xfrm>
          <a:prstGeom prst="straightConnector1">
            <a:avLst/>
          </a:prstGeom>
          <a:ln w="38100">
            <a:solidFill>
              <a:srgbClr val="FFFF00"/>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p:cNvCxnSpPr/>
          <p:nvPr/>
        </p:nvCxnSpPr>
        <p:spPr>
          <a:xfrm>
            <a:off x="2843808" y="3140968"/>
            <a:ext cx="1728192" cy="1224136"/>
          </a:xfrm>
          <a:prstGeom prst="straightConnector1">
            <a:avLst/>
          </a:prstGeom>
          <a:ln w="38100">
            <a:solidFill>
              <a:srgbClr val="FFFF00"/>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p:nvPr/>
        </p:nvCxnSpPr>
        <p:spPr>
          <a:xfrm>
            <a:off x="5220072" y="3100824"/>
            <a:ext cx="1728192" cy="1220336"/>
          </a:xfrm>
          <a:prstGeom prst="straightConnector1">
            <a:avLst/>
          </a:prstGeom>
          <a:ln w="38100">
            <a:solidFill>
              <a:srgbClr val="FFFF00"/>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490118" y="4346054"/>
            <a:ext cx="311083" cy="369332"/>
          </a:xfrm>
          <a:prstGeom prst="rect">
            <a:avLst/>
          </a:prstGeom>
          <a:noFill/>
        </p:spPr>
        <p:txBody>
          <a:bodyPr wrap="square" rtlCol="0">
            <a:spAutoFit/>
          </a:bodyPr>
          <a:lstStyle/>
          <a:p>
            <a:r>
              <a:rPr lang="ru-RU" dirty="0" smtClean="0"/>
              <a:t>1</a:t>
            </a:r>
            <a:endParaRPr lang="ru-RU" dirty="0"/>
          </a:p>
        </p:txBody>
      </p:sp>
      <p:sp>
        <p:nvSpPr>
          <p:cNvPr id="51" name="TextBox 50"/>
          <p:cNvSpPr txBox="1"/>
          <p:nvPr/>
        </p:nvSpPr>
        <p:spPr>
          <a:xfrm>
            <a:off x="4452177" y="4343390"/>
            <a:ext cx="311083" cy="369332"/>
          </a:xfrm>
          <a:prstGeom prst="rect">
            <a:avLst/>
          </a:prstGeom>
          <a:noFill/>
        </p:spPr>
        <p:txBody>
          <a:bodyPr wrap="square" rtlCol="0">
            <a:spAutoFit/>
          </a:bodyPr>
          <a:lstStyle/>
          <a:p>
            <a:r>
              <a:rPr lang="ru-RU" dirty="0" smtClean="0"/>
              <a:t>1</a:t>
            </a:r>
            <a:endParaRPr lang="ru-RU" dirty="0"/>
          </a:p>
        </p:txBody>
      </p:sp>
      <p:sp>
        <p:nvSpPr>
          <p:cNvPr id="52" name="TextBox 51"/>
          <p:cNvSpPr txBox="1"/>
          <p:nvPr/>
        </p:nvSpPr>
        <p:spPr>
          <a:xfrm>
            <a:off x="6902830" y="4353530"/>
            <a:ext cx="311083" cy="369332"/>
          </a:xfrm>
          <a:prstGeom prst="rect">
            <a:avLst/>
          </a:prstGeom>
          <a:noFill/>
        </p:spPr>
        <p:txBody>
          <a:bodyPr wrap="square" rtlCol="0">
            <a:spAutoFit/>
          </a:bodyPr>
          <a:lstStyle/>
          <a:p>
            <a:r>
              <a:rPr lang="ru-RU" dirty="0" smtClean="0"/>
              <a:t>1</a:t>
            </a:r>
            <a:endParaRPr lang="ru-RU" dirty="0"/>
          </a:p>
        </p:txBody>
      </p:sp>
      <p:sp>
        <p:nvSpPr>
          <p:cNvPr id="53" name="TextBox 52"/>
          <p:cNvSpPr txBox="1"/>
          <p:nvPr/>
        </p:nvSpPr>
        <p:spPr>
          <a:xfrm>
            <a:off x="2496468" y="4353530"/>
            <a:ext cx="311083" cy="369332"/>
          </a:xfrm>
          <a:prstGeom prst="rect">
            <a:avLst/>
          </a:prstGeom>
          <a:noFill/>
        </p:spPr>
        <p:txBody>
          <a:bodyPr wrap="square" rtlCol="0">
            <a:spAutoFit/>
          </a:bodyPr>
          <a:lstStyle/>
          <a:p>
            <a:r>
              <a:rPr lang="ru-RU" dirty="0"/>
              <a:t>0</a:t>
            </a:r>
          </a:p>
        </p:txBody>
      </p:sp>
      <p:sp>
        <p:nvSpPr>
          <p:cNvPr id="54" name="TextBox 53"/>
          <p:cNvSpPr txBox="1"/>
          <p:nvPr/>
        </p:nvSpPr>
        <p:spPr>
          <a:xfrm>
            <a:off x="4452177" y="4350866"/>
            <a:ext cx="311083" cy="369332"/>
          </a:xfrm>
          <a:prstGeom prst="rect">
            <a:avLst/>
          </a:prstGeom>
          <a:noFill/>
        </p:spPr>
        <p:txBody>
          <a:bodyPr wrap="square" rtlCol="0">
            <a:spAutoFit/>
          </a:bodyPr>
          <a:lstStyle/>
          <a:p>
            <a:r>
              <a:rPr lang="ru-RU" dirty="0"/>
              <a:t>0</a:t>
            </a:r>
          </a:p>
        </p:txBody>
      </p:sp>
      <p:sp>
        <p:nvSpPr>
          <p:cNvPr id="55" name="TextBox 54"/>
          <p:cNvSpPr txBox="1"/>
          <p:nvPr/>
        </p:nvSpPr>
        <p:spPr>
          <a:xfrm>
            <a:off x="6902830" y="4361006"/>
            <a:ext cx="311083" cy="369332"/>
          </a:xfrm>
          <a:prstGeom prst="rect">
            <a:avLst/>
          </a:prstGeom>
          <a:noFill/>
        </p:spPr>
        <p:txBody>
          <a:bodyPr wrap="square" rtlCol="0">
            <a:spAutoFit/>
          </a:bodyPr>
          <a:lstStyle/>
          <a:p>
            <a:r>
              <a:rPr lang="ru-RU" dirty="0"/>
              <a:t>0</a:t>
            </a:r>
          </a:p>
        </p:txBody>
      </p:sp>
      <p:sp>
        <p:nvSpPr>
          <p:cNvPr id="56" name="TextBox 55"/>
          <p:cNvSpPr txBox="1"/>
          <p:nvPr/>
        </p:nvSpPr>
        <p:spPr>
          <a:xfrm>
            <a:off x="5438445" y="2828270"/>
            <a:ext cx="311083" cy="369332"/>
          </a:xfrm>
          <a:prstGeom prst="rect">
            <a:avLst/>
          </a:prstGeom>
          <a:noFill/>
        </p:spPr>
        <p:txBody>
          <a:bodyPr wrap="square" rtlCol="0">
            <a:spAutoFit/>
          </a:bodyPr>
          <a:lstStyle/>
          <a:p>
            <a:r>
              <a:rPr lang="ru-RU" dirty="0"/>
              <a:t>0</a:t>
            </a:r>
          </a:p>
        </p:txBody>
      </p:sp>
      <p:sp>
        <p:nvSpPr>
          <p:cNvPr id="57" name="TextBox 56"/>
          <p:cNvSpPr txBox="1"/>
          <p:nvPr/>
        </p:nvSpPr>
        <p:spPr>
          <a:xfrm>
            <a:off x="5456478" y="2827950"/>
            <a:ext cx="311083" cy="369332"/>
          </a:xfrm>
          <a:prstGeom prst="rect">
            <a:avLst/>
          </a:prstGeom>
          <a:noFill/>
        </p:spPr>
        <p:txBody>
          <a:bodyPr wrap="square" rtlCol="0">
            <a:spAutoFit/>
          </a:bodyPr>
          <a:lstStyle/>
          <a:p>
            <a:r>
              <a:rPr lang="ru-RU" dirty="0" smtClean="0"/>
              <a:t>1</a:t>
            </a:r>
            <a:endParaRPr lang="ru-RU" dirty="0"/>
          </a:p>
        </p:txBody>
      </p:sp>
      <p:cxnSp>
        <p:nvCxnSpPr>
          <p:cNvPr id="58" name="Соединительная линия уступом 57"/>
          <p:cNvCxnSpPr/>
          <p:nvPr/>
        </p:nvCxnSpPr>
        <p:spPr>
          <a:xfrm rot="5400000" flipH="1" flipV="1">
            <a:off x="610910" y="3575991"/>
            <a:ext cx="2089536" cy="936105"/>
          </a:xfrm>
          <a:prstGeom prst="bentConnector3">
            <a:avLst>
              <a:gd name="adj1" fmla="val 100029"/>
            </a:avLst>
          </a:prstGeom>
          <a:ln w="38100">
            <a:solidFill>
              <a:srgbClr val="00B050"/>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648868" y="4347180"/>
            <a:ext cx="311083" cy="369332"/>
          </a:xfrm>
          <a:prstGeom prst="rect">
            <a:avLst/>
          </a:prstGeom>
          <a:noFill/>
        </p:spPr>
        <p:txBody>
          <a:bodyPr wrap="square" rtlCol="0">
            <a:spAutoFit/>
          </a:bodyPr>
          <a:lstStyle/>
          <a:p>
            <a:r>
              <a:rPr lang="ru-RU" dirty="0"/>
              <a:t>0</a:t>
            </a:r>
          </a:p>
        </p:txBody>
      </p:sp>
      <p:sp>
        <p:nvSpPr>
          <p:cNvPr id="60" name="TextBox 59"/>
          <p:cNvSpPr txBox="1"/>
          <p:nvPr/>
        </p:nvSpPr>
        <p:spPr>
          <a:xfrm>
            <a:off x="4623966" y="4354656"/>
            <a:ext cx="311083" cy="369332"/>
          </a:xfrm>
          <a:prstGeom prst="rect">
            <a:avLst/>
          </a:prstGeom>
          <a:noFill/>
        </p:spPr>
        <p:txBody>
          <a:bodyPr wrap="square" rtlCol="0">
            <a:spAutoFit/>
          </a:bodyPr>
          <a:lstStyle/>
          <a:p>
            <a:r>
              <a:rPr lang="ru-RU" dirty="0"/>
              <a:t>0</a:t>
            </a:r>
          </a:p>
        </p:txBody>
      </p:sp>
      <p:sp>
        <p:nvSpPr>
          <p:cNvPr id="61" name="TextBox 60"/>
          <p:cNvSpPr txBox="1"/>
          <p:nvPr/>
        </p:nvSpPr>
        <p:spPr>
          <a:xfrm>
            <a:off x="7060530" y="4358248"/>
            <a:ext cx="311083" cy="369332"/>
          </a:xfrm>
          <a:prstGeom prst="rect">
            <a:avLst/>
          </a:prstGeom>
          <a:noFill/>
        </p:spPr>
        <p:txBody>
          <a:bodyPr wrap="square" rtlCol="0">
            <a:spAutoFit/>
          </a:bodyPr>
          <a:lstStyle/>
          <a:p>
            <a:r>
              <a:rPr lang="ru-RU" dirty="0"/>
              <a:t>0</a:t>
            </a:r>
          </a:p>
        </p:txBody>
      </p:sp>
      <p:sp>
        <p:nvSpPr>
          <p:cNvPr id="62" name="TextBox 61"/>
          <p:cNvSpPr txBox="1"/>
          <p:nvPr/>
        </p:nvSpPr>
        <p:spPr>
          <a:xfrm>
            <a:off x="2648867" y="4349595"/>
            <a:ext cx="311083" cy="369332"/>
          </a:xfrm>
          <a:prstGeom prst="rect">
            <a:avLst/>
          </a:prstGeom>
          <a:noFill/>
        </p:spPr>
        <p:txBody>
          <a:bodyPr wrap="square" rtlCol="0">
            <a:spAutoFit/>
          </a:bodyPr>
          <a:lstStyle/>
          <a:p>
            <a:r>
              <a:rPr lang="ru-RU" dirty="0" smtClean="0"/>
              <a:t>1</a:t>
            </a:r>
            <a:endParaRPr lang="ru-RU" dirty="0"/>
          </a:p>
        </p:txBody>
      </p:sp>
      <p:sp>
        <p:nvSpPr>
          <p:cNvPr id="63" name="Прямоугольник 62"/>
          <p:cNvSpPr/>
          <p:nvPr/>
        </p:nvSpPr>
        <p:spPr>
          <a:xfrm>
            <a:off x="1610148" y="4392371"/>
            <a:ext cx="961649" cy="261847"/>
          </a:xfrm>
          <a:prstGeom prst="rect">
            <a:avLst/>
          </a:prstGeom>
          <a:solidFill>
            <a:srgbClr val="FFFF00">
              <a:alpha val="45098"/>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64" name="Заголовок 1"/>
          <p:cNvSpPr>
            <a:spLocks noGrp="1"/>
          </p:cNvSpPr>
          <p:nvPr>
            <p:ph type="title"/>
          </p:nvPr>
        </p:nvSpPr>
        <p:spPr>
          <a:xfrm>
            <a:off x="446856" y="-243408"/>
            <a:ext cx="8229600" cy="936104"/>
          </a:xfrm>
        </p:spPr>
        <p:txBody>
          <a:bodyPr/>
          <a:lstStyle/>
          <a:p>
            <a:r>
              <a:rPr lang="ru-RU" sz="3600" dirty="0" smtClean="0"/>
              <a:t>Протокол полного справочника</a:t>
            </a:r>
            <a:endParaRPr lang="ru-RU" sz="3600" dirty="0"/>
          </a:p>
        </p:txBody>
      </p:sp>
    </p:spTree>
    <p:extLst>
      <p:ext uri="{BB962C8B-B14F-4D97-AF65-F5344CB8AC3E}">
        <p14:creationId xmlns:p14="http://schemas.microsoft.com/office/powerpoint/2010/main" val="87720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5"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2000"/>
                                        <p:tgtEl>
                                          <p:spTgt spid="9"/>
                                        </p:tgtEl>
                                      </p:cBhvr>
                                    </p:animEffect>
                                    <p:anim calcmode="lin" valueType="num">
                                      <p:cBhvr>
                                        <p:cTn id="10" dur="2000" fill="hold"/>
                                        <p:tgtEl>
                                          <p:spTgt spid="9"/>
                                        </p:tgtEl>
                                        <p:attrNameLst>
                                          <p:attrName>ppt_w</p:attrName>
                                        </p:attrNameLst>
                                      </p:cBhvr>
                                      <p:tavLst>
                                        <p:tav tm="0" fmla="#ppt_w*sin(2.5*pi*$)">
                                          <p:val>
                                            <p:fltVal val="0"/>
                                          </p:val>
                                        </p:tav>
                                        <p:tav tm="100000">
                                          <p:val>
                                            <p:fltVal val="1"/>
                                          </p:val>
                                        </p:tav>
                                      </p:tavLst>
                                    </p:anim>
                                    <p:anim calcmode="lin" valueType="num">
                                      <p:cBhvr>
                                        <p:cTn id="11"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par>
                                <p:cTn id="22" presetID="22" presetClass="entr" presetSubtype="1"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up)">
                                      <p:cBhvr>
                                        <p:cTn id="24" dur="500"/>
                                        <p:tgtEl>
                                          <p:spTgt spid="32"/>
                                        </p:tgtEl>
                                      </p:cBhvr>
                                    </p:animEffect>
                                  </p:childTnLst>
                                </p:cTn>
                              </p:par>
                              <p:par>
                                <p:cTn id="25" presetID="22" presetClass="entr" presetSubtype="1"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xit"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3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32"/>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down)">
                                      <p:cBhvr>
                                        <p:cTn id="54" dur="500"/>
                                        <p:tgtEl>
                                          <p:spTgt spid="47"/>
                                        </p:tgtEl>
                                      </p:cBhvr>
                                    </p:animEffect>
                                  </p:childTnLst>
                                </p:cTn>
                              </p:par>
                              <p:par>
                                <p:cTn id="55" presetID="22" presetClass="entr" presetSubtype="4"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par>
                                <p:cTn id="58" presetID="22" presetClass="entr" presetSubtype="4"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par>
                                <p:cTn id="74" presetID="1" presetClass="exit" presetSubtype="0" fill="hold" grpId="1" nodeType="withEffect">
                                  <p:stCondLst>
                                    <p:cond delay="0"/>
                                  </p:stCondLst>
                                  <p:childTnLst>
                                    <p:set>
                                      <p:cBhvr>
                                        <p:cTn id="75" dur="1" fill="hold">
                                          <p:stCondLst>
                                            <p:cond delay="0"/>
                                          </p:stCondLst>
                                        </p:cTn>
                                        <p:tgtEl>
                                          <p:spTgt spid="59"/>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1000"/>
                                        <p:tgtEl>
                                          <p:spTgt spid="63"/>
                                        </p:tgtEl>
                                      </p:cBhvr>
                                    </p:animEffect>
                                    <p:anim calcmode="lin" valueType="num">
                                      <p:cBhvr>
                                        <p:cTn id="89" dur="1000" fill="hold"/>
                                        <p:tgtEl>
                                          <p:spTgt spid="63"/>
                                        </p:tgtEl>
                                        <p:attrNameLst>
                                          <p:attrName>ppt_x</p:attrName>
                                        </p:attrNameLst>
                                      </p:cBhvr>
                                      <p:tavLst>
                                        <p:tav tm="0">
                                          <p:val>
                                            <p:strVal val="#ppt_x"/>
                                          </p:val>
                                        </p:tav>
                                        <p:tav tm="100000">
                                          <p:val>
                                            <p:strVal val="#ppt_x"/>
                                          </p:val>
                                        </p:tav>
                                      </p:tavLst>
                                    </p:anim>
                                    <p:anim calcmode="lin" valueType="num">
                                      <p:cBhvr>
                                        <p:cTn id="90" dur="1000" fill="hold"/>
                                        <p:tgtEl>
                                          <p:spTgt spid="63"/>
                                        </p:tgtEl>
                                        <p:attrNameLst>
                                          <p:attrName>ppt_y</p:attrName>
                                        </p:attrNameLst>
                                      </p:cBhvr>
                                      <p:tavLst>
                                        <p:tav tm="0">
                                          <p:val>
                                            <p:strVal val="#ppt_y+.1"/>
                                          </p:val>
                                        </p:tav>
                                        <p:tav tm="100000">
                                          <p:val>
                                            <p:strVal val="#ppt_y"/>
                                          </p:val>
                                        </p:tav>
                                      </p:tavLst>
                                    </p:anim>
                                  </p:childTnLst>
                                </p:cTn>
                              </p:par>
                              <p:par>
                                <p:cTn id="91" presetID="1" presetClass="exit" presetSubtype="0" fill="hold" grpId="1" nodeType="withEffect">
                                  <p:stCondLst>
                                    <p:cond delay="0"/>
                                  </p:stCondLst>
                                  <p:childTnLst>
                                    <p:set>
                                      <p:cBhvr>
                                        <p:cTn id="92" dur="1" fill="hold">
                                          <p:stCondLst>
                                            <p:cond delay="0"/>
                                          </p:stCondLst>
                                        </p:cTn>
                                        <p:tgtEl>
                                          <p:spTgt spid="53"/>
                                        </p:tgtEl>
                                        <p:attrNameLst>
                                          <p:attrName>style.visibility</p:attrName>
                                        </p:attrNameLst>
                                      </p:cBhvr>
                                      <p:to>
                                        <p:strVal val="hidden"/>
                                      </p:to>
                                    </p:set>
                                  </p:childTnLst>
                                </p:cTn>
                              </p:par>
                              <p:par>
                                <p:cTn id="93" presetID="1" presetClass="entr" presetSubtype="0" fill="hold" grpId="1"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58"/>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47"/>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50" grpId="0"/>
      <p:bldP spid="50" grpId="1"/>
      <p:bldP spid="51" grpId="0"/>
      <p:bldP spid="52" grpId="0"/>
      <p:bldP spid="53" grpId="0"/>
      <p:bldP spid="53" grpId="1"/>
      <p:bldP spid="54" grpId="0"/>
      <p:bldP spid="55" grpId="0"/>
      <p:bldP spid="56" grpId="0"/>
      <p:bldP spid="57" grpId="0"/>
      <p:bldP spid="59" grpId="1"/>
      <p:bldP spid="62" grpId="0"/>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9388" y="872103"/>
            <a:ext cx="87137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sz="2000" dirty="0">
                <a:latin typeface="+mj-lt"/>
              </a:rPr>
              <a:t>Предполагается, что копия строки имеется в каждом кэше. Каждой строке придаются два индикатора состояния: бит достоверности (</a:t>
            </a:r>
            <a:r>
              <a:rPr lang="en-US" sz="2000" dirty="0">
                <a:latin typeface="+mj-lt"/>
              </a:rPr>
              <a:t>V</a:t>
            </a:r>
            <a:r>
              <a:rPr lang="ru-RU" sz="2000" dirty="0">
                <a:latin typeface="+mj-lt"/>
              </a:rPr>
              <a:t>, </a:t>
            </a:r>
            <a:r>
              <a:rPr lang="en-US" sz="2000" dirty="0">
                <a:latin typeface="+mj-lt"/>
              </a:rPr>
              <a:t>Valid</a:t>
            </a:r>
            <a:r>
              <a:rPr lang="ru-RU" sz="2000" dirty="0">
                <a:latin typeface="+mj-lt"/>
              </a:rPr>
              <a:t>) и бит владения (Р, </a:t>
            </a:r>
            <a:r>
              <a:rPr lang="en-US" sz="2000" dirty="0">
                <a:latin typeface="+mj-lt"/>
              </a:rPr>
              <a:t>Private</a:t>
            </a:r>
            <a:r>
              <a:rPr lang="ru-RU" sz="2000" dirty="0">
                <a:latin typeface="+mj-lt"/>
              </a:rPr>
              <a:t>). Если информация в строке корректна, ее </a:t>
            </a:r>
            <a:r>
              <a:rPr lang="en-US" sz="2000" dirty="0">
                <a:latin typeface="+mj-lt"/>
              </a:rPr>
              <a:t>V</a:t>
            </a:r>
            <a:r>
              <a:rPr lang="ru-RU" sz="2000" dirty="0">
                <a:latin typeface="+mj-lt"/>
              </a:rPr>
              <a:t>-бит устанавливается в 1. Единичное значение Р-бита указывает, что данному процессору предоставлено право на запись в соответствующую строку своей локальной кэш-памяти. </a:t>
            </a:r>
          </a:p>
        </p:txBody>
      </p:sp>
      <p:sp>
        <p:nvSpPr>
          <p:cNvPr id="5" name="Rectangle 7"/>
          <p:cNvSpPr>
            <a:spLocks noChangeArrowheads="1"/>
          </p:cNvSpPr>
          <p:nvPr/>
        </p:nvSpPr>
        <p:spPr bwMode="auto">
          <a:xfrm>
            <a:off x="250825" y="3084513"/>
            <a:ext cx="86423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dirty="0">
                <a:latin typeface="+mj-lt"/>
              </a:rPr>
              <a:t>     </a:t>
            </a:r>
            <a:r>
              <a:rPr lang="ru-RU" sz="2000" dirty="0">
                <a:latin typeface="+mj-lt"/>
              </a:rPr>
              <a:t>Основные проблемы протокола полного справочника связаны с большим количеством записей.  С увеличением числа процессоров коэффициент сложности возрастает линейно. </a:t>
            </a:r>
          </a:p>
          <a:p>
            <a:endParaRPr lang="ru-RU" sz="2000" dirty="0">
              <a:latin typeface="+mj-lt"/>
            </a:endParaRPr>
          </a:p>
          <a:p>
            <a:r>
              <a:rPr lang="ru-RU" sz="2000" dirty="0">
                <a:latin typeface="+mj-lt"/>
              </a:rPr>
              <a:t>    Протокол полного справочника допускает наличие в каждом локальном кэше копий всех совместно используемых ячеек. На практи­ке такая возможность далеко не всегда остается востребованной — в каждый конкретный момент обычно актуальны лишь одна или несколько копий. </a:t>
            </a:r>
          </a:p>
        </p:txBody>
      </p:sp>
      <p:sp>
        <p:nvSpPr>
          <p:cNvPr id="7" name="Заголовок 1"/>
          <p:cNvSpPr>
            <a:spLocks noGrp="1"/>
          </p:cNvSpPr>
          <p:nvPr>
            <p:ph type="title"/>
          </p:nvPr>
        </p:nvSpPr>
        <p:spPr>
          <a:xfrm>
            <a:off x="457200" y="-243408"/>
            <a:ext cx="8229600" cy="936104"/>
          </a:xfrm>
        </p:spPr>
        <p:txBody>
          <a:bodyPr/>
          <a:lstStyle/>
          <a:p>
            <a:r>
              <a:rPr lang="ru-RU" sz="3600" dirty="0" smtClean="0"/>
              <a:t>Протокол полного справочника</a:t>
            </a:r>
            <a:endParaRPr lang="ru-RU" sz="3600" dirty="0"/>
          </a:p>
        </p:txBody>
      </p:sp>
    </p:spTree>
    <p:extLst>
      <p:ext uri="{BB962C8B-B14F-4D97-AF65-F5344CB8AC3E}">
        <p14:creationId xmlns:p14="http://schemas.microsoft.com/office/powerpoint/2010/main" val="1387142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50825" y="1453426"/>
            <a:ext cx="871378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sz="2000" dirty="0">
                <a:latin typeface="+mj-lt"/>
              </a:rPr>
              <a:t>В </a:t>
            </a:r>
            <a:r>
              <a:rPr lang="ru-RU" sz="2000" i="1" dirty="0">
                <a:latin typeface="+mj-lt"/>
              </a:rPr>
              <a:t>протоколе с ограниченными справочниками </a:t>
            </a:r>
            <a:r>
              <a:rPr lang="ru-RU" sz="2000" dirty="0">
                <a:latin typeface="+mj-lt"/>
              </a:rPr>
              <a:t>копии отдельной строки вправе находиться только в ограниченном числе кэшей — одновременно может быть не более чем </a:t>
            </a:r>
            <a:r>
              <a:rPr lang="en-US" sz="2000" b="1" dirty="0">
                <a:latin typeface="+mj-lt"/>
              </a:rPr>
              <a:t>n</a:t>
            </a:r>
            <a:r>
              <a:rPr lang="ru-RU" sz="2000" dirty="0">
                <a:latin typeface="+mj-lt"/>
              </a:rPr>
              <a:t> копий строки, при этом число указателей в записях справочника уменьшается до </a:t>
            </a:r>
            <a:r>
              <a:rPr lang="en-US" sz="2000" b="1" dirty="0">
                <a:latin typeface="+mj-lt"/>
              </a:rPr>
              <a:t>n</a:t>
            </a:r>
            <a:r>
              <a:rPr lang="ru-RU" sz="2000" i="1" dirty="0">
                <a:latin typeface="+mj-lt"/>
              </a:rPr>
              <a:t> (</a:t>
            </a:r>
            <a:r>
              <a:rPr lang="en-US" sz="2000" b="1" dirty="0">
                <a:latin typeface="+mj-lt"/>
              </a:rPr>
              <a:t>n</a:t>
            </a:r>
            <a:r>
              <a:rPr lang="ru-RU" sz="2000" i="1" dirty="0">
                <a:latin typeface="+mj-lt"/>
              </a:rPr>
              <a:t> &lt; </a:t>
            </a:r>
            <a:r>
              <a:rPr lang="en-US" sz="2000" i="1" dirty="0">
                <a:latin typeface="+mj-lt"/>
              </a:rPr>
              <a:t>N</a:t>
            </a:r>
            <a:r>
              <a:rPr lang="ru-RU" sz="2000" i="1" dirty="0">
                <a:latin typeface="+mj-lt"/>
              </a:rPr>
              <a:t>). </a:t>
            </a:r>
            <a:endParaRPr lang="en-US" sz="2000" i="1" dirty="0">
              <a:latin typeface="+mj-lt"/>
            </a:endParaRPr>
          </a:p>
          <a:p>
            <a:pPr indent="454025"/>
            <a:endParaRPr lang="en-US" sz="2000" i="1" dirty="0">
              <a:latin typeface="+mj-lt"/>
            </a:endParaRPr>
          </a:p>
          <a:p>
            <a:pPr indent="454025"/>
            <a:r>
              <a:rPr lang="ru-RU" sz="2000" dirty="0">
                <a:latin typeface="+mj-lt"/>
              </a:rPr>
              <a:t>Чтобы однозначно идентифицировать кэш-память, хранящую копию, указатель вместо одного бита должен состоять из </a:t>
            </a:r>
            <a:r>
              <a:rPr lang="en-US" sz="2000" dirty="0">
                <a:latin typeface="+mj-lt"/>
              </a:rPr>
              <a:t>log</a:t>
            </a:r>
            <a:r>
              <a:rPr lang="ru-RU" sz="2000" dirty="0">
                <a:latin typeface="+mj-lt"/>
              </a:rPr>
              <a:t>2</a:t>
            </a:r>
            <a:r>
              <a:rPr lang="en-US" sz="2000" dirty="0">
                <a:latin typeface="+mj-lt"/>
              </a:rPr>
              <a:t>N</a:t>
            </a:r>
            <a:r>
              <a:rPr lang="ru-RU" sz="2000" dirty="0">
                <a:latin typeface="+mj-lt"/>
              </a:rPr>
              <a:t> бит, а общая длина указателей в каждой записи справочника вместо </a:t>
            </a:r>
            <a:r>
              <a:rPr lang="ru-RU" sz="2000" i="1" dirty="0">
                <a:latin typeface="+mj-lt"/>
              </a:rPr>
              <a:t>N </a:t>
            </a:r>
            <a:r>
              <a:rPr lang="ru-RU" sz="2000" dirty="0">
                <a:latin typeface="+mj-lt"/>
              </a:rPr>
              <a:t>бит будет равна </a:t>
            </a:r>
            <a:r>
              <a:rPr lang="ru-RU" sz="2000" i="1" dirty="0">
                <a:latin typeface="+mj-lt"/>
              </a:rPr>
              <a:t>п</a:t>
            </a:r>
            <a:r>
              <a:rPr lang="en-US" sz="2000" dirty="0">
                <a:latin typeface="+mj-lt"/>
              </a:rPr>
              <a:t>log</a:t>
            </a:r>
            <a:r>
              <a:rPr lang="ru-RU" sz="2000" dirty="0">
                <a:latin typeface="+mj-lt"/>
              </a:rPr>
              <a:t>2</a:t>
            </a:r>
            <a:r>
              <a:rPr lang="en-US" sz="2000" dirty="0">
                <a:latin typeface="+mj-lt"/>
              </a:rPr>
              <a:t>N</a:t>
            </a:r>
            <a:r>
              <a:rPr lang="en-US" sz="2000" i="1" dirty="0">
                <a:latin typeface="+mj-lt"/>
              </a:rPr>
              <a:t> </a:t>
            </a:r>
            <a:r>
              <a:rPr lang="ru-RU" sz="2000" dirty="0">
                <a:latin typeface="+mj-lt"/>
              </a:rPr>
              <a:t>бит. </a:t>
            </a:r>
          </a:p>
        </p:txBody>
      </p:sp>
      <p:sp>
        <p:nvSpPr>
          <p:cNvPr id="5" name="Заголовок 1"/>
          <p:cNvSpPr>
            <a:spLocks noGrp="1"/>
          </p:cNvSpPr>
          <p:nvPr>
            <p:ph type="title"/>
          </p:nvPr>
        </p:nvSpPr>
        <p:spPr>
          <a:xfrm>
            <a:off x="492919" y="10524"/>
            <a:ext cx="8471694" cy="1258235"/>
          </a:xfrm>
        </p:spPr>
        <p:txBody>
          <a:bodyPr/>
          <a:lstStyle/>
          <a:p>
            <a:r>
              <a:rPr lang="ru-RU" sz="3600" dirty="0" smtClean="0"/>
              <a:t>Протокол ограниченного справочника</a:t>
            </a:r>
            <a:endParaRPr lang="ru-RU" sz="3600" dirty="0"/>
          </a:p>
        </p:txBody>
      </p:sp>
    </p:spTree>
    <p:extLst>
      <p:ext uri="{BB962C8B-B14F-4D97-AF65-F5344CB8AC3E}">
        <p14:creationId xmlns:p14="http://schemas.microsoft.com/office/powerpoint/2010/main" val="1428743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9388" y="549275"/>
            <a:ext cx="87852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sz="2000" dirty="0">
                <a:latin typeface="+mj-lt"/>
              </a:rPr>
              <a:t>Метод </a:t>
            </a:r>
            <a:r>
              <a:rPr lang="ru-RU" sz="2000" i="1" dirty="0">
                <a:latin typeface="+mj-lt"/>
              </a:rPr>
              <a:t>сцепленных справочников </a:t>
            </a:r>
            <a:r>
              <a:rPr lang="ru-RU" sz="2000" dirty="0">
                <a:latin typeface="+mj-lt"/>
              </a:rPr>
              <a:t>также имеет целью сжать объем справочника. Для хранения записей привлекается связный список, который может быть реализован как односвязный (однонаправленный) и двусвязный (двунаправленный).</a:t>
            </a:r>
            <a:r>
              <a:rPr lang="ru-RU" dirty="0">
                <a:latin typeface="+mj-lt"/>
              </a:rPr>
              <a:t> </a:t>
            </a:r>
          </a:p>
        </p:txBody>
      </p:sp>
      <p:pic>
        <p:nvPicPr>
          <p:cNvPr id="5" name="Picture 6" descr="Img00000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60550"/>
            <a:ext cx="8064896"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179388" y="5118100"/>
            <a:ext cx="87852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ru-RU" dirty="0">
                <a:latin typeface="+mj-lt"/>
              </a:rPr>
              <a:t>    Каждая запись справочника содержит указатель на копию строки в одном из локальных кэшей. Копии одноименных строк в разных кэшах системы образуют однонаправленную цепочку. Для этого в их тегах предусмотрено специальное поле, куда заносится указатель на кэш-память, содержащую следующую копию цепочки. В тег последней копии цепочки помещается специальный символ-ограничитель. </a:t>
            </a:r>
          </a:p>
        </p:txBody>
      </p:sp>
      <p:sp>
        <p:nvSpPr>
          <p:cNvPr id="7" name="TextBox 6"/>
          <p:cNvSpPr txBox="1"/>
          <p:nvPr/>
        </p:nvSpPr>
        <p:spPr>
          <a:xfrm>
            <a:off x="4241739" y="2599045"/>
            <a:ext cx="301686" cy="369332"/>
          </a:xfrm>
          <a:prstGeom prst="rect">
            <a:avLst/>
          </a:prstGeom>
          <a:noFill/>
        </p:spPr>
        <p:txBody>
          <a:bodyPr wrap="none" rtlCol="0">
            <a:spAutoFit/>
          </a:bodyPr>
          <a:lstStyle/>
          <a:p>
            <a:r>
              <a:rPr lang="ru-RU" dirty="0" smtClean="0"/>
              <a:t>2</a:t>
            </a:r>
            <a:endParaRPr lang="ru-RU" dirty="0"/>
          </a:p>
        </p:txBody>
      </p:sp>
      <p:sp>
        <p:nvSpPr>
          <p:cNvPr id="8" name="TextBox 7"/>
          <p:cNvSpPr txBox="1"/>
          <p:nvPr/>
        </p:nvSpPr>
        <p:spPr>
          <a:xfrm>
            <a:off x="5312334" y="2598812"/>
            <a:ext cx="301686" cy="369332"/>
          </a:xfrm>
          <a:prstGeom prst="rect">
            <a:avLst/>
          </a:prstGeom>
          <a:noFill/>
        </p:spPr>
        <p:txBody>
          <a:bodyPr wrap="none" rtlCol="0">
            <a:spAutoFit/>
          </a:bodyPr>
          <a:lstStyle/>
          <a:p>
            <a:r>
              <a:rPr lang="ru-RU" dirty="0"/>
              <a:t>0</a:t>
            </a:r>
          </a:p>
        </p:txBody>
      </p:sp>
      <p:sp>
        <p:nvSpPr>
          <p:cNvPr id="9" name="Прямоугольник 8"/>
          <p:cNvSpPr/>
          <p:nvPr/>
        </p:nvSpPr>
        <p:spPr>
          <a:xfrm>
            <a:off x="6116868" y="4546337"/>
            <a:ext cx="2188302" cy="237048"/>
          </a:xfrm>
          <a:prstGeom prst="rect">
            <a:avLst/>
          </a:prstGeom>
          <a:solidFill>
            <a:srgbClr val="FFFF00">
              <a:alpha val="45098"/>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0" name="TextBox 9"/>
          <p:cNvSpPr txBox="1"/>
          <p:nvPr/>
        </p:nvSpPr>
        <p:spPr>
          <a:xfrm>
            <a:off x="8349921" y="4371469"/>
            <a:ext cx="367408" cy="584775"/>
          </a:xfrm>
          <a:prstGeom prst="rect">
            <a:avLst/>
          </a:prstGeom>
          <a:noFill/>
        </p:spPr>
        <p:txBody>
          <a:bodyPr wrap="none" rtlCol="0">
            <a:spAutoFit/>
          </a:bodyPr>
          <a:lstStyle/>
          <a:p>
            <a:r>
              <a:rPr lang="ru-RU" sz="3200" dirty="0">
                <a:solidFill>
                  <a:srgbClr val="FFFF00"/>
                </a:solidFill>
              </a:rPr>
              <a:t>?</a:t>
            </a:r>
          </a:p>
        </p:txBody>
      </p:sp>
      <p:cxnSp>
        <p:nvCxnSpPr>
          <p:cNvPr id="11" name="Прямая со стрелкой 10"/>
          <p:cNvCxnSpPr/>
          <p:nvPr/>
        </p:nvCxnSpPr>
        <p:spPr>
          <a:xfrm>
            <a:off x="5463177" y="2970659"/>
            <a:ext cx="653691" cy="818381"/>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5463177" y="2951475"/>
            <a:ext cx="653691" cy="837565"/>
          </a:xfrm>
          <a:prstGeom prst="straightConnector1">
            <a:avLst/>
          </a:prstGeom>
          <a:ln w="38100">
            <a:solidFill>
              <a:srgbClr val="FFFF00"/>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31114" y="2603733"/>
            <a:ext cx="377026" cy="369332"/>
          </a:xfrm>
          <a:prstGeom prst="rect">
            <a:avLst/>
          </a:prstGeom>
          <a:noFill/>
        </p:spPr>
        <p:txBody>
          <a:bodyPr wrap="none" rtlCol="0">
            <a:spAutoFit/>
          </a:bodyPr>
          <a:lstStyle/>
          <a:p>
            <a:r>
              <a:rPr lang="en-US" dirty="0"/>
              <a:t>N</a:t>
            </a:r>
            <a:endParaRPr lang="ru-RU" dirty="0"/>
          </a:p>
        </p:txBody>
      </p:sp>
      <p:cxnSp>
        <p:nvCxnSpPr>
          <p:cNvPr id="18" name="Прямая со стрелкой 17"/>
          <p:cNvCxnSpPr/>
          <p:nvPr/>
        </p:nvCxnSpPr>
        <p:spPr>
          <a:xfrm flipH="1">
            <a:off x="5463177" y="4149080"/>
            <a:ext cx="65369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39009" y="3926310"/>
            <a:ext cx="236382" cy="369332"/>
          </a:xfrm>
          <a:prstGeom prst="rect">
            <a:avLst/>
          </a:prstGeom>
          <a:noFill/>
        </p:spPr>
        <p:txBody>
          <a:bodyPr wrap="square" rtlCol="0">
            <a:spAutoFit/>
          </a:bodyPr>
          <a:lstStyle/>
          <a:p>
            <a:r>
              <a:rPr lang="ru-RU" dirty="0" smtClean="0"/>
              <a:t>1</a:t>
            </a:r>
            <a:endParaRPr lang="ru-RU" dirty="0"/>
          </a:p>
        </p:txBody>
      </p:sp>
      <p:sp>
        <p:nvSpPr>
          <p:cNvPr id="20" name="TextBox 19"/>
          <p:cNvSpPr txBox="1"/>
          <p:nvPr/>
        </p:nvSpPr>
        <p:spPr>
          <a:xfrm>
            <a:off x="2498057" y="3921349"/>
            <a:ext cx="236382" cy="369332"/>
          </a:xfrm>
          <a:prstGeom prst="rect">
            <a:avLst/>
          </a:prstGeom>
          <a:noFill/>
        </p:spPr>
        <p:txBody>
          <a:bodyPr wrap="square" rtlCol="0">
            <a:spAutoFit/>
          </a:bodyPr>
          <a:lstStyle/>
          <a:p>
            <a:r>
              <a:rPr lang="ru-RU" dirty="0"/>
              <a:t>0</a:t>
            </a:r>
          </a:p>
        </p:txBody>
      </p:sp>
      <p:sp>
        <p:nvSpPr>
          <p:cNvPr id="21" name="TextBox 20"/>
          <p:cNvSpPr txBox="1"/>
          <p:nvPr/>
        </p:nvSpPr>
        <p:spPr>
          <a:xfrm>
            <a:off x="4883563" y="3912219"/>
            <a:ext cx="236382" cy="369332"/>
          </a:xfrm>
          <a:prstGeom prst="rect">
            <a:avLst/>
          </a:prstGeom>
          <a:noFill/>
        </p:spPr>
        <p:txBody>
          <a:bodyPr wrap="square" rtlCol="0">
            <a:spAutoFit/>
          </a:bodyPr>
          <a:lstStyle/>
          <a:p>
            <a:r>
              <a:rPr lang="ru-RU" dirty="0" smtClean="0"/>
              <a:t>1</a:t>
            </a:r>
            <a:endParaRPr lang="ru-RU" dirty="0"/>
          </a:p>
        </p:txBody>
      </p:sp>
      <p:sp>
        <p:nvSpPr>
          <p:cNvPr id="22" name="TextBox 21"/>
          <p:cNvSpPr txBox="1"/>
          <p:nvPr/>
        </p:nvSpPr>
        <p:spPr>
          <a:xfrm>
            <a:off x="5034991" y="3914878"/>
            <a:ext cx="236382" cy="369332"/>
          </a:xfrm>
          <a:prstGeom prst="rect">
            <a:avLst/>
          </a:prstGeom>
          <a:noFill/>
        </p:spPr>
        <p:txBody>
          <a:bodyPr wrap="square" rtlCol="0">
            <a:spAutoFit/>
          </a:bodyPr>
          <a:lstStyle/>
          <a:p>
            <a:r>
              <a:rPr lang="ru-RU" dirty="0"/>
              <a:t>0</a:t>
            </a:r>
          </a:p>
        </p:txBody>
      </p:sp>
      <p:sp>
        <p:nvSpPr>
          <p:cNvPr id="23" name="TextBox 22"/>
          <p:cNvSpPr txBox="1"/>
          <p:nvPr/>
        </p:nvSpPr>
        <p:spPr>
          <a:xfrm>
            <a:off x="7763987" y="3892969"/>
            <a:ext cx="236382" cy="369332"/>
          </a:xfrm>
          <a:prstGeom prst="rect">
            <a:avLst/>
          </a:prstGeom>
          <a:noFill/>
        </p:spPr>
        <p:txBody>
          <a:bodyPr wrap="square" rtlCol="0">
            <a:spAutoFit/>
          </a:bodyPr>
          <a:lstStyle/>
          <a:p>
            <a:r>
              <a:rPr lang="ru-RU" dirty="0" smtClean="0"/>
              <a:t>0</a:t>
            </a:r>
            <a:endParaRPr lang="ru-RU" dirty="0"/>
          </a:p>
        </p:txBody>
      </p:sp>
      <p:sp>
        <p:nvSpPr>
          <p:cNvPr id="24" name="TextBox 23"/>
          <p:cNvSpPr txBox="1"/>
          <p:nvPr/>
        </p:nvSpPr>
        <p:spPr>
          <a:xfrm>
            <a:off x="7927799" y="3897533"/>
            <a:ext cx="236382" cy="369332"/>
          </a:xfrm>
          <a:prstGeom prst="rect">
            <a:avLst/>
          </a:prstGeom>
          <a:noFill/>
        </p:spPr>
        <p:txBody>
          <a:bodyPr wrap="square" rtlCol="0">
            <a:spAutoFit/>
          </a:bodyPr>
          <a:lstStyle/>
          <a:p>
            <a:r>
              <a:rPr lang="en-US" dirty="0" smtClean="0"/>
              <a:t>0</a:t>
            </a:r>
            <a:endParaRPr lang="ru-RU" dirty="0"/>
          </a:p>
        </p:txBody>
      </p:sp>
      <p:sp>
        <p:nvSpPr>
          <p:cNvPr id="25" name="TextBox 24"/>
          <p:cNvSpPr txBox="1"/>
          <p:nvPr/>
        </p:nvSpPr>
        <p:spPr>
          <a:xfrm>
            <a:off x="3567734" y="3907260"/>
            <a:ext cx="236382" cy="369332"/>
          </a:xfrm>
          <a:prstGeom prst="rect">
            <a:avLst/>
          </a:prstGeom>
          <a:noFill/>
        </p:spPr>
        <p:txBody>
          <a:bodyPr wrap="square" rtlCol="0">
            <a:spAutoFit/>
          </a:bodyPr>
          <a:lstStyle/>
          <a:p>
            <a:r>
              <a:rPr lang="ru-RU" dirty="0" smtClean="0"/>
              <a:t>1</a:t>
            </a:r>
            <a:endParaRPr lang="ru-RU" dirty="0"/>
          </a:p>
        </p:txBody>
      </p:sp>
      <p:sp>
        <p:nvSpPr>
          <p:cNvPr id="26" name="TextBox 25"/>
          <p:cNvSpPr txBox="1"/>
          <p:nvPr/>
        </p:nvSpPr>
        <p:spPr>
          <a:xfrm>
            <a:off x="5301605" y="2591652"/>
            <a:ext cx="236382" cy="369332"/>
          </a:xfrm>
          <a:prstGeom prst="rect">
            <a:avLst/>
          </a:prstGeom>
          <a:noFill/>
        </p:spPr>
        <p:txBody>
          <a:bodyPr wrap="square" rtlCol="0">
            <a:spAutoFit/>
          </a:bodyPr>
          <a:lstStyle/>
          <a:p>
            <a:r>
              <a:rPr lang="ru-RU" dirty="0" smtClean="0"/>
              <a:t>1</a:t>
            </a:r>
            <a:endParaRPr lang="ru-RU" dirty="0"/>
          </a:p>
        </p:txBody>
      </p:sp>
      <p:sp>
        <p:nvSpPr>
          <p:cNvPr id="27" name="TextBox 26"/>
          <p:cNvSpPr txBox="1"/>
          <p:nvPr/>
        </p:nvSpPr>
        <p:spPr>
          <a:xfrm>
            <a:off x="7934869" y="3899638"/>
            <a:ext cx="236382" cy="369332"/>
          </a:xfrm>
          <a:prstGeom prst="rect">
            <a:avLst/>
          </a:prstGeom>
          <a:noFill/>
        </p:spPr>
        <p:txBody>
          <a:bodyPr wrap="square" rtlCol="0">
            <a:spAutoFit/>
          </a:bodyPr>
          <a:lstStyle/>
          <a:p>
            <a:r>
              <a:rPr lang="en-US" dirty="0" smtClean="0"/>
              <a:t>1</a:t>
            </a:r>
            <a:endParaRPr lang="ru-RU" dirty="0"/>
          </a:p>
        </p:txBody>
      </p:sp>
      <p:sp>
        <p:nvSpPr>
          <p:cNvPr id="28" name="Прямоугольник 27"/>
          <p:cNvSpPr/>
          <p:nvPr/>
        </p:nvSpPr>
        <p:spPr>
          <a:xfrm>
            <a:off x="6732240" y="3949767"/>
            <a:ext cx="1080120" cy="237048"/>
          </a:xfrm>
          <a:prstGeom prst="rect">
            <a:avLst/>
          </a:prstGeom>
          <a:solidFill>
            <a:srgbClr val="FFFF00">
              <a:alpha val="45098"/>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9" name="TextBox 28"/>
          <p:cNvSpPr txBox="1"/>
          <p:nvPr/>
        </p:nvSpPr>
        <p:spPr>
          <a:xfrm>
            <a:off x="7766436" y="3908524"/>
            <a:ext cx="236382" cy="369332"/>
          </a:xfrm>
          <a:prstGeom prst="rect">
            <a:avLst/>
          </a:prstGeom>
          <a:noFill/>
        </p:spPr>
        <p:txBody>
          <a:bodyPr wrap="square" rtlCol="0">
            <a:spAutoFit/>
          </a:bodyPr>
          <a:lstStyle/>
          <a:p>
            <a:r>
              <a:rPr lang="en-US" dirty="0"/>
              <a:t>1</a:t>
            </a:r>
            <a:endParaRPr lang="ru-RU" dirty="0"/>
          </a:p>
        </p:txBody>
      </p:sp>
      <p:cxnSp>
        <p:nvCxnSpPr>
          <p:cNvPr id="31" name="Прямая со стрелкой 30"/>
          <p:cNvCxnSpPr/>
          <p:nvPr/>
        </p:nvCxnSpPr>
        <p:spPr>
          <a:xfrm flipH="1">
            <a:off x="5463177" y="4295642"/>
            <a:ext cx="653691" cy="0"/>
          </a:xfrm>
          <a:prstGeom prst="straightConnector1">
            <a:avLst/>
          </a:prstGeom>
          <a:ln w="28575">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a:xfrm flipH="1">
            <a:off x="2915816" y="4295642"/>
            <a:ext cx="288032" cy="0"/>
          </a:xfrm>
          <a:prstGeom prst="straightConnector1">
            <a:avLst/>
          </a:prstGeom>
          <a:ln w="28575">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877774" y="3923764"/>
            <a:ext cx="236382" cy="369332"/>
          </a:xfrm>
          <a:prstGeom prst="rect">
            <a:avLst/>
          </a:prstGeom>
          <a:noFill/>
        </p:spPr>
        <p:txBody>
          <a:bodyPr wrap="square" rtlCol="0">
            <a:spAutoFit/>
          </a:bodyPr>
          <a:lstStyle/>
          <a:p>
            <a:r>
              <a:rPr lang="en-US" dirty="0" smtClean="0"/>
              <a:t>0</a:t>
            </a:r>
            <a:endParaRPr lang="ru-RU" dirty="0"/>
          </a:p>
        </p:txBody>
      </p:sp>
      <p:sp>
        <p:nvSpPr>
          <p:cNvPr id="37" name="TextBox 36"/>
          <p:cNvSpPr txBox="1"/>
          <p:nvPr/>
        </p:nvSpPr>
        <p:spPr>
          <a:xfrm>
            <a:off x="2334634" y="3925436"/>
            <a:ext cx="236382" cy="369332"/>
          </a:xfrm>
          <a:prstGeom prst="rect">
            <a:avLst/>
          </a:prstGeom>
          <a:noFill/>
        </p:spPr>
        <p:txBody>
          <a:bodyPr wrap="square" rtlCol="0">
            <a:spAutoFit/>
          </a:bodyPr>
          <a:lstStyle/>
          <a:p>
            <a:r>
              <a:rPr lang="ru-RU" dirty="0"/>
              <a:t>0</a:t>
            </a:r>
          </a:p>
        </p:txBody>
      </p:sp>
      <p:cxnSp>
        <p:nvCxnSpPr>
          <p:cNvPr id="39" name="Прямая соединительная линия 38"/>
          <p:cNvCxnSpPr/>
          <p:nvPr/>
        </p:nvCxnSpPr>
        <p:spPr>
          <a:xfrm>
            <a:off x="6732240" y="3949767"/>
            <a:ext cx="0" cy="237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Заголовок 1"/>
          <p:cNvSpPr>
            <a:spLocks noGrp="1"/>
          </p:cNvSpPr>
          <p:nvPr>
            <p:ph type="title"/>
          </p:nvPr>
        </p:nvSpPr>
        <p:spPr>
          <a:xfrm>
            <a:off x="446856" y="-243408"/>
            <a:ext cx="8229600" cy="936104"/>
          </a:xfrm>
        </p:spPr>
        <p:txBody>
          <a:bodyPr/>
          <a:lstStyle/>
          <a:p>
            <a:r>
              <a:rPr lang="ru-RU" sz="3600" dirty="0" smtClean="0"/>
              <a:t>Протокол сцепленного справочника</a:t>
            </a:r>
            <a:endParaRPr lang="ru-RU" sz="3600" dirty="0"/>
          </a:p>
        </p:txBody>
      </p:sp>
    </p:spTree>
    <p:extLst>
      <p:ext uri="{BB962C8B-B14F-4D97-AF65-F5344CB8AC3E}">
        <p14:creationId xmlns:p14="http://schemas.microsoft.com/office/powerpoint/2010/main" val="344481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anim calcmode="lin" valueType="num">
                                      <p:cBhvr>
                                        <p:cTn id="11" dur="2000" fill="hold"/>
                                        <p:tgtEl>
                                          <p:spTgt spid="10"/>
                                        </p:tgtEl>
                                        <p:attrNameLst>
                                          <p:attrName>ppt_w</p:attrName>
                                        </p:attrNameLst>
                                      </p:cBhvr>
                                      <p:tavLst>
                                        <p:tav tm="0" fmla="#ppt_w*sin(2.5*pi*$)">
                                          <p:val>
                                            <p:fltVal val="0"/>
                                          </p:val>
                                        </p:tav>
                                        <p:tav tm="100000">
                                          <p:val>
                                            <p:fltVal val="1"/>
                                          </p:val>
                                        </p:tav>
                                      </p:tavLst>
                                    </p:anim>
                                    <p:anim calcmode="lin" valueType="num">
                                      <p:cBhvr>
                                        <p:cTn id="12"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 presetClass="exit" presetSubtype="0" fill="hold" nodeType="after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par>
                          <p:cTn id="31" fill="hold">
                            <p:stCondLst>
                              <p:cond delay="1000"/>
                            </p:stCondLst>
                            <p:childTnLst>
                              <p:par>
                                <p:cTn id="32" presetID="49" presetClass="path" presetSubtype="0" accel="50000" decel="50000" fill="hold" grpId="0" nodeType="afterEffect">
                                  <p:stCondLst>
                                    <p:cond delay="0"/>
                                  </p:stCondLst>
                                  <p:childTnLst>
                                    <p:animMotion origin="layout" path="M 1.11111E-6 4.44444E-6 L 0.2441 0.18888 " pathEditMode="relative" rAng="0" ptsTypes="AA">
                                      <p:cBhvr>
                                        <p:cTn id="33" dur="2000" fill="hold"/>
                                        <p:tgtEl>
                                          <p:spTgt spid="7"/>
                                        </p:tgtEl>
                                        <p:attrNameLst>
                                          <p:attrName>ppt_x</p:attrName>
                                          <p:attrName>ppt_y</p:attrName>
                                        </p:attrNameLst>
                                      </p:cBhvr>
                                      <p:rCtr x="12205" y="9444"/>
                                    </p:animMotion>
                                  </p:childTnLst>
                                </p:cTn>
                              </p:par>
                            </p:childTnLst>
                          </p:cTn>
                        </p:par>
                        <p:par>
                          <p:cTn id="34" fill="hold">
                            <p:stCondLst>
                              <p:cond delay="3000"/>
                            </p:stCondLst>
                            <p:childTnLst>
                              <p:par>
                                <p:cTn id="35" presetID="1" presetClass="exit"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right)">
                                      <p:cBhvr>
                                        <p:cTn id="44" dur="500"/>
                                        <p:tgtEl>
                                          <p:spTgt spid="18"/>
                                        </p:tgtEl>
                                      </p:cBhvr>
                                    </p:animEffect>
                                  </p:childTnLst>
                                </p:cTn>
                              </p:par>
                              <p:par>
                                <p:cTn id="45" presetID="1" presetClass="exit"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ppt_x"/>
                                          </p:val>
                                        </p:tav>
                                        <p:tav tm="100000">
                                          <p:val>
                                            <p:strVal val="#ppt_x"/>
                                          </p:val>
                                        </p:tav>
                                      </p:tavLst>
                                    </p:anim>
                                    <p:anim calcmode="lin" valueType="num">
                                      <p:cBhvr additive="base">
                                        <p:cTn id="6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right)">
                                      <p:cBhvr>
                                        <p:cTn id="69" dur="500"/>
                                        <p:tgtEl>
                                          <p:spTgt spid="31"/>
                                        </p:tgtEl>
                                      </p:cBhvr>
                                    </p:animEffect>
                                  </p:childTnLst>
                                </p:cTn>
                              </p:par>
                            </p:childTnLst>
                          </p:cTn>
                        </p:par>
                        <p:par>
                          <p:cTn id="70" fill="hold">
                            <p:stCondLst>
                              <p:cond delay="500"/>
                            </p:stCondLst>
                            <p:childTnLst>
                              <p:par>
                                <p:cTn id="71" presetID="10" presetClass="exit" presetSubtype="0" fill="hold" grpId="0" nodeType="after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childTnLst>
                          </p:cTn>
                        </p:par>
                        <p:par>
                          <p:cTn id="74" fill="hold">
                            <p:stCondLst>
                              <p:cond delay="1000"/>
                            </p:stCondLst>
                            <p:childTnLst>
                              <p:par>
                                <p:cTn id="75" presetID="2" presetClass="entr" presetSubtype="2"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1+#ppt_w/2"/>
                                          </p:val>
                                        </p:tav>
                                        <p:tav tm="100000">
                                          <p:val>
                                            <p:strVal val="#ppt_x"/>
                                          </p:val>
                                        </p:tav>
                                      </p:tavLst>
                                    </p:anim>
                                    <p:anim calcmode="lin" valueType="num">
                                      <p:cBhvr additive="base">
                                        <p:cTn id="78" dur="500" fill="hold"/>
                                        <p:tgtEl>
                                          <p:spTgt spid="36"/>
                                        </p:tgtEl>
                                        <p:attrNameLst>
                                          <p:attrName>ppt_y</p:attrName>
                                        </p:attrNameLst>
                                      </p:cBhvr>
                                      <p:tavLst>
                                        <p:tav tm="0">
                                          <p:val>
                                            <p:strVal val="#ppt_y"/>
                                          </p:val>
                                        </p:tav>
                                        <p:tav tm="100000">
                                          <p:val>
                                            <p:strVal val="#ppt_y"/>
                                          </p:val>
                                        </p:tav>
                                      </p:tavLst>
                                    </p:anim>
                                  </p:childTnLst>
                                </p:cTn>
                              </p:par>
                            </p:childTnLst>
                          </p:cTn>
                        </p:par>
                        <p:par>
                          <p:cTn id="79" fill="hold">
                            <p:stCondLst>
                              <p:cond delay="1500"/>
                            </p:stCondLst>
                            <p:childTnLst>
                              <p:par>
                                <p:cTn id="80" presetID="22" presetClass="entr" presetSubtype="2"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ipe(right)">
                                      <p:cBhvr>
                                        <p:cTn id="82" dur="500"/>
                                        <p:tgtEl>
                                          <p:spTgt spid="33"/>
                                        </p:tgtEl>
                                      </p:cBhvr>
                                    </p:animEffect>
                                  </p:childTnLst>
                                </p:cTn>
                              </p:par>
                            </p:childTnLst>
                          </p:cTn>
                        </p:par>
                        <p:par>
                          <p:cTn id="83" fill="hold">
                            <p:stCondLst>
                              <p:cond delay="2000"/>
                            </p:stCondLst>
                            <p:childTnLst>
                              <p:par>
                                <p:cTn id="84" presetID="10" presetClass="exit" presetSubtype="0" fill="hold" grpId="0" nodeType="afterEffect">
                                  <p:stCondLst>
                                    <p:cond delay="0"/>
                                  </p:stCondLst>
                                  <p:childTnLst>
                                    <p:animEffect transition="out" filter="fade">
                                      <p:cBhvr>
                                        <p:cTn id="85" dur="500"/>
                                        <p:tgtEl>
                                          <p:spTgt spid="19"/>
                                        </p:tgtEl>
                                      </p:cBhvr>
                                    </p:animEffect>
                                    <p:set>
                                      <p:cBhvr>
                                        <p:cTn id="86" dur="1" fill="hold">
                                          <p:stCondLst>
                                            <p:cond delay="499"/>
                                          </p:stCondLst>
                                        </p:cTn>
                                        <p:tgtEl>
                                          <p:spTgt spid="19"/>
                                        </p:tgtEl>
                                        <p:attrNameLst>
                                          <p:attrName>style.visibility</p:attrName>
                                        </p:attrNameLst>
                                      </p:cBhvr>
                                      <p:to>
                                        <p:strVal val="hidden"/>
                                      </p:to>
                                    </p:set>
                                  </p:childTnLst>
                                </p:cTn>
                              </p:par>
                            </p:childTnLst>
                          </p:cTn>
                        </p:par>
                        <p:par>
                          <p:cTn id="87" fill="hold">
                            <p:stCondLst>
                              <p:cond delay="2500"/>
                            </p:stCondLst>
                            <p:childTnLst>
                              <p:par>
                                <p:cTn id="88" presetID="2" presetClass="entr" presetSubtype="2" fill="hold" grpId="0" nodeType="after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additive="base">
                                        <p:cTn id="90" dur="500" fill="hold"/>
                                        <p:tgtEl>
                                          <p:spTgt spid="37"/>
                                        </p:tgtEl>
                                        <p:attrNameLst>
                                          <p:attrName>ppt_x</p:attrName>
                                        </p:attrNameLst>
                                      </p:cBhvr>
                                      <p:tavLst>
                                        <p:tav tm="0">
                                          <p:val>
                                            <p:strVal val="1+#ppt_w/2"/>
                                          </p:val>
                                        </p:tav>
                                        <p:tav tm="100000">
                                          <p:val>
                                            <p:strVal val="#ppt_x"/>
                                          </p:val>
                                        </p:tav>
                                      </p:tavLst>
                                    </p:anim>
                                    <p:anim calcmode="lin" valueType="num">
                                      <p:cBhvr additive="base">
                                        <p:cTn id="9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9" grpId="1" animBg="1"/>
      <p:bldP spid="10" grpId="0"/>
      <p:bldP spid="10" grpId="1"/>
      <p:bldP spid="16" grpId="0"/>
      <p:bldP spid="19" grpId="0"/>
      <p:bldP spid="21" grpId="0"/>
      <p:bldP spid="23" grpId="0"/>
      <p:bldP spid="24" grpId="0"/>
      <p:bldP spid="26" grpId="0"/>
      <p:bldP spid="27" grpId="0"/>
      <p:bldP spid="28" grpId="0" animBg="1"/>
      <p:bldP spid="29"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9388" y="877660"/>
            <a:ext cx="878522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4025"/>
            <a:r>
              <a:rPr lang="ru-RU" sz="2000" dirty="0">
                <a:latin typeface="+mj-lt"/>
              </a:rPr>
              <a:t>     Двусвязный список поддерживает указатели как в прямом, так и в обратном направлениях. Это позволяет более эффективно вставлять в цепочку новые указатели или удалять из нее уже не нужные, но требует хранения большего числа указателей.</a:t>
            </a:r>
          </a:p>
          <a:p>
            <a:pPr indent="454025"/>
            <a:endParaRPr lang="ru-RU" sz="2000" dirty="0">
              <a:latin typeface="+mj-lt"/>
            </a:endParaRPr>
          </a:p>
          <a:p>
            <a:pPr indent="454025"/>
            <a:r>
              <a:rPr lang="ru-RU" sz="2000" dirty="0">
                <a:latin typeface="+mj-lt"/>
              </a:rPr>
              <a:t>    Схемы на основе справочника страдают от «конфликтов» в централизованном контроллере, а также от коммуникационных издержек в трактах между контроллерами локальных кэшей и центральным контроллером. </a:t>
            </a:r>
          </a:p>
          <a:p>
            <a:pPr indent="454025"/>
            <a:endParaRPr lang="ru-RU" sz="2000" dirty="0">
              <a:latin typeface="+mj-lt"/>
            </a:endParaRPr>
          </a:p>
          <a:p>
            <a:pPr indent="454025"/>
            <a:r>
              <a:rPr lang="ru-RU" sz="2000" dirty="0">
                <a:latin typeface="+mj-lt"/>
              </a:rPr>
              <a:t>    Тем не менее они оказываются весьма эффективными в мультипроцессорных системах со сложной топологией взаимосвязей между процессорами, где невозможно реализовать протоколы наблюдения.</a:t>
            </a:r>
          </a:p>
        </p:txBody>
      </p:sp>
      <p:sp>
        <p:nvSpPr>
          <p:cNvPr id="5" name="Заголовок 1"/>
          <p:cNvSpPr>
            <a:spLocks noGrp="1"/>
          </p:cNvSpPr>
          <p:nvPr>
            <p:ph type="title"/>
          </p:nvPr>
        </p:nvSpPr>
        <p:spPr>
          <a:xfrm>
            <a:off x="457200" y="-171400"/>
            <a:ext cx="8229600" cy="936104"/>
          </a:xfrm>
        </p:spPr>
        <p:txBody>
          <a:bodyPr/>
          <a:lstStyle/>
          <a:p>
            <a:r>
              <a:rPr lang="ru-RU" sz="3600" dirty="0" smtClean="0"/>
              <a:t>Протокол сцепленного справочника</a:t>
            </a:r>
            <a:endParaRPr lang="ru-RU" sz="3600" dirty="0"/>
          </a:p>
        </p:txBody>
      </p:sp>
    </p:spTree>
    <p:extLst>
      <p:ext uri="{BB962C8B-B14F-4D97-AF65-F5344CB8AC3E}">
        <p14:creationId xmlns:p14="http://schemas.microsoft.com/office/powerpoint/2010/main" val="9484378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Исполнительная">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721</TotalTime>
  <Words>1027</Words>
  <Application>Microsoft Office PowerPoint</Application>
  <PresentationFormat>Экран (4:3)</PresentationFormat>
  <Paragraphs>84</Paragraphs>
  <Slides>12</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Исполнительная</vt:lpstr>
      <vt:lpstr>Обеспечение когерентности кэш-памяти ВС на основе справочников</vt:lpstr>
      <vt:lpstr>Протоколы на основе справочника</vt:lpstr>
      <vt:lpstr>Презентация PowerPoint</vt:lpstr>
      <vt:lpstr>Протоколы на основе справочника</vt:lpstr>
      <vt:lpstr>Протокол полного справочника</vt:lpstr>
      <vt:lpstr>Протокол полного справочника</vt:lpstr>
      <vt:lpstr>Протокол ограниченного справочника</vt:lpstr>
      <vt:lpstr>Протокол сцепленного справочника</vt:lpstr>
      <vt:lpstr>Протокол сцепленного справочника</vt:lpstr>
      <vt:lpstr>Протоколы на основе справочника</vt:lpstr>
      <vt:lpstr>Протоколы на основе справочника</vt:lpstr>
      <vt:lpstr>Протоколы на основе справочника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Phantom</dc:creator>
  <cp:lastModifiedBy>Мельцов Василий Юрьевич</cp:lastModifiedBy>
  <cp:revision>27</cp:revision>
  <dcterms:created xsi:type="dcterms:W3CDTF">2014-04-16T17:48:33Z</dcterms:created>
  <dcterms:modified xsi:type="dcterms:W3CDTF">2015-11-11T13:01:51Z</dcterms:modified>
</cp:coreProperties>
</file>