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70" r:id="rId15"/>
    <p:sldId id="262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906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492" y="2404534"/>
            <a:ext cx="63106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492" y="4050834"/>
            <a:ext cx="63106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7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609600"/>
            <a:ext cx="6984793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470400"/>
            <a:ext cx="698479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09" y="609600"/>
            <a:ext cx="657648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9988" y="3632200"/>
            <a:ext cx="586992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470400"/>
            <a:ext cx="698479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40269" y="79037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25571" y="288655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81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1931988"/>
            <a:ext cx="6984793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4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09" y="609600"/>
            <a:ext cx="657648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332" y="4013200"/>
            <a:ext cx="698479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40269" y="79037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5571" y="288655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9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609600"/>
            <a:ext cx="697791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332" y="4013200"/>
            <a:ext cx="698479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7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5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735" y="609600"/>
            <a:ext cx="1060104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335" y="609600"/>
            <a:ext cx="5736372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8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2700868"/>
            <a:ext cx="698479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5" y="4527448"/>
            <a:ext cx="6984793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7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5" y="2160589"/>
            <a:ext cx="3399528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5600" y="2160590"/>
            <a:ext cx="3399528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2160983"/>
            <a:ext cx="34008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43" y="2737246"/>
            <a:ext cx="3400819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4311" y="2160983"/>
            <a:ext cx="34008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4312" y="2737246"/>
            <a:ext cx="3400814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609600"/>
            <a:ext cx="6984793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1498604"/>
            <a:ext cx="3131804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875" y="514925"/>
            <a:ext cx="3667252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334" y="2777069"/>
            <a:ext cx="313180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3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4800600"/>
            <a:ext cx="698479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334" y="609600"/>
            <a:ext cx="698479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334" y="5367338"/>
            <a:ext cx="6984792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6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906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4" y="609600"/>
            <a:ext cx="698479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4" y="2160590"/>
            <a:ext cx="698479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4171" y="6041363"/>
            <a:ext cx="74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0D82-96E4-4DF9-AEF6-5C686A7AA23D}" type="datetimeFigureOut">
              <a:rPr lang="ru-RU" smtClean="0"/>
              <a:pPr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334" y="6041363"/>
            <a:ext cx="5116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914" y="6041363"/>
            <a:ext cx="555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67409C-EE55-4321-8ADC-06DA14CA5A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1445" y="2404534"/>
            <a:ext cx="7033683" cy="1646302"/>
          </a:xfrm>
        </p:spPr>
        <p:txBody>
          <a:bodyPr/>
          <a:lstStyle/>
          <a:p>
            <a:r>
              <a:rPr lang="ru-RU" sz="6600" b="1" dirty="0" smtClean="0"/>
              <a:t>Приближенные величины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Лекция №1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957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59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Способы уменьшения неустранимой погрешности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289" y="2585884"/>
            <a:ext cx="76888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Проводить измерения несколько раз и брать среднее значение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Рассматривать более сложную математическую модель</a:t>
            </a:r>
            <a:endParaRPr lang="ru-RU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77" y="363794"/>
            <a:ext cx="72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accent2"/>
                </a:solidFill>
                <a:sym typeface="Symbol"/>
              </a:rPr>
              <a:t>Погрешность метода</a:t>
            </a:r>
            <a:endParaRPr lang="ru-RU" sz="5400" b="1" baseline="-25000" dirty="0" smtClean="0">
              <a:solidFill>
                <a:schemeClr val="accent2"/>
              </a:solidFill>
              <a:sym typeface="Symbol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3458" y="1868129"/>
            <a:ext cx="76888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Только ограниченный класс математических задач можно решить точно аналитически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Иногда точно ответ можно получить только за бесконечное число шагов</a:t>
            </a:r>
            <a:endParaRPr lang="ru-RU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51" y="196645"/>
            <a:ext cx="7757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accent2"/>
                </a:solidFill>
                <a:sym typeface="Symbol"/>
              </a:rPr>
              <a:t>Способы уменьшения погрешности метода</a:t>
            </a:r>
            <a:endParaRPr lang="ru-RU" sz="5400" b="1" baseline="-25000" dirty="0" smtClean="0">
              <a:solidFill>
                <a:schemeClr val="accent2"/>
              </a:solidFill>
              <a:sym typeface="Symbol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1110" y="2290916"/>
            <a:ext cx="72267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Увеличить количество выполняемых шагов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Разработка оптимальных методов (с меньшей временной сложностью алгоритма, т. е. меньшим числом операций)</a:t>
            </a:r>
            <a:endParaRPr lang="ru-RU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541" y="265471"/>
            <a:ext cx="5643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Вычислительная погрешность </a:t>
            </a:r>
          </a:p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3290" y="2458065"/>
            <a:ext cx="76888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Округление входных данных и полученных результатов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Конечность разрядной сетки компьютера</a:t>
            </a:r>
            <a:endParaRPr lang="ru-RU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625" y="176981"/>
            <a:ext cx="7069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Способы уменьшения вычислительной погрешности </a:t>
            </a:r>
          </a:p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2955" y="3106994"/>
            <a:ext cx="76888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Изменение порядка арифметических действий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Увеличение разрядной сетки («длинная» арифметика)</a:t>
            </a:r>
            <a:endParaRPr lang="ru-RU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54818" y="462116"/>
          <a:ext cx="774864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3184">
                <a:tc gridSpan="2">
                  <a:txBody>
                    <a:bodyPr/>
                    <a:lstStyle/>
                    <a:p>
                      <a:pPr algn="ctr"/>
                      <a:r>
                        <a:rPr lang="ru-RU" sz="4500" dirty="0" smtClean="0"/>
                        <a:t>Вычислительные алгоритмы</a:t>
                      </a:r>
                      <a:endParaRPr lang="ru-RU" sz="4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 smtClean="0">
                          <a:solidFill>
                            <a:schemeClr val="accent2"/>
                          </a:solidFill>
                        </a:rPr>
                        <a:t>устойчивые</a:t>
                      </a:r>
                      <a:endParaRPr lang="ru-RU" sz="4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 smtClean="0">
                          <a:solidFill>
                            <a:schemeClr val="accent2"/>
                          </a:solidFill>
                        </a:rPr>
                        <a:t>неустойчивые</a:t>
                      </a:r>
                      <a:endParaRPr lang="ru-RU" sz="4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- в процессе вычислений погрешность</a:t>
                      </a:r>
                      <a:r>
                        <a:rPr lang="ru-RU" sz="3600" baseline="0" dirty="0" smtClean="0"/>
                        <a:t> не накапливается или возрастает незначительно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 smtClean="0"/>
                        <a:t>- в процессе вычислений погрешность </a:t>
                      </a:r>
                      <a:r>
                        <a:rPr lang="ru-RU" sz="3600" baseline="0" dirty="0" smtClean="0"/>
                        <a:t>неограниченно возрастает</a:t>
                      </a:r>
                      <a:endParaRPr lang="ru-RU" sz="3600" dirty="0" smtClean="0"/>
                    </a:p>
                    <a:p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96647" y="-117990"/>
            <a:ext cx="8799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accent2"/>
                </a:solidFill>
              </a:rPr>
              <a:t>Абсолютная</a:t>
            </a:r>
          </a:p>
          <a:p>
            <a:pPr algn="ctr"/>
            <a:r>
              <a:rPr lang="ru-RU" sz="5400" b="1" dirty="0" smtClean="0">
                <a:solidFill>
                  <a:schemeClr val="accent2"/>
                </a:solidFill>
              </a:rPr>
              <a:t>погрешность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80" y="1471910"/>
            <a:ext cx="776748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x – </a:t>
            </a:r>
            <a:r>
              <a:rPr lang="ru-RU" sz="3400" dirty="0" smtClean="0"/>
              <a:t>точное число (не известно, его требуется оценить)</a:t>
            </a:r>
          </a:p>
          <a:p>
            <a:r>
              <a:rPr lang="ru-RU" sz="3400" dirty="0" smtClean="0"/>
              <a:t>а – приближенное число (среднее по нескольким наблюдениям)</a:t>
            </a:r>
          </a:p>
          <a:p>
            <a:r>
              <a:rPr lang="en-US" sz="3400" dirty="0" smtClean="0"/>
              <a:t>|x-a| - </a:t>
            </a:r>
            <a:r>
              <a:rPr lang="ru-RU" sz="3400" dirty="0" smtClean="0"/>
              <a:t>абсолютная погрешность</a:t>
            </a:r>
          </a:p>
          <a:p>
            <a:pPr algn="ctr"/>
            <a:r>
              <a:rPr lang="ru-RU" sz="3600" u="sng" dirty="0" smtClean="0"/>
              <a:t>Предельная абсолютная погрешность</a:t>
            </a:r>
            <a:r>
              <a:rPr lang="en-US" sz="3600" u="sng" dirty="0" smtClean="0"/>
              <a:t> </a:t>
            </a:r>
            <a:r>
              <a:rPr lang="en-US" sz="3600" dirty="0" smtClean="0"/>
              <a:t>(</a:t>
            </a:r>
            <a:r>
              <a:rPr lang="ru-RU" sz="3600" dirty="0" smtClean="0">
                <a:sym typeface="Symbol"/>
              </a:rPr>
              <a:t></a:t>
            </a:r>
            <a:r>
              <a:rPr lang="en-US" sz="3600" dirty="0" smtClean="0">
                <a:sym typeface="Symbol"/>
              </a:rPr>
              <a:t>a </a:t>
            </a:r>
            <a:r>
              <a:rPr lang="en-US" sz="3600" dirty="0" smtClean="0"/>
              <a:t>)</a:t>
            </a:r>
          </a:p>
          <a:p>
            <a:pPr algn="ctr"/>
            <a:r>
              <a:rPr lang="en-US" sz="3400" dirty="0" smtClean="0"/>
              <a:t>|x-a|</a:t>
            </a:r>
            <a:r>
              <a:rPr lang="en-US" sz="3400" dirty="0" smtClean="0">
                <a:sym typeface="Symbol"/>
              </a:rPr>
              <a:t></a:t>
            </a:r>
            <a:r>
              <a:rPr lang="en-US" sz="3400" dirty="0" smtClean="0"/>
              <a:t> </a:t>
            </a:r>
            <a:r>
              <a:rPr lang="ru-RU" sz="3400" dirty="0" smtClean="0">
                <a:sym typeface="Symbol"/>
              </a:rPr>
              <a:t></a:t>
            </a:r>
            <a:r>
              <a:rPr lang="en-US" sz="3400" dirty="0" smtClean="0">
                <a:sym typeface="Symbol"/>
              </a:rPr>
              <a:t>a</a:t>
            </a:r>
          </a:p>
          <a:p>
            <a:pPr algn="ctr"/>
            <a:r>
              <a:rPr lang="en-US" sz="3400" dirty="0" smtClean="0">
                <a:sym typeface="Symbol"/>
              </a:rPr>
              <a:t>a-</a:t>
            </a:r>
            <a:r>
              <a:rPr lang="ru-RU" sz="3400" dirty="0" smtClean="0">
                <a:sym typeface="Symbol"/>
              </a:rPr>
              <a:t></a:t>
            </a:r>
            <a:r>
              <a:rPr lang="en-US" sz="3400" dirty="0" smtClean="0">
                <a:sym typeface="Symbol"/>
              </a:rPr>
              <a:t>a  x </a:t>
            </a:r>
            <a:r>
              <a:rPr lang="en-US" sz="3400" dirty="0" smtClean="0"/>
              <a:t> </a:t>
            </a:r>
            <a:r>
              <a:rPr lang="en-US" sz="3400" dirty="0" smtClean="0">
                <a:sym typeface="Symbol"/>
              </a:rPr>
              <a:t>a+</a:t>
            </a:r>
            <a:r>
              <a:rPr lang="ru-RU" sz="3400" dirty="0" smtClean="0">
                <a:sym typeface="Symbol"/>
              </a:rPr>
              <a:t></a:t>
            </a:r>
            <a:r>
              <a:rPr lang="en-US" sz="3400" dirty="0" smtClean="0">
                <a:sym typeface="Symbol"/>
              </a:rPr>
              <a:t>a</a:t>
            </a:r>
          </a:p>
          <a:p>
            <a:pPr algn="ctr"/>
            <a:r>
              <a:rPr lang="en-US" sz="3400" dirty="0" smtClean="0">
                <a:sym typeface="Symbol"/>
              </a:rPr>
              <a:t>x=a</a:t>
            </a:r>
            <a:r>
              <a:rPr lang="ru-RU" sz="3400" dirty="0" smtClean="0">
                <a:sym typeface="Symbol"/>
              </a:rPr>
              <a:t> </a:t>
            </a:r>
            <a:r>
              <a:rPr lang="en-US" sz="3400" dirty="0" smtClean="0">
                <a:sym typeface="Symbol"/>
              </a:rPr>
              <a:t>a</a:t>
            </a:r>
            <a:endParaRPr lang="ru-RU" sz="3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7" y="0"/>
            <a:ext cx="6892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accent2"/>
                </a:solidFill>
              </a:rPr>
              <a:t>Абсолютная погрешность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99" y="2261421"/>
            <a:ext cx="828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Может быть найдена не единственным образом</a:t>
            </a:r>
          </a:p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Часто берут </a:t>
            </a:r>
            <a:r>
              <a:rPr lang="ru-RU" sz="3600" dirty="0" smtClean="0">
                <a:sym typeface="Symbol"/>
              </a:rPr>
              <a:t></a:t>
            </a:r>
            <a:r>
              <a:rPr lang="en-US" sz="3600" dirty="0" smtClean="0">
                <a:sym typeface="Symbol"/>
              </a:rPr>
              <a:t>a</a:t>
            </a:r>
            <a:r>
              <a:rPr lang="ru-RU" sz="3600" dirty="0" smtClean="0">
                <a:sym typeface="Symbol"/>
              </a:rPr>
              <a:t>=10</a:t>
            </a:r>
            <a:r>
              <a:rPr lang="en-US" sz="3600" baseline="30000" dirty="0" smtClean="0">
                <a:sym typeface="Symbol"/>
              </a:rPr>
              <a:t>k</a:t>
            </a:r>
            <a:r>
              <a:rPr lang="en-US" sz="3600" dirty="0" smtClean="0">
                <a:sym typeface="Symbol"/>
              </a:rPr>
              <a:t> </a:t>
            </a:r>
            <a:r>
              <a:rPr lang="ru-RU" sz="3600" dirty="0" smtClean="0">
                <a:sym typeface="Symbol"/>
              </a:rPr>
              <a:t>или </a:t>
            </a:r>
            <a:r>
              <a:rPr lang="en-US" sz="3600" dirty="0" smtClean="0">
                <a:sym typeface="Symbol"/>
              </a:rPr>
              <a:t>a</a:t>
            </a:r>
            <a:r>
              <a:rPr lang="ru-RU" sz="3600" dirty="0" smtClean="0">
                <a:sym typeface="Symbol"/>
              </a:rPr>
              <a:t>=0</a:t>
            </a:r>
            <a:r>
              <a:rPr lang="en-US" sz="3600" dirty="0" smtClean="0">
                <a:sym typeface="Symbol"/>
              </a:rPr>
              <a:t>,510</a:t>
            </a:r>
            <a:r>
              <a:rPr lang="en-US" sz="3600" baseline="30000" dirty="0" smtClean="0">
                <a:sym typeface="Symbol"/>
              </a:rPr>
              <a:t>k</a:t>
            </a:r>
          </a:p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600" dirty="0" smtClean="0">
                <a:sym typeface="Symbol"/>
              </a:rPr>
              <a:t>Округляют всегда в </a:t>
            </a:r>
            <a:r>
              <a:rPr lang="ru-RU" sz="3600" dirty="0" err="1" smtClean="0">
                <a:sym typeface="Symbol"/>
              </a:rPr>
              <a:t>бОльшую</a:t>
            </a:r>
            <a:r>
              <a:rPr lang="ru-RU" sz="3600" dirty="0" smtClean="0">
                <a:sym typeface="Symbol"/>
              </a:rPr>
              <a:t> сторону</a:t>
            </a:r>
          </a:p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600" dirty="0" smtClean="0">
                <a:sym typeface="Symbol"/>
              </a:rPr>
              <a:t>Не показывает качество измерения, т. е. «что точнее»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6310"/>
            <a:ext cx="5437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accent2"/>
                </a:solidFill>
              </a:rPr>
              <a:t>Относительная</a:t>
            </a:r>
          </a:p>
          <a:p>
            <a:pPr algn="ctr"/>
            <a:r>
              <a:rPr lang="ru-RU" sz="5400" b="1" dirty="0" smtClean="0">
                <a:solidFill>
                  <a:schemeClr val="accent2"/>
                </a:solidFill>
              </a:rPr>
              <a:t>погрешность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411" y="4303455"/>
            <a:ext cx="7423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200" dirty="0" smtClean="0">
                <a:sym typeface="Symbol"/>
              </a:rPr>
              <a:t>измеряется в %</a:t>
            </a:r>
          </a:p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200" dirty="0" smtClean="0">
                <a:sym typeface="Symbol"/>
              </a:rPr>
              <a:t>округляют всегда в </a:t>
            </a:r>
            <a:r>
              <a:rPr lang="ru-RU" sz="3200" dirty="0" err="1" smtClean="0">
                <a:sym typeface="Symbol"/>
              </a:rPr>
              <a:t>бОльшую</a:t>
            </a:r>
            <a:r>
              <a:rPr lang="ru-RU" sz="3200" dirty="0" smtClean="0">
                <a:sym typeface="Symbol"/>
              </a:rPr>
              <a:t> сторону</a:t>
            </a:r>
          </a:p>
          <a:p>
            <a:pPr indent="717550">
              <a:buSzPct val="150000"/>
              <a:buFont typeface="Arial" pitchFamily="34" charset="0"/>
              <a:buChar char="•"/>
            </a:pPr>
            <a:r>
              <a:rPr lang="ru-RU" sz="3200" dirty="0" smtClean="0">
                <a:sym typeface="Symbol"/>
              </a:rPr>
              <a:t>показывает качество измерения, т. е. «что точнее»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517534" y="452282"/>
          <a:ext cx="2230285" cy="150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Формула" r:id="rId3" imgW="660240" imgH="444240" progId="Equation.3">
                  <p:embed/>
                </p:oleObj>
              </mc:Choice>
              <mc:Fallback>
                <p:oleObj name="Формула" r:id="rId3" imgW="6602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534" y="452282"/>
                        <a:ext cx="2230285" cy="150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163097"/>
            <a:ext cx="824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 smtClean="0"/>
              <a:t>Предельная относительная погрешность</a:t>
            </a:r>
            <a:r>
              <a:rPr lang="en-US" sz="3600" u="sng" dirty="0" smtClean="0"/>
              <a:t> </a:t>
            </a:r>
            <a:r>
              <a:rPr lang="en-US" sz="3600" dirty="0" smtClean="0"/>
              <a:t>(</a:t>
            </a:r>
            <a:r>
              <a:rPr lang="ru-RU" sz="3600" dirty="0" smtClean="0">
                <a:sym typeface="Symbol"/>
              </a:rPr>
              <a:t></a:t>
            </a:r>
            <a:r>
              <a:rPr lang="en-US" sz="3600" baseline="-25000" dirty="0" smtClean="0">
                <a:sym typeface="Symbol"/>
              </a:rPr>
              <a:t>a</a:t>
            </a:r>
            <a:r>
              <a:rPr lang="en-US" sz="3600" dirty="0" smtClean="0"/>
              <a:t>)</a:t>
            </a:r>
          </a:p>
          <a:p>
            <a:pPr algn="ctr"/>
            <a:endParaRPr lang="ru-RU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3115851"/>
          <a:ext cx="69500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5" imgW="2057400" imgH="444240" progId="Equation.3">
                  <p:embed/>
                </p:oleObj>
              </mc:Choice>
              <mc:Fallback>
                <p:oleObj name="Формула" r:id="rId5" imgW="20574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15851"/>
                        <a:ext cx="6950075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233" y="0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accent2"/>
                </a:solidFill>
              </a:rPr>
              <a:t>Задания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638" y="823018"/>
            <a:ext cx="79346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indent="714375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ru-RU" sz="3000" dirty="0" smtClean="0"/>
              <a:t>В результате измерения длины стола линейкой с сантиметровыми делениями установлено, что значение длины находится между делениями 63 и 64 см. Найдите абсолютную и относительную погрешности результата измерения.</a:t>
            </a:r>
          </a:p>
          <a:p>
            <a:pPr marL="3175" indent="714375">
              <a:buClr>
                <a:schemeClr val="accent2"/>
              </a:buClr>
              <a:buSzPct val="150000"/>
            </a:pPr>
            <a:endParaRPr lang="ru-RU" dirty="0" smtClean="0"/>
          </a:p>
          <a:p>
            <a:pPr marL="3175" indent="714375">
              <a:buClr>
                <a:schemeClr val="accent2"/>
              </a:buClr>
              <a:buSzPct val="150000"/>
              <a:buFont typeface="+mj-lt"/>
              <a:buAutoNum type="arabicPeriod" startAt="2"/>
            </a:pPr>
            <a:r>
              <a:rPr lang="ru-RU" sz="3000" dirty="0" smtClean="0"/>
              <a:t>В результате 5-кратных измерений периода колебаний маятника студент получил следующие результаты (в сек.): 4,8; 5,0; 4,9; 4,8; 5,0. Найдите абсолютную и относительную погрешности результата измерения.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4" y="235974"/>
            <a:ext cx="820010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 smtClean="0">
                <a:solidFill>
                  <a:schemeClr val="accent2"/>
                </a:solidFill>
              </a:rPr>
              <a:t>Численные методы решения задачи</a:t>
            </a:r>
            <a:r>
              <a:rPr lang="ru-RU" sz="3400" dirty="0" smtClean="0"/>
              <a:t> </a:t>
            </a:r>
          </a:p>
          <a:p>
            <a:r>
              <a:rPr lang="ru-RU" sz="3400" dirty="0" smtClean="0"/>
              <a:t>– </a:t>
            </a:r>
            <a:r>
              <a:rPr lang="ru-RU" sz="3000" dirty="0" smtClean="0"/>
              <a:t>определенная последовательность операций над числами, результатом которой является число или таблица чисел</a:t>
            </a:r>
          </a:p>
          <a:p>
            <a:endParaRPr lang="ru-RU" sz="3400" dirty="0" smtClean="0"/>
          </a:p>
          <a:p>
            <a:r>
              <a:rPr lang="ru-RU" sz="3400" b="1" dirty="0" smtClean="0">
                <a:solidFill>
                  <a:schemeClr val="accent2"/>
                </a:solidFill>
              </a:rPr>
              <a:t>Примеры</a:t>
            </a:r>
            <a:r>
              <a:rPr lang="ru-RU" sz="3400" dirty="0" smtClean="0">
                <a:solidFill>
                  <a:schemeClr val="accent2"/>
                </a:solidFill>
              </a:rPr>
              <a:t>:</a:t>
            </a:r>
          </a:p>
          <a:p>
            <a:endParaRPr lang="ru-RU" sz="2400" dirty="0" smtClean="0"/>
          </a:p>
          <a:p>
            <a:pPr indent="354013">
              <a:buClr>
                <a:schemeClr val="accent2"/>
              </a:buClr>
              <a:buSzPct val="150000"/>
              <a:buFont typeface="Arial" pitchFamily="34" charset="0"/>
              <a:buChar char="•"/>
            </a:pPr>
            <a:r>
              <a:rPr lang="ru-RU" sz="3000" dirty="0" smtClean="0"/>
              <a:t>Приближенное решение уравнений</a:t>
            </a:r>
          </a:p>
          <a:p>
            <a:pPr indent="354013">
              <a:buClr>
                <a:schemeClr val="accent2"/>
              </a:buClr>
              <a:buSzPct val="150000"/>
              <a:buFont typeface="Arial" pitchFamily="34" charset="0"/>
              <a:buChar char="•"/>
            </a:pPr>
            <a:r>
              <a:rPr lang="ru-RU" sz="3000" dirty="0" smtClean="0"/>
              <a:t>Приближенное решение систем уравнений</a:t>
            </a:r>
          </a:p>
          <a:p>
            <a:pPr indent="354013">
              <a:buClr>
                <a:schemeClr val="accent2"/>
              </a:buClr>
              <a:buSzPct val="150000"/>
              <a:buFont typeface="Arial" pitchFamily="34" charset="0"/>
              <a:buChar char="•"/>
            </a:pPr>
            <a:r>
              <a:rPr lang="ru-RU" sz="3000" dirty="0" smtClean="0"/>
              <a:t>Приближенное решение дифференциальных уравнений</a:t>
            </a:r>
          </a:p>
          <a:p>
            <a:pPr indent="354013">
              <a:buClr>
                <a:schemeClr val="accent2"/>
              </a:buClr>
              <a:buSzPct val="150000"/>
              <a:buFont typeface="Arial" pitchFamily="34" charset="0"/>
              <a:buChar char="•"/>
            </a:pPr>
            <a:r>
              <a:rPr lang="ru-RU" sz="3000" dirty="0" smtClean="0"/>
              <a:t>Численное интегрирование</a:t>
            </a:r>
          </a:p>
          <a:p>
            <a:pPr indent="354013">
              <a:buClr>
                <a:schemeClr val="accent2"/>
              </a:buClr>
              <a:buSzPct val="150000"/>
              <a:buFont typeface="Arial" pitchFamily="34" charset="0"/>
              <a:buChar char="•"/>
            </a:pPr>
            <a:r>
              <a:rPr lang="ru-RU" sz="3000" dirty="0" smtClean="0"/>
              <a:t>Численное дифференцирование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8788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59" y="481780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accent2"/>
                </a:solidFill>
              </a:rPr>
              <a:t>Задания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806" y="1196644"/>
            <a:ext cx="79346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indent="714375">
              <a:buSzPct val="150000"/>
              <a:buFont typeface="+mj-lt"/>
              <a:buAutoNum type="arabicPeriod"/>
            </a:pPr>
            <a:endParaRPr lang="ru-RU" sz="3000" dirty="0" smtClean="0"/>
          </a:p>
          <a:p>
            <a:pPr marL="3175" indent="714375">
              <a:buClr>
                <a:schemeClr val="accent2"/>
              </a:buClr>
              <a:buSzPct val="150000"/>
              <a:buFont typeface="+mj-lt"/>
              <a:buAutoNum type="arabicPeriod" startAt="3"/>
            </a:pPr>
            <a:r>
              <a:rPr lang="ru-RU" sz="3000" dirty="0" smtClean="0"/>
              <a:t>Определите, какое из двух измерений более точное?</a:t>
            </a:r>
          </a:p>
          <a:p>
            <a:pPr marL="3175" indent="714375">
              <a:buSzPct val="150000"/>
            </a:pPr>
            <a:endParaRPr lang="ru-RU" sz="3000" dirty="0" smtClean="0"/>
          </a:p>
          <a:p>
            <a:pPr marL="3175" indent="714375">
              <a:buSzPct val="150000"/>
            </a:pPr>
            <a:r>
              <a:rPr lang="ru-RU" sz="3000" dirty="0" smtClean="0"/>
              <a:t>100 км. 800 м. </a:t>
            </a:r>
            <a:r>
              <a:rPr lang="ru-RU" sz="3000" dirty="0" smtClean="0">
                <a:sym typeface="Symbol"/>
              </a:rPr>
              <a:t> 300 м.</a:t>
            </a:r>
          </a:p>
          <a:p>
            <a:pPr marL="3175" indent="714375">
              <a:buSzPct val="150000"/>
            </a:pPr>
            <a:endParaRPr lang="ru-RU" sz="3000" dirty="0" smtClean="0">
              <a:sym typeface="Symbol"/>
            </a:endParaRPr>
          </a:p>
          <a:p>
            <a:pPr marL="3175" indent="714375">
              <a:buSzPct val="150000"/>
            </a:pPr>
            <a:r>
              <a:rPr lang="ru-RU" sz="3000" dirty="0" smtClean="0">
                <a:sym typeface="Symbol"/>
              </a:rPr>
              <a:t>5 см. 2 мм.  1 мм.</a:t>
            </a:r>
            <a:endParaRPr lang="ru-RU" sz="3000" dirty="0" smtClean="0"/>
          </a:p>
          <a:p>
            <a:pPr marL="3175" indent="714375">
              <a:buSzPct val="150000"/>
            </a:pPr>
            <a:endParaRPr lang="ru-RU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82885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900" b="1" dirty="0" smtClean="0">
                <a:solidFill>
                  <a:schemeClr val="accent2"/>
                </a:solidFill>
              </a:rPr>
              <a:t>Верные значащие цифры числа</a:t>
            </a:r>
            <a:endParaRPr lang="ru-RU" sz="39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819" y="737419"/>
            <a:ext cx="798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/>
              <a:t>Значащими цифрами</a:t>
            </a:r>
            <a:r>
              <a:rPr lang="ru-RU" sz="2400" dirty="0" smtClean="0"/>
              <a:t> числа называют все его цифры, начиная с первой слева цифры, отличной от </a:t>
            </a:r>
            <a:r>
              <a:rPr lang="ru-RU" sz="2400" dirty="0" smtClean="0"/>
              <a:t>нуля до последней, за правильность которой можно ручаться</a:t>
            </a:r>
            <a:endParaRPr lang="ru-RU" sz="1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12955" y="2261419"/>
          <a:ext cx="7462684" cy="446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7617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Число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Количество значащих цифр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4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-207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4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0,15013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4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1000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24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-0,000370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46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0,0150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828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900" b="1" dirty="0" smtClean="0">
                <a:solidFill>
                  <a:schemeClr val="accent2"/>
                </a:solidFill>
              </a:rPr>
              <a:t>Верные значащие цифры числа</a:t>
            </a:r>
            <a:endParaRPr lang="ru-RU" sz="39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484" y="727586"/>
            <a:ext cx="79837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u="sng" dirty="0" smtClean="0"/>
              <a:t>Десятичная запись числа</a:t>
            </a:r>
          </a:p>
          <a:p>
            <a:pPr algn="ctr"/>
            <a:endParaRPr lang="ru-RU" sz="1400" dirty="0" smtClean="0"/>
          </a:p>
          <a:p>
            <a:r>
              <a:rPr lang="ru-RU" sz="3000" dirty="0" smtClean="0"/>
              <a:t>312,87 = 3</a:t>
            </a:r>
            <a:r>
              <a:rPr lang="en-US" sz="3000" dirty="0" smtClean="0">
                <a:sym typeface="Symbol"/>
              </a:rPr>
              <a:t></a:t>
            </a:r>
            <a:r>
              <a:rPr lang="ru-RU" sz="3000" dirty="0" smtClean="0"/>
              <a:t>10</a:t>
            </a:r>
            <a:r>
              <a:rPr lang="ru-RU" sz="3000" baseline="30000" dirty="0" smtClean="0">
                <a:solidFill>
                  <a:srgbClr val="FF0000"/>
                </a:solidFill>
              </a:rPr>
              <a:t>2</a:t>
            </a:r>
            <a:r>
              <a:rPr lang="ru-RU" sz="3000" dirty="0" smtClean="0"/>
              <a:t>+1</a:t>
            </a:r>
            <a:r>
              <a:rPr lang="en-US" sz="3000" dirty="0" smtClean="0">
                <a:sym typeface="Symbol"/>
              </a:rPr>
              <a:t></a:t>
            </a:r>
            <a:r>
              <a:rPr lang="ru-RU" sz="3000" dirty="0" smtClean="0"/>
              <a:t>10</a:t>
            </a:r>
            <a:r>
              <a:rPr lang="ru-RU" sz="3000" baseline="30000" dirty="0" smtClean="0"/>
              <a:t>1</a:t>
            </a:r>
            <a:r>
              <a:rPr lang="ru-RU" sz="3000" dirty="0" smtClean="0"/>
              <a:t>+2</a:t>
            </a:r>
            <a:r>
              <a:rPr lang="en-US" sz="3000" dirty="0" smtClean="0">
                <a:sym typeface="Symbol"/>
              </a:rPr>
              <a:t></a:t>
            </a:r>
            <a:r>
              <a:rPr lang="ru-RU" sz="3000" dirty="0" smtClean="0"/>
              <a:t>10</a:t>
            </a:r>
            <a:r>
              <a:rPr lang="ru-RU" sz="3000" baseline="30000" dirty="0" smtClean="0"/>
              <a:t>0</a:t>
            </a:r>
            <a:r>
              <a:rPr lang="ru-RU" sz="3000" dirty="0" smtClean="0"/>
              <a:t> +8</a:t>
            </a:r>
            <a:r>
              <a:rPr lang="en-US" sz="3000" dirty="0" smtClean="0">
                <a:sym typeface="Symbol"/>
              </a:rPr>
              <a:t></a:t>
            </a:r>
            <a:r>
              <a:rPr lang="ru-RU" sz="3000" dirty="0" smtClean="0"/>
              <a:t>10</a:t>
            </a:r>
            <a:r>
              <a:rPr lang="ru-RU" sz="3000" baseline="30000" dirty="0" smtClean="0"/>
              <a:t>-1</a:t>
            </a:r>
            <a:r>
              <a:rPr lang="ru-RU" sz="3000" dirty="0" smtClean="0"/>
              <a:t>+7</a:t>
            </a:r>
            <a:r>
              <a:rPr lang="en-US" sz="3000" dirty="0" smtClean="0">
                <a:sym typeface="Symbol"/>
              </a:rPr>
              <a:t></a:t>
            </a:r>
            <a:r>
              <a:rPr lang="ru-RU" sz="3000" dirty="0" smtClean="0"/>
              <a:t>10</a:t>
            </a:r>
            <a:r>
              <a:rPr lang="ru-RU" sz="3000" baseline="30000" dirty="0" smtClean="0"/>
              <a:t>-2</a:t>
            </a:r>
          </a:p>
          <a:p>
            <a:r>
              <a:rPr lang="en-US" sz="3000" dirty="0" smtClean="0"/>
              <a:t>m=</a:t>
            </a:r>
            <a:r>
              <a:rPr lang="en-US" sz="3000" dirty="0" smtClean="0">
                <a:solidFill>
                  <a:srgbClr val="FF0000"/>
                </a:solidFill>
              </a:rPr>
              <a:t>2</a:t>
            </a:r>
            <a:r>
              <a:rPr lang="en-US" sz="3000" dirty="0" smtClean="0"/>
              <a:t> – </a:t>
            </a:r>
            <a:r>
              <a:rPr lang="ru-RU" sz="3000" b="1" dirty="0" smtClean="0"/>
              <a:t>порядок числа</a:t>
            </a:r>
            <a:r>
              <a:rPr lang="ru-RU" sz="3000" dirty="0" smtClean="0"/>
              <a:t> (разряд первой слева значащей цифры)</a:t>
            </a:r>
          </a:p>
          <a:p>
            <a:endParaRPr lang="en-US" sz="1400" dirty="0" smtClean="0"/>
          </a:p>
          <a:p>
            <a:pPr algn="ctr"/>
            <a:r>
              <a:rPr lang="ru-RU" sz="3000" u="sng" dirty="0" smtClean="0"/>
              <a:t>Запись числа в стандартной форме</a:t>
            </a:r>
          </a:p>
          <a:p>
            <a:pPr algn="ctr"/>
            <a:r>
              <a:rPr lang="en-US" sz="3000" dirty="0" smtClean="0">
                <a:sym typeface="Symbol"/>
              </a:rPr>
              <a:t> </a:t>
            </a:r>
            <a:r>
              <a:rPr lang="en-US" sz="4400" b="1" dirty="0" smtClean="0">
                <a:sym typeface="Symbol"/>
              </a:rPr>
              <a:t> </a:t>
            </a:r>
            <a:r>
              <a:rPr lang="ru-RU" sz="4400" b="1" dirty="0" smtClean="0">
                <a:sym typeface="Symbol"/>
              </a:rPr>
              <a:t>А </a:t>
            </a:r>
            <a:r>
              <a:rPr lang="ru-RU" sz="4400" b="1" smtClean="0">
                <a:sym typeface="Symbol"/>
              </a:rPr>
              <a:t> </a:t>
            </a:r>
            <a:r>
              <a:rPr lang="ru-RU" sz="4400" b="1" smtClean="0">
                <a:sym typeface="Symbol"/>
              </a:rPr>
              <a:t>10</a:t>
            </a:r>
            <a:r>
              <a:rPr lang="en-US" sz="4400" b="1" baseline="30000" smtClean="0">
                <a:sym typeface="Symbol"/>
              </a:rPr>
              <a:t>m</a:t>
            </a:r>
            <a:endParaRPr lang="ru-RU" sz="3000" b="1" baseline="30000" dirty="0" smtClean="0">
              <a:sym typeface="Symbol"/>
            </a:endParaRPr>
          </a:p>
          <a:p>
            <a:pPr algn="just"/>
            <a:r>
              <a:rPr lang="ru-RU" sz="3000" dirty="0" smtClean="0">
                <a:sym typeface="Symbol"/>
              </a:rPr>
              <a:t>А – </a:t>
            </a:r>
            <a:r>
              <a:rPr lang="ru-RU" sz="3000" b="1" dirty="0" smtClean="0">
                <a:sym typeface="Symbol"/>
              </a:rPr>
              <a:t>мантисса</a:t>
            </a:r>
            <a:r>
              <a:rPr lang="en-US" sz="3000" b="1" dirty="0" smtClean="0">
                <a:sym typeface="Symbol"/>
              </a:rPr>
              <a:t> </a:t>
            </a:r>
            <a:r>
              <a:rPr lang="ru-RU" sz="3000" b="1" dirty="0" smtClean="0">
                <a:sym typeface="Symbol"/>
              </a:rPr>
              <a:t>числа</a:t>
            </a:r>
            <a:r>
              <a:rPr lang="ru-RU" sz="3000" dirty="0" smtClean="0">
                <a:sym typeface="Symbol"/>
              </a:rPr>
              <a:t> (1А</a:t>
            </a:r>
            <a:r>
              <a:rPr lang="en-US" sz="3000" dirty="0" smtClean="0">
                <a:sym typeface="Symbol"/>
              </a:rPr>
              <a:t>&lt;</a:t>
            </a:r>
            <a:r>
              <a:rPr lang="ru-RU" sz="3000" dirty="0" smtClean="0">
                <a:sym typeface="Symbol"/>
              </a:rPr>
              <a:t>10)</a:t>
            </a:r>
            <a:endParaRPr lang="en-US" sz="3000" dirty="0" smtClean="0">
              <a:sym typeface="Symbol"/>
            </a:endParaRPr>
          </a:p>
          <a:p>
            <a:pPr algn="just"/>
            <a:r>
              <a:rPr lang="en-US" sz="3000" dirty="0" smtClean="0"/>
              <a:t>m – </a:t>
            </a:r>
            <a:r>
              <a:rPr lang="ru-RU" sz="3000" b="1" dirty="0" smtClean="0"/>
              <a:t>порядок числа</a:t>
            </a:r>
            <a:endParaRPr lang="en-US" sz="3000" b="1" dirty="0" smtClean="0"/>
          </a:p>
          <a:p>
            <a:pPr algn="just"/>
            <a:endParaRPr lang="ru-RU" sz="2000" b="1" dirty="0" smtClean="0"/>
          </a:p>
          <a:p>
            <a:pPr marL="452438"/>
            <a:r>
              <a:rPr lang="ru-RU" sz="4000" dirty="0" smtClean="0"/>
              <a:t>-123,45</a:t>
            </a:r>
            <a:r>
              <a:rPr lang="en-US" sz="4000" dirty="0" smtClean="0"/>
              <a:t> </a:t>
            </a:r>
            <a:r>
              <a:rPr lang="ru-RU" sz="4000" dirty="0" smtClean="0"/>
              <a:t>=</a:t>
            </a:r>
            <a:r>
              <a:rPr lang="en-US" sz="4000" dirty="0" smtClean="0"/>
              <a:t> </a:t>
            </a:r>
            <a:r>
              <a:rPr lang="ru-RU" sz="4000" dirty="0" smtClean="0"/>
              <a:t>-1</a:t>
            </a:r>
            <a:r>
              <a:rPr lang="en-US" sz="4000" dirty="0" smtClean="0"/>
              <a:t>,</a:t>
            </a:r>
            <a:r>
              <a:rPr lang="ru-RU" sz="4000" dirty="0" smtClean="0"/>
              <a:t>2345</a:t>
            </a:r>
            <a:r>
              <a:rPr lang="ru-RU" sz="4000" dirty="0" smtClean="0">
                <a:sym typeface="Symbol"/>
              </a:rPr>
              <a:t>10</a:t>
            </a:r>
            <a:r>
              <a:rPr lang="ru-RU" sz="4000" baseline="30000" dirty="0" smtClean="0">
                <a:sym typeface="Symbol"/>
              </a:rPr>
              <a:t>2</a:t>
            </a:r>
            <a:r>
              <a:rPr lang="ru-RU" sz="4000" dirty="0" smtClean="0">
                <a:sym typeface="Symbol"/>
              </a:rPr>
              <a:t> (</a:t>
            </a:r>
            <a:r>
              <a:rPr lang="en-US" sz="4000" dirty="0" smtClean="0">
                <a:sym typeface="Symbol"/>
              </a:rPr>
              <a:t>m=2</a:t>
            </a:r>
            <a:r>
              <a:rPr lang="ru-RU" sz="4000" dirty="0" smtClean="0">
                <a:sym typeface="Symbol"/>
              </a:rPr>
              <a:t>)</a:t>
            </a:r>
            <a:endParaRPr lang="en-US" sz="4000" dirty="0" smtClean="0">
              <a:sym typeface="Symbol"/>
            </a:endParaRPr>
          </a:p>
          <a:p>
            <a:pPr marL="452438"/>
            <a:r>
              <a:rPr lang="en-US" sz="4000" dirty="0" smtClean="0">
                <a:sym typeface="Symbol"/>
              </a:rPr>
              <a:t>0,00038 = 3,8</a:t>
            </a:r>
            <a:r>
              <a:rPr lang="ru-RU" sz="4000" dirty="0" smtClean="0">
                <a:sym typeface="Symbol"/>
              </a:rPr>
              <a:t> 10</a:t>
            </a:r>
            <a:r>
              <a:rPr lang="en-US" sz="4000" baseline="30000" dirty="0" smtClean="0">
                <a:sym typeface="Symbol"/>
              </a:rPr>
              <a:t>-4</a:t>
            </a:r>
            <a:r>
              <a:rPr lang="ru-RU" sz="4000" dirty="0" smtClean="0">
                <a:sym typeface="Symbol"/>
              </a:rPr>
              <a:t> (</a:t>
            </a:r>
            <a:r>
              <a:rPr lang="en-US" sz="4000" dirty="0" smtClean="0">
                <a:sym typeface="Symbol"/>
              </a:rPr>
              <a:t>m=-4</a:t>
            </a:r>
            <a:r>
              <a:rPr lang="ru-RU" sz="4000" dirty="0" smtClean="0">
                <a:sym typeface="Symbol"/>
              </a:rPr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59" y="481780"/>
            <a:ext cx="2743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accent2"/>
                </a:solidFill>
              </a:rPr>
              <a:t>Задание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471" y="1353961"/>
            <a:ext cx="7934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indent="714375">
              <a:buSzPct val="150000"/>
              <a:buFont typeface="+mj-lt"/>
              <a:buAutoNum type="arabicPeriod"/>
            </a:pPr>
            <a:endParaRPr lang="ru-RU" sz="3000" dirty="0" smtClean="0"/>
          </a:p>
          <a:p>
            <a:pPr marL="3175" indent="-3175">
              <a:buSzPct val="150000"/>
            </a:pPr>
            <a:r>
              <a:rPr lang="ru-RU" sz="3600" dirty="0" smtClean="0"/>
              <a:t>Запишите числа в стандартной форме:</a:t>
            </a:r>
          </a:p>
          <a:p>
            <a:pPr marL="3175" indent="714375">
              <a:buSzPct val="150000"/>
            </a:pPr>
            <a:endParaRPr lang="ru-RU" sz="3600" dirty="0" smtClean="0"/>
          </a:p>
          <a:p>
            <a:pPr marL="3175" indent="714375">
              <a:buSzPct val="150000"/>
            </a:pPr>
            <a:r>
              <a:rPr lang="ru-RU" sz="3600" dirty="0" smtClean="0"/>
              <a:t>-3,74 = </a:t>
            </a:r>
            <a:endParaRPr lang="ru-RU" sz="3600" dirty="0" smtClean="0">
              <a:sym typeface="Symbol"/>
            </a:endParaRPr>
          </a:p>
          <a:p>
            <a:pPr marL="3175" indent="714375">
              <a:buSzPct val="150000"/>
            </a:pPr>
            <a:endParaRPr lang="ru-RU" sz="3600" dirty="0" smtClean="0">
              <a:sym typeface="Symbol"/>
            </a:endParaRPr>
          </a:p>
          <a:p>
            <a:pPr marL="3175" indent="714375">
              <a:buSzPct val="150000"/>
            </a:pPr>
            <a:r>
              <a:rPr lang="ru-RU" sz="3600" dirty="0" smtClean="0">
                <a:sym typeface="Symbol"/>
              </a:rPr>
              <a:t>5750 = </a:t>
            </a:r>
          </a:p>
          <a:p>
            <a:pPr marL="3175" indent="714375">
              <a:buSzPct val="150000"/>
            </a:pPr>
            <a:endParaRPr lang="ru-RU" sz="3600" dirty="0" smtClean="0">
              <a:sym typeface="Symbol"/>
            </a:endParaRPr>
          </a:p>
          <a:p>
            <a:pPr marL="3175" indent="714375">
              <a:buSzPct val="150000"/>
            </a:pPr>
            <a:r>
              <a:rPr lang="ru-RU" sz="3600" dirty="0" smtClean="0">
                <a:sym typeface="Symbol"/>
              </a:rPr>
              <a:t>-0,00150 = </a:t>
            </a:r>
          </a:p>
          <a:p>
            <a:pPr marL="3175" indent="714375">
              <a:buSzPct val="150000"/>
            </a:pPr>
            <a:endParaRPr lang="ru-RU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8288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2"/>
                </a:solidFill>
              </a:rPr>
              <a:t>Верные значащие цифры числа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81" y="1602657"/>
            <a:ext cx="7983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/>
            <a:r>
              <a:rPr lang="ru-RU" sz="3600" dirty="0" smtClean="0"/>
              <a:t>Значащая цифра приближенного числа называется </a:t>
            </a:r>
            <a:r>
              <a:rPr lang="ru-RU" sz="3600" b="1" dirty="0" smtClean="0">
                <a:solidFill>
                  <a:schemeClr val="accent2"/>
                </a:solidFill>
              </a:rPr>
              <a:t>верной в широком смысле</a:t>
            </a:r>
            <a:r>
              <a:rPr lang="ru-RU" sz="3600" dirty="0" smtClean="0"/>
              <a:t>, если абсолютная погрешность числа не превосходит единицы того разряда, которому принадлежит эта цифра.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19581" y="5348749"/>
          <a:ext cx="3290579" cy="10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3" imgW="660240" imgH="203040" progId="Equation.3">
                  <p:embed/>
                </p:oleObj>
              </mc:Choice>
              <mc:Fallback>
                <p:oleObj name="Формула" r:id="rId3" imgW="6602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81" y="5348749"/>
                        <a:ext cx="3290579" cy="101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87" y="610136"/>
            <a:ext cx="87113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Число 3,792</a:t>
            </a:r>
            <a:r>
              <a:rPr lang="ru-RU" sz="3000" dirty="0" smtClean="0">
                <a:sym typeface="Symbol"/>
              </a:rPr>
              <a:t>0,005</a:t>
            </a:r>
            <a:endParaRPr lang="ru-RU" sz="3000" dirty="0" smtClean="0"/>
          </a:p>
          <a:p>
            <a:r>
              <a:rPr lang="ru-RU" sz="3000" dirty="0" smtClean="0"/>
              <a:t>Все цифры этого приближенного числа (3,7,9,2) значащие.</a:t>
            </a:r>
          </a:p>
          <a:p>
            <a:r>
              <a:rPr lang="ru-RU" sz="3000" dirty="0" smtClean="0"/>
              <a:t>Абсолютная погрешность этого числа </a:t>
            </a:r>
            <a:r>
              <a:rPr lang="ru-RU" sz="3000" dirty="0" smtClean="0">
                <a:sym typeface="Symbol"/>
              </a:rPr>
              <a:t>а=0,005</a:t>
            </a:r>
            <a:endParaRPr lang="ru-RU" sz="3000" dirty="0" smtClean="0"/>
          </a:p>
          <a:p>
            <a:r>
              <a:rPr lang="ru-RU" sz="5000" b="1" dirty="0" smtClean="0">
                <a:solidFill>
                  <a:schemeClr val="accent2"/>
                </a:solidFill>
              </a:rPr>
              <a:t>?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/>
              <a:t>Является ли в этом числе цифра 2 </a:t>
            </a:r>
            <a:r>
              <a:rPr lang="ru-RU" sz="3000" b="1" dirty="0" smtClean="0">
                <a:solidFill>
                  <a:schemeClr val="accent2"/>
                </a:solidFill>
              </a:rPr>
              <a:t>верной в широком смысле</a:t>
            </a:r>
            <a:r>
              <a:rPr lang="ru-RU" sz="3000" dirty="0" smtClean="0"/>
              <a:t>?</a:t>
            </a:r>
          </a:p>
          <a:p>
            <a:r>
              <a:rPr lang="ru-RU" sz="3000" dirty="0" smtClean="0"/>
              <a:t>Цифра 2 находится в разряде -3</a:t>
            </a:r>
          </a:p>
          <a:p>
            <a:r>
              <a:rPr lang="ru-RU" sz="3000" dirty="0" smtClean="0"/>
              <a:t>			- не верно </a:t>
            </a:r>
            <a:r>
              <a:rPr lang="ru-RU" sz="3000" dirty="0" smtClean="0">
                <a:sym typeface="Symbol"/>
              </a:rPr>
              <a:t> </a:t>
            </a:r>
            <a:r>
              <a:rPr lang="ru-RU" sz="3000" b="1" dirty="0" smtClean="0">
                <a:solidFill>
                  <a:schemeClr val="accent2"/>
                </a:solidFill>
                <a:sym typeface="Symbol"/>
              </a:rPr>
              <a:t>цифра 2 не верна</a:t>
            </a:r>
          </a:p>
          <a:p>
            <a:r>
              <a:rPr lang="ru-RU" sz="5000" b="1" dirty="0" smtClean="0">
                <a:solidFill>
                  <a:schemeClr val="accent2"/>
                </a:solidFill>
              </a:rPr>
              <a:t>?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/>
              <a:t>Является ли в этом числе цифра 9 </a:t>
            </a:r>
            <a:r>
              <a:rPr lang="ru-RU" sz="3000" b="1" dirty="0" smtClean="0">
                <a:solidFill>
                  <a:schemeClr val="accent2"/>
                </a:solidFill>
              </a:rPr>
              <a:t>верной в широком смысле</a:t>
            </a:r>
            <a:r>
              <a:rPr lang="ru-RU" sz="3000" dirty="0" smtClean="0"/>
              <a:t>?</a:t>
            </a:r>
          </a:p>
          <a:p>
            <a:r>
              <a:rPr lang="ru-RU" sz="3000" dirty="0" smtClean="0"/>
              <a:t>Цифра 9 находится в разряде -2</a:t>
            </a:r>
          </a:p>
          <a:p>
            <a:r>
              <a:rPr lang="ru-RU" sz="3000" dirty="0" smtClean="0"/>
              <a:t>			- верно </a:t>
            </a:r>
            <a:r>
              <a:rPr lang="ru-RU" sz="3000" dirty="0" smtClean="0">
                <a:sym typeface="Symbol"/>
              </a:rPr>
              <a:t> </a:t>
            </a:r>
            <a:r>
              <a:rPr lang="ru-RU" sz="3000" b="1" dirty="0" smtClean="0">
                <a:solidFill>
                  <a:schemeClr val="accent2"/>
                </a:solidFill>
                <a:sym typeface="Symbol"/>
              </a:rPr>
              <a:t>цифра 9 верна</a:t>
            </a:r>
            <a:endParaRPr lang="ru-RU" sz="3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288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2"/>
                </a:solidFill>
              </a:rPr>
              <a:t>Верные цифры числа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9813" y="4104714"/>
          <a:ext cx="2531039" cy="65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3" imgW="888840" imgH="228600" progId="Equation.3">
                  <p:embed/>
                </p:oleObj>
              </mc:Choice>
              <mc:Fallback>
                <p:oleObj name="Формула" r:id="rId3" imgW="888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13" y="4104714"/>
                        <a:ext cx="2531039" cy="652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98156" y="6205538"/>
          <a:ext cx="25320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Формула" r:id="rId5" imgW="888840" imgH="228600" progId="Equation.3">
                  <p:embed/>
                </p:oleObj>
              </mc:Choice>
              <mc:Fallback>
                <p:oleObj name="Формула" r:id="rId5" imgW="8888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56" y="6205538"/>
                        <a:ext cx="2532062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35" y="645587"/>
            <a:ext cx="871138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accent2"/>
                </a:solidFill>
              </a:rPr>
              <a:t>!</a:t>
            </a:r>
            <a:r>
              <a:rPr lang="ru-RU" sz="3000" dirty="0" smtClean="0"/>
              <a:t> Все цифры, предшествующие (стоящие слева) верной цифре числа так же являются верными.</a:t>
            </a:r>
          </a:p>
          <a:p>
            <a:r>
              <a:rPr lang="ru-RU" sz="3000" dirty="0" smtClean="0"/>
              <a:t>Для числа 3,792</a:t>
            </a:r>
            <a:r>
              <a:rPr lang="ru-RU" sz="3000" dirty="0" smtClean="0">
                <a:sym typeface="Symbol"/>
              </a:rPr>
              <a:t>0,005 цифры 3,7,9 – являются верными в широком смысле, цифра 2 – сомнительной.</a:t>
            </a:r>
          </a:p>
          <a:p>
            <a:r>
              <a:rPr lang="ru-RU" sz="5400" b="1" dirty="0" smtClean="0">
                <a:solidFill>
                  <a:schemeClr val="accent2"/>
                </a:solidFill>
              </a:rPr>
              <a:t>!</a:t>
            </a:r>
            <a:r>
              <a:rPr lang="ru-RU" sz="54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>
                <a:sym typeface="Symbol"/>
              </a:rPr>
              <a:t>Первая слева неверная цифра числа называется </a:t>
            </a:r>
            <a:r>
              <a:rPr lang="ru-RU" sz="3000" b="1" dirty="0" smtClean="0">
                <a:solidFill>
                  <a:schemeClr val="accent2"/>
                </a:solidFill>
                <a:sym typeface="Symbol"/>
              </a:rPr>
              <a:t>сомнительной</a:t>
            </a:r>
            <a:r>
              <a:rPr lang="ru-RU" sz="3000" dirty="0" smtClean="0">
                <a:sym typeface="Symbol"/>
              </a:rPr>
              <a:t>.</a:t>
            </a:r>
          </a:p>
          <a:p>
            <a:r>
              <a:rPr lang="ru-RU" sz="5400" b="1" dirty="0" smtClean="0">
                <a:solidFill>
                  <a:schemeClr val="accent2"/>
                </a:solidFill>
              </a:rPr>
              <a:t>?</a:t>
            </a:r>
            <a:r>
              <a:rPr lang="ru-RU" sz="32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>
                <a:sym typeface="Symbol"/>
              </a:rPr>
              <a:t>Какие цифры являются верными в широком смысле для этого же числа, но с абсолютной погрешностью 0,001</a:t>
            </a:r>
          </a:p>
          <a:p>
            <a:endParaRPr lang="ru-RU" sz="3000" dirty="0" smtClean="0">
              <a:sym typeface="Symbol"/>
            </a:endParaRPr>
          </a:p>
          <a:p>
            <a:endParaRPr lang="ru-RU" sz="3000" dirty="0" smtClean="0"/>
          </a:p>
          <a:p>
            <a:r>
              <a:rPr lang="ru-RU" sz="3000" dirty="0" smtClean="0"/>
              <a:t>			</a:t>
            </a:r>
            <a:endParaRPr lang="ru-RU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288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2"/>
                </a:solidFill>
              </a:rPr>
              <a:t>Верные цифры числа</a:t>
            </a:r>
            <a:endParaRPr lang="ru-RU" sz="4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8288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2"/>
                </a:solidFill>
              </a:rPr>
              <a:t>Верные значащие цифры числа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81" y="1602657"/>
            <a:ext cx="7983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/>
            <a:r>
              <a:rPr lang="ru-RU" sz="3600" dirty="0" smtClean="0"/>
              <a:t>Значащая цифра приближенного числа называется </a:t>
            </a:r>
            <a:r>
              <a:rPr lang="ru-RU" sz="3600" b="1" dirty="0" smtClean="0">
                <a:solidFill>
                  <a:schemeClr val="accent2"/>
                </a:solidFill>
              </a:rPr>
              <a:t>верной в узком (строгом) смысле</a:t>
            </a:r>
            <a:r>
              <a:rPr lang="ru-RU" sz="3600" dirty="0" smtClean="0"/>
              <a:t>, если абсолютная погрешность числа не превосходит половины единицы того разряда, которому принадлежит эта цифра.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704975" y="5532438"/>
          <a:ext cx="398621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3" imgW="799920" imgH="228600" progId="Equation.3">
                  <p:embed/>
                </p:oleObj>
              </mc:Choice>
              <mc:Fallback>
                <p:oleObj name="Формула" r:id="rId3" imgW="799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532438"/>
                        <a:ext cx="3986213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87" y="610136"/>
            <a:ext cx="87113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Число 3,792</a:t>
            </a:r>
            <a:r>
              <a:rPr lang="ru-RU" sz="3000" dirty="0" smtClean="0">
                <a:sym typeface="Symbol"/>
              </a:rPr>
              <a:t>0,005</a:t>
            </a:r>
            <a:endParaRPr lang="ru-RU" sz="3000" dirty="0" smtClean="0"/>
          </a:p>
          <a:p>
            <a:r>
              <a:rPr lang="ru-RU" sz="3000" dirty="0" smtClean="0"/>
              <a:t>Все цифры этого приближенного числа (3,7,9,2) значащие.</a:t>
            </a:r>
          </a:p>
          <a:p>
            <a:r>
              <a:rPr lang="ru-RU" sz="3000" dirty="0" smtClean="0"/>
              <a:t>Абсолютная погрешность этого числа </a:t>
            </a:r>
            <a:r>
              <a:rPr lang="ru-RU" sz="3000" dirty="0" smtClean="0">
                <a:sym typeface="Symbol"/>
              </a:rPr>
              <a:t>а=0,005</a:t>
            </a:r>
            <a:endParaRPr lang="ru-RU" sz="3000" dirty="0" smtClean="0"/>
          </a:p>
          <a:p>
            <a:r>
              <a:rPr lang="ru-RU" sz="5000" b="1" dirty="0" smtClean="0">
                <a:solidFill>
                  <a:schemeClr val="accent2"/>
                </a:solidFill>
              </a:rPr>
              <a:t>?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/>
              <a:t>Является ли в этом числе цифра 2 </a:t>
            </a:r>
            <a:r>
              <a:rPr lang="ru-RU" sz="3000" b="1" dirty="0" smtClean="0">
                <a:solidFill>
                  <a:schemeClr val="accent2"/>
                </a:solidFill>
              </a:rPr>
              <a:t>верной в строгом смысле</a:t>
            </a:r>
            <a:r>
              <a:rPr lang="ru-RU" sz="3000" dirty="0" smtClean="0"/>
              <a:t>?</a:t>
            </a:r>
          </a:p>
          <a:p>
            <a:r>
              <a:rPr lang="ru-RU" sz="3000" dirty="0" smtClean="0"/>
              <a:t>Цифра 2 находится в разряде -3</a:t>
            </a:r>
          </a:p>
          <a:p>
            <a:r>
              <a:rPr lang="ru-RU" sz="3000" dirty="0" smtClean="0"/>
              <a:t>			- не верно </a:t>
            </a:r>
            <a:r>
              <a:rPr lang="ru-RU" sz="3000" dirty="0" smtClean="0">
                <a:sym typeface="Symbol"/>
              </a:rPr>
              <a:t> </a:t>
            </a:r>
            <a:r>
              <a:rPr lang="ru-RU" sz="3000" b="1" dirty="0" smtClean="0">
                <a:solidFill>
                  <a:schemeClr val="accent2"/>
                </a:solidFill>
                <a:sym typeface="Symbol"/>
              </a:rPr>
              <a:t>цифра 2 не верна</a:t>
            </a:r>
          </a:p>
          <a:p>
            <a:r>
              <a:rPr lang="ru-RU" sz="5000" b="1" dirty="0" smtClean="0">
                <a:solidFill>
                  <a:schemeClr val="accent2"/>
                </a:solidFill>
              </a:rPr>
              <a:t>?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3000" dirty="0" smtClean="0"/>
              <a:t>Является ли в этом числе цифра 9 </a:t>
            </a:r>
            <a:r>
              <a:rPr lang="ru-RU" sz="3000" b="1" dirty="0" smtClean="0">
                <a:solidFill>
                  <a:schemeClr val="accent2"/>
                </a:solidFill>
              </a:rPr>
              <a:t>верной в строгом смысле</a:t>
            </a:r>
            <a:r>
              <a:rPr lang="ru-RU" sz="3000" dirty="0" smtClean="0"/>
              <a:t>?</a:t>
            </a:r>
          </a:p>
          <a:p>
            <a:r>
              <a:rPr lang="ru-RU" sz="3000" dirty="0" smtClean="0"/>
              <a:t>Цифра 9 находится в разряде -2</a:t>
            </a:r>
          </a:p>
          <a:p>
            <a:r>
              <a:rPr lang="ru-RU" sz="3000" dirty="0" smtClean="0"/>
              <a:t>			- верно </a:t>
            </a:r>
            <a:r>
              <a:rPr lang="ru-RU" sz="3000" dirty="0" smtClean="0">
                <a:sym typeface="Symbol"/>
              </a:rPr>
              <a:t> </a:t>
            </a:r>
            <a:r>
              <a:rPr lang="ru-RU" sz="3000" b="1" dirty="0" smtClean="0">
                <a:solidFill>
                  <a:schemeClr val="accent2"/>
                </a:solidFill>
                <a:sym typeface="Symbol"/>
              </a:rPr>
              <a:t>цифра 9 верна</a:t>
            </a:r>
            <a:endParaRPr lang="ru-RU" sz="3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57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2"/>
                </a:solidFill>
              </a:rPr>
              <a:t>Верные (строго) цифры числа</a:t>
            </a:r>
            <a:endParaRPr lang="ru-RU" sz="4000" b="1" dirty="0">
              <a:solidFill>
                <a:schemeClr val="accent2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0813" y="4105275"/>
          <a:ext cx="29289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Формула" r:id="rId3" imgW="1028520" imgH="228600" progId="Equation.3">
                  <p:embed/>
                </p:oleObj>
              </mc:Choice>
              <mc:Fallback>
                <p:oleObj name="Формула" r:id="rId3" imgW="10285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105275"/>
                        <a:ext cx="2928937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00025" y="6205538"/>
          <a:ext cx="29305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Формула" r:id="rId5" imgW="1028520" imgH="228600" progId="Equation.3">
                  <p:embed/>
                </p:oleObj>
              </mc:Choice>
              <mc:Fallback>
                <p:oleObj name="Формула" r:id="rId5" imgW="1028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6205538"/>
                        <a:ext cx="2930525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65" y="216309"/>
            <a:ext cx="763966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Дано приближенное число а=7,385. Известно, что для его записи использованы только </a:t>
            </a:r>
            <a:r>
              <a:rPr lang="ru-RU" sz="3200" b="1" dirty="0" smtClean="0">
                <a:solidFill>
                  <a:schemeClr val="accent2"/>
                </a:solidFill>
              </a:rPr>
              <a:t>верные в широком смысле</a:t>
            </a:r>
            <a:r>
              <a:rPr lang="ru-RU" sz="3200" dirty="0" smtClean="0"/>
              <a:t> цифры. Найти абсолютную погрешность этого числа.</a:t>
            </a:r>
          </a:p>
          <a:p>
            <a:endParaRPr lang="ru-RU" sz="3200" i="1" dirty="0" smtClean="0"/>
          </a:p>
          <a:p>
            <a:endParaRPr lang="ru-RU" sz="3200" dirty="0" smtClean="0"/>
          </a:p>
          <a:p>
            <a:r>
              <a:rPr lang="ru-RU" sz="3200" dirty="0" smtClean="0"/>
              <a:t>где 	</a:t>
            </a:r>
            <a:r>
              <a:rPr lang="en-US" sz="3200" dirty="0" smtClean="0"/>
              <a:t>m</a:t>
            </a:r>
            <a:r>
              <a:rPr lang="ru-RU" sz="3200" dirty="0" smtClean="0"/>
              <a:t> – порядок числа а,</a:t>
            </a:r>
          </a:p>
          <a:p>
            <a:r>
              <a:rPr lang="ru-RU" sz="3200" dirty="0" smtClean="0"/>
              <a:t>	</a:t>
            </a:r>
            <a:r>
              <a:rPr lang="en-US" sz="3200" dirty="0" smtClean="0"/>
              <a:t>n</a:t>
            </a:r>
            <a:r>
              <a:rPr lang="ru-RU" sz="3200" dirty="0" smtClean="0"/>
              <a:t> – число верных цифр в числе а.</a:t>
            </a:r>
          </a:p>
          <a:p>
            <a:endParaRPr lang="ru-RU" sz="3200" dirty="0" smtClean="0"/>
          </a:p>
          <a:p>
            <a:r>
              <a:rPr lang="ru-RU" sz="3200" dirty="0" smtClean="0"/>
              <a:t>а=7,385 </a:t>
            </a:r>
            <a:r>
              <a:rPr lang="ru-RU" sz="3200" dirty="0" smtClean="0">
                <a:sym typeface="Symbol"/>
              </a:rPr>
              <a:t> </a:t>
            </a:r>
            <a:r>
              <a:rPr lang="en-US" sz="3200" dirty="0" smtClean="0"/>
              <a:t>m=</a:t>
            </a:r>
            <a:r>
              <a:rPr lang="ru-RU" sz="3200" dirty="0" smtClean="0"/>
              <a:t>0</a:t>
            </a:r>
            <a:r>
              <a:rPr lang="en-US" sz="3200" dirty="0" smtClean="0"/>
              <a:t>, n=4</a:t>
            </a:r>
            <a:endParaRPr lang="ru-RU" sz="3200" dirty="0" smtClean="0"/>
          </a:p>
          <a:p>
            <a:endParaRPr lang="ru-RU" sz="3200" dirty="0" smtClean="0"/>
          </a:p>
          <a:p>
            <a:endParaRPr lang="ru-RU" sz="1200" dirty="0" smtClean="0"/>
          </a:p>
          <a:p>
            <a:r>
              <a:rPr lang="ru-RU" sz="3200" dirty="0" smtClean="0"/>
              <a:t>Получаем а=7,385±0,001</a:t>
            </a:r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956620" y="2757963"/>
          <a:ext cx="3598606" cy="95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Формула" r:id="rId3" imgW="901309" imgH="241195" progId="Equation.3">
                  <p:embed/>
                </p:oleObj>
              </mc:Choice>
              <mc:Fallback>
                <p:oleObj name="Формула" r:id="rId3" imgW="901309" imgH="241195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620" y="2757963"/>
                        <a:ext cx="3598606" cy="958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45574" y="5633884"/>
          <a:ext cx="5831544" cy="800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5" imgW="1790700" imgH="241300" progId="Equation.3">
                  <p:embed/>
                </p:oleObj>
              </mc:Choice>
              <mc:Fallback>
                <p:oleObj name="Формула" r:id="rId5" imgW="17907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74" y="5633884"/>
                        <a:ext cx="5831544" cy="800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06475" y="511274"/>
          <a:ext cx="7905139" cy="582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774">
                <a:tc gridSpan="2">
                  <a:txBody>
                    <a:bodyPr/>
                    <a:lstStyle/>
                    <a:p>
                      <a:pPr algn="ctr"/>
                      <a:r>
                        <a:rPr lang="ru-RU" sz="4800" b="1" dirty="0" smtClean="0"/>
                        <a:t>Численные методы</a:t>
                      </a:r>
                      <a:endParaRPr lang="ru-RU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174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ru-RU" sz="4000" b="1" dirty="0" smtClean="0">
                          <a:solidFill>
                            <a:schemeClr val="accent2"/>
                          </a:solidFill>
                        </a:rPr>
                        <a:t>Прямые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ru-RU" sz="4000" b="1" dirty="0" smtClean="0">
                          <a:solidFill>
                            <a:schemeClr val="accent2"/>
                          </a:solidFill>
                        </a:rPr>
                        <a:t>(точные)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ru-RU" sz="3000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ru-RU" sz="3000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ru-RU" sz="3000" dirty="0" smtClean="0"/>
                        <a:t>- получают точный результат (если он существует) за конечное число операций</a:t>
                      </a:r>
                      <a:endParaRPr lang="ru-RU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ru-RU" sz="4000" b="1" dirty="0" smtClean="0">
                          <a:solidFill>
                            <a:schemeClr val="accent2"/>
                          </a:solidFill>
                        </a:rPr>
                        <a:t>Итерационные (приближенные)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ru-RU" sz="3000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ru-RU" sz="3000" dirty="0" smtClean="0"/>
                        <a:t>- результаты могут быть получены только с заранее заданной погрешностью </a:t>
                      </a:r>
                      <a:r>
                        <a:rPr lang="ru-RU" sz="3000" dirty="0" smtClean="0">
                          <a:sym typeface="Symbol"/>
                        </a:rPr>
                        <a:t>. Чем меньше , тем больше число шагов для получения результата</a:t>
                      </a:r>
                      <a:endParaRPr lang="ru-RU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046" y="176980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2"/>
                </a:solidFill>
              </a:rPr>
              <a:t>Задание</a:t>
            </a:r>
            <a:endParaRPr lang="ru-RU" sz="48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303" y="948690"/>
            <a:ext cx="793463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indent="-3175">
              <a:buSzPct val="150000"/>
            </a:pPr>
            <a:r>
              <a:rPr lang="ru-RU" sz="3600" dirty="0" smtClean="0"/>
              <a:t>Даны приближенные числа, при записи которых использованы только </a:t>
            </a:r>
            <a:r>
              <a:rPr lang="ru-RU" sz="3600" b="1" dirty="0" smtClean="0">
                <a:solidFill>
                  <a:schemeClr val="accent2"/>
                </a:solidFill>
              </a:rPr>
              <a:t>верные в широком смысле</a:t>
            </a:r>
            <a:r>
              <a:rPr lang="ru-RU" sz="3600" dirty="0" smtClean="0"/>
              <a:t> цифры. Найти абсолютную погрешность этих чисел.</a:t>
            </a:r>
          </a:p>
          <a:p>
            <a:pPr marL="3175" indent="714375">
              <a:buSzPct val="150000"/>
            </a:pPr>
            <a:endParaRPr lang="ru-RU" sz="2400" dirty="0" smtClean="0"/>
          </a:p>
          <a:p>
            <a:pPr marL="3175" indent="714375">
              <a:buSzPct val="150000"/>
            </a:pPr>
            <a:r>
              <a:rPr lang="ru-RU" sz="3600" dirty="0" smtClean="0"/>
              <a:t>-31,74</a:t>
            </a:r>
            <a:endParaRPr lang="ru-RU" sz="3600" dirty="0" smtClean="0">
              <a:sym typeface="Symbol"/>
            </a:endParaRPr>
          </a:p>
          <a:p>
            <a:pPr marL="3175" indent="714375">
              <a:buSzPct val="150000"/>
            </a:pPr>
            <a:endParaRPr lang="ru-RU" sz="2400" dirty="0" smtClean="0">
              <a:sym typeface="Symbol"/>
            </a:endParaRPr>
          </a:p>
          <a:p>
            <a:pPr marL="3175" indent="714375">
              <a:buSzPct val="150000"/>
            </a:pPr>
            <a:r>
              <a:rPr lang="ru-RU" sz="3600" dirty="0" smtClean="0">
                <a:sym typeface="Symbol"/>
              </a:rPr>
              <a:t>50750</a:t>
            </a:r>
          </a:p>
          <a:p>
            <a:pPr marL="3175" indent="714375">
              <a:buSzPct val="150000"/>
            </a:pPr>
            <a:endParaRPr lang="ru-RU" sz="2400" dirty="0" smtClean="0">
              <a:sym typeface="Symbol"/>
            </a:endParaRPr>
          </a:p>
          <a:p>
            <a:pPr marL="3175" indent="714375">
              <a:buSzPct val="150000"/>
            </a:pPr>
            <a:r>
              <a:rPr lang="ru-RU" sz="3600" dirty="0" smtClean="0">
                <a:sym typeface="Symbol"/>
              </a:rPr>
              <a:t>-0,00150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7987"/>
            <a:ext cx="7629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 smtClean="0">
                <a:solidFill>
                  <a:schemeClr val="accent2"/>
                </a:solidFill>
              </a:rPr>
              <a:t>Требования, предъявляемые к численным методам</a:t>
            </a:r>
            <a:endParaRPr lang="ru-RU" sz="4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471" y="2831692"/>
            <a:ext cx="771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7550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ru-RU" sz="3600" dirty="0" smtClean="0"/>
              <a:t>Вычислительный алгоритм должен давать решение исходной задачи с заданной точностью за конечное число шагов.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136491"/>
            <a:ext cx="8406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7550">
              <a:buClr>
                <a:schemeClr val="accent2"/>
              </a:buClr>
              <a:buSzPct val="150000"/>
              <a:buFont typeface="+mj-lt"/>
              <a:buAutoNum type="arabicPeriod" startAt="2"/>
            </a:pPr>
            <a:r>
              <a:rPr lang="ru-RU" sz="3600" dirty="0" smtClean="0"/>
              <a:t>Алгоритм должен давать решение за допустимое машинное время, экономичен по числу арифметических действий и по требуемому объему памяти.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6478"/>
            <a:ext cx="7629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 smtClean="0">
                <a:solidFill>
                  <a:schemeClr val="accent2"/>
                </a:solidFill>
              </a:rPr>
              <a:t>Требования, предъявляемые к численным методам</a:t>
            </a:r>
            <a:endParaRPr lang="ru-RU" sz="4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84" y="2576051"/>
            <a:ext cx="8406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indent="717550">
              <a:buClr>
                <a:schemeClr val="accent2"/>
              </a:buClr>
              <a:buSzPct val="150000"/>
              <a:buFont typeface="+mj-lt"/>
              <a:buAutoNum type="arabicPeriod" startAt="3"/>
            </a:pPr>
            <a:r>
              <a:rPr lang="ru-RU" sz="3600" dirty="0" smtClean="0"/>
              <a:t>Среди эквивалентных по точности алгоритмов выбирают тот, у которого наименьшие затраты машинного времени.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6311" y="206477"/>
            <a:ext cx="7629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 smtClean="0">
                <a:solidFill>
                  <a:schemeClr val="accent2"/>
                </a:solidFill>
              </a:rPr>
              <a:t>Требования, предъявляемые к численным методам</a:t>
            </a:r>
            <a:endParaRPr lang="ru-RU" sz="4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135" y="5152104"/>
            <a:ext cx="7393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 </a:t>
            </a:r>
            <a:r>
              <a:rPr lang="ru-RU" sz="3000" dirty="0" err="1" smtClean="0"/>
              <a:t>Крамера</a:t>
            </a:r>
            <a:r>
              <a:rPr lang="ru-RU" sz="3000" dirty="0" smtClean="0"/>
              <a:t>		</a:t>
            </a:r>
            <a:r>
              <a:rPr lang="en-US" sz="3000" dirty="0" smtClean="0"/>
              <a:t>n </a:t>
            </a:r>
            <a:r>
              <a:rPr lang="en-US" sz="3000" dirty="0" err="1" smtClean="0"/>
              <a:t>n</a:t>
            </a:r>
            <a:r>
              <a:rPr lang="en-US" sz="3000" dirty="0" smtClean="0"/>
              <a:t>!	</a:t>
            </a:r>
            <a:r>
              <a:rPr lang="ru-RU" sz="3000" dirty="0" smtClean="0"/>
              <a:t>(</a:t>
            </a:r>
            <a:r>
              <a:rPr lang="en-US" sz="3000" dirty="0" smtClean="0"/>
              <a:t>n=20</a:t>
            </a:r>
            <a:r>
              <a:rPr lang="ru-RU" sz="3000" dirty="0" smtClean="0"/>
              <a:t>) </a:t>
            </a:r>
            <a:r>
              <a:rPr lang="en-US" sz="3000" dirty="0" smtClean="0"/>
              <a:t>4,6</a:t>
            </a:r>
            <a:r>
              <a:rPr lang="en-US" sz="3000" dirty="0" smtClean="0">
                <a:sym typeface="Symbol"/>
              </a:rPr>
              <a:t>10</a:t>
            </a:r>
            <a:r>
              <a:rPr lang="en-US" sz="3000" baseline="30000" dirty="0" smtClean="0">
                <a:sym typeface="Symbol"/>
              </a:rPr>
              <a:t>19</a:t>
            </a:r>
            <a:r>
              <a:rPr lang="ru-RU" sz="3000" baseline="30000" dirty="0" smtClean="0">
                <a:sym typeface="Symbol"/>
              </a:rPr>
              <a:t> </a:t>
            </a:r>
            <a:endParaRPr lang="en-US" sz="3000" baseline="30000" dirty="0" smtClean="0">
              <a:sym typeface="Symbol"/>
            </a:endParaRPr>
          </a:p>
          <a:p>
            <a:r>
              <a:rPr lang="ru-RU" sz="3000" dirty="0" smtClean="0"/>
              <a:t>Метод Гаусса		</a:t>
            </a:r>
            <a:r>
              <a:rPr lang="en-US" sz="3000" dirty="0" smtClean="0"/>
              <a:t>n</a:t>
            </a:r>
            <a:r>
              <a:rPr lang="ru-RU" sz="3000" baseline="30000" dirty="0" smtClean="0"/>
              <a:t>3</a:t>
            </a:r>
            <a:r>
              <a:rPr lang="en-US" sz="3000" dirty="0" smtClean="0"/>
              <a:t>	</a:t>
            </a:r>
            <a:r>
              <a:rPr lang="ru-RU" sz="3000" dirty="0" smtClean="0"/>
              <a:t> (</a:t>
            </a:r>
            <a:r>
              <a:rPr lang="en-US" sz="3000" dirty="0" smtClean="0"/>
              <a:t>n=20</a:t>
            </a:r>
            <a:r>
              <a:rPr lang="ru-RU" sz="3000" dirty="0" smtClean="0"/>
              <a:t>) 8000</a:t>
            </a:r>
            <a:endParaRPr lang="ru-RU" sz="3000" baseline="30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6327" y="175615"/>
          <a:ext cx="7601156" cy="503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75">
                <a:tc gridSpan="2">
                  <a:txBody>
                    <a:bodyPr/>
                    <a:lstStyle/>
                    <a:p>
                      <a:pPr algn="ctr"/>
                      <a:r>
                        <a:rPr lang="ru-RU" sz="4600" dirty="0" smtClean="0"/>
                        <a:t>Число</a:t>
                      </a:r>
                      <a:endParaRPr lang="ru-RU" sz="4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>
                          <a:solidFill>
                            <a:schemeClr val="accent2"/>
                          </a:solidFill>
                        </a:rPr>
                        <a:t>точное</a:t>
                      </a:r>
                      <a:endParaRPr lang="ru-RU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>
                          <a:solidFill>
                            <a:schemeClr val="accent2"/>
                          </a:solidFill>
                        </a:rPr>
                        <a:t>приближенное</a:t>
                      </a:r>
                      <a:endParaRPr lang="ru-RU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04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4X+2=7</a:t>
                      </a:r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X=1,25</a:t>
                      </a:r>
                      <a:endParaRPr lang="ru-RU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4X+2=7</a:t>
                      </a:r>
                    </a:p>
                    <a:p>
                      <a:pPr algn="ctr"/>
                      <a:r>
                        <a:rPr lang="en-US" sz="4800" dirty="0" smtClean="0">
                          <a:sym typeface="Symbol"/>
                        </a:rPr>
                        <a:t></a:t>
                      </a:r>
                      <a:r>
                        <a:rPr lang="en-US" sz="3600" dirty="0" smtClean="0">
                          <a:sym typeface="Symbol"/>
                        </a:rPr>
                        <a:t>=0,5</a:t>
                      </a:r>
                    </a:p>
                    <a:p>
                      <a:pPr algn="ctr"/>
                      <a:r>
                        <a:rPr lang="ru-RU" sz="3600" dirty="0" smtClean="0">
                          <a:sym typeface="Symbol"/>
                        </a:rPr>
                        <a:t>Метод</a:t>
                      </a:r>
                      <a:r>
                        <a:rPr lang="ru-RU" sz="3600" baseline="0" dirty="0" smtClean="0">
                          <a:sym typeface="Symbol"/>
                        </a:rPr>
                        <a:t> половинного деления</a:t>
                      </a:r>
                      <a:endParaRPr lang="en-US" sz="3600" dirty="0" smtClean="0"/>
                    </a:p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X=1,19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sym typeface="Symbol"/>
                        </a:rPr>
                        <a:t>0.5</a:t>
                      </a:r>
                      <a:endParaRPr lang="ru-RU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484" y="5719623"/>
            <a:ext cx="8711380" cy="553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Ответ = приближенное число </a:t>
            </a:r>
            <a:r>
              <a:rPr lang="ru-RU" sz="3000" b="1" dirty="0" smtClean="0">
                <a:sym typeface="Symbol"/>
              </a:rPr>
              <a:t> погрешность</a:t>
            </a:r>
            <a:endParaRPr lang="ru-RU" sz="3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12" y="137652"/>
            <a:ext cx="38345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500" b="1" dirty="0" smtClean="0">
                <a:solidFill>
                  <a:schemeClr val="accent2"/>
                </a:solidFill>
              </a:rPr>
              <a:t>Погрешность</a:t>
            </a:r>
            <a:endParaRPr lang="ru-RU" sz="45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6012" y="1081548"/>
            <a:ext cx="4473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 smtClean="0">
                <a:sym typeface="Symbol"/>
              </a:rPr>
              <a:t></a:t>
            </a:r>
            <a:r>
              <a:rPr lang="ru-RU" sz="4000" b="1" dirty="0" smtClean="0">
                <a:sym typeface="Symbol"/>
              </a:rPr>
              <a:t> = </a:t>
            </a:r>
            <a:r>
              <a:rPr lang="ru-RU" sz="8000" b="1" dirty="0" smtClean="0">
                <a:sym typeface="Symbol"/>
              </a:rPr>
              <a:t></a:t>
            </a:r>
            <a:r>
              <a:rPr lang="ru-RU" sz="4000" b="1" baseline="-25000" dirty="0" smtClean="0">
                <a:sym typeface="Symbol"/>
              </a:rPr>
              <a:t>1</a:t>
            </a:r>
            <a:r>
              <a:rPr lang="ru-RU" sz="4000" b="1" dirty="0" smtClean="0">
                <a:sym typeface="Symbol"/>
              </a:rPr>
              <a:t> + </a:t>
            </a:r>
            <a:r>
              <a:rPr lang="ru-RU" sz="8000" b="1" dirty="0" smtClean="0">
                <a:sym typeface="Symbol"/>
              </a:rPr>
              <a:t></a:t>
            </a:r>
            <a:r>
              <a:rPr lang="ru-RU" sz="4000" b="1" baseline="-25000" dirty="0" smtClean="0">
                <a:sym typeface="Symbol"/>
              </a:rPr>
              <a:t>2</a:t>
            </a:r>
            <a:r>
              <a:rPr lang="ru-RU" sz="4000" b="1" dirty="0" smtClean="0">
                <a:sym typeface="Symbol"/>
              </a:rPr>
              <a:t> + </a:t>
            </a:r>
            <a:r>
              <a:rPr lang="ru-RU" sz="8000" b="1" dirty="0" smtClean="0">
                <a:sym typeface="Symbol"/>
              </a:rPr>
              <a:t></a:t>
            </a:r>
            <a:r>
              <a:rPr lang="ru-RU" sz="4000" b="1" baseline="-25000" dirty="0" smtClean="0">
                <a:sym typeface="Symbol"/>
              </a:rPr>
              <a:t>3</a:t>
            </a:r>
            <a:endParaRPr lang="ru-RU" sz="4000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93289" y="2644878"/>
            <a:ext cx="791496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600" b="1" dirty="0" smtClean="0">
                <a:sym typeface="Symbol"/>
              </a:rPr>
              <a:t>  </a:t>
            </a:r>
            <a:r>
              <a:rPr lang="ru-RU" sz="3600" b="1" dirty="0" smtClean="0">
                <a:sym typeface="Symbol"/>
              </a:rPr>
              <a:t>- полная погрешность </a:t>
            </a:r>
          </a:p>
          <a:p>
            <a:r>
              <a:rPr lang="ru-RU" sz="4600" b="1" dirty="0" smtClean="0">
                <a:sym typeface="Symbol"/>
              </a:rPr>
              <a:t></a:t>
            </a:r>
            <a:r>
              <a:rPr lang="ru-RU" sz="4600" b="1" baseline="-25000" dirty="0" smtClean="0">
                <a:sym typeface="Symbol"/>
              </a:rPr>
              <a:t>1 </a:t>
            </a:r>
            <a:r>
              <a:rPr lang="ru-RU" sz="3600" b="1" dirty="0" smtClean="0">
                <a:sym typeface="Symbol"/>
              </a:rPr>
              <a:t>- неустранимая погрешность </a:t>
            </a:r>
            <a:endParaRPr lang="ru-RU" sz="3600" b="1" baseline="-25000" dirty="0" smtClean="0">
              <a:sym typeface="Symbol"/>
            </a:endParaRPr>
          </a:p>
          <a:p>
            <a:r>
              <a:rPr lang="ru-RU" sz="4600" b="1" dirty="0" smtClean="0">
                <a:sym typeface="Symbol"/>
              </a:rPr>
              <a:t></a:t>
            </a:r>
            <a:r>
              <a:rPr lang="ru-RU" sz="4600" b="1" baseline="-25000" dirty="0" smtClean="0">
                <a:sym typeface="Symbol"/>
              </a:rPr>
              <a:t>2</a:t>
            </a:r>
            <a:r>
              <a:rPr lang="ru-RU" sz="4800" b="1" dirty="0" smtClean="0">
                <a:sym typeface="Symbol"/>
              </a:rPr>
              <a:t> </a:t>
            </a:r>
            <a:r>
              <a:rPr lang="ru-RU" sz="3600" b="1" dirty="0" smtClean="0">
                <a:sym typeface="Symbol"/>
              </a:rPr>
              <a:t>- погрешность метода</a:t>
            </a:r>
            <a:endParaRPr lang="ru-RU" sz="3600" b="1" baseline="-25000" dirty="0" smtClean="0">
              <a:sym typeface="Symbol"/>
            </a:endParaRPr>
          </a:p>
          <a:p>
            <a:r>
              <a:rPr lang="ru-RU" sz="4600" b="1" dirty="0" smtClean="0">
                <a:sym typeface="Symbol"/>
              </a:rPr>
              <a:t></a:t>
            </a:r>
            <a:r>
              <a:rPr lang="ru-RU" sz="4600" b="1" baseline="-25000" dirty="0" smtClean="0">
                <a:sym typeface="Symbol"/>
              </a:rPr>
              <a:t>3</a:t>
            </a:r>
            <a:r>
              <a:rPr lang="ru-RU" sz="4800" b="1" dirty="0" smtClean="0">
                <a:sym typeface="Symbol"/>
              </a:rPr>
              <a:t> </a:t>
            </a:r>
            <a:r>
              <a:rPr lang="ru-RU" sz="3600" b="1" dirty="0" smtClean="0">
                <a:sym typeface="Symbol"/>
              </a:rPr>
              <a:t>- вычислительная погрешность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22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Неустранимая</a:t>
            </a:r>
          </a:p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погрешность</a:t>
            </a:r>
          </a:p>
          <a:p>
            <a:pPr algn="ctr"/>
            <a:r>
              <a:rPr lang="ru-RU" sz="4800" b="1" dirty="0" smtClean="0">
                <a:solidFill>
                  <a:schemeClr val="accent2"/>
                </a:solidFill>
                <a:sym typeface="Symbol"/>
              </a:rPr>
              <a:t>(на этапе моделирования) </a:t>
            </a:r>
            <a:endParaRPr lang="ru-RU" sz="4800" b="1" baseline="-25000" dirty="0" smtClean="0">
              <a:solidFill>
                <a:schemeClr val="accent2"/>
              </a:solidFill>
              <a:sym typeface="Symbol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3122" y="2456795"/>
            <a:ext cx="7688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Неточное задание входных данных</a:t>
            </a:r>
          </a:p>
          <a:p>
            <a:pPr marL="1071563" indent="541338">
              <a:buSzPct val="100000"/>
              <a:buFont typeface="Wingdings" pitchFamily="2" charset="2"/>
              <a:buChar char="ü"/>
            </a:pPr>
            <a:r>
              <a:rPr lang="ru-RU" sz="3400" dirty="0" smtClean="0"/>
              <a:t>Нет абсолютно точных измерительных приборов</a:t>
            </a:r>
          </a:p>
          <a:p>
            <a:pPr marL="1071563" indent="541338">
              <a:buSzPct val="100000"/>
              <a:buFont typeface="Wingdings" pitchFamily="2" charset="2"/>
              <a:buChar char="ü"/>
            </a:pPr>
            <a:r>
              <a:rPr lang="ru-RU" sz="3400" dirty="0" smtClean="0"/>
              <a:t>Человеческий фактор</a:t>
            </a:r>
          </a:p>
          <a:p>
            <a:pPr marL="1071563" indent="541338">
              <a:buSzPct val="100000"/>
            </a:pPr>
            <a:endParaRPr lang="ru-RU" sz="3400" dirty="0" smtClean="0"/>
          </a:p>
          <a:p>
            <a:pPr indent="541338">
              <a:buSzPct val="150000"/>
              <a:buFont typeface="Arial" pitchFamily="34" charset="0"/>
              <a:buChar char="•"/>
            </a:pPr>
            <a:r>
              <a:rPr lang="ru-RU" sz="3600" dirty="0" smtClean="0"/>
              <a:t>Упрощение реальных объектов и процессов</a:t>
            </a:r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1101</Words>
  <Application>Microsoft Office PowerPoint</Application>
  <PresentationFormat>Лист A4 (210x297 мм)</PresentationFormat>
  <Paragraphs>190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Symbol</vt:lpstr>
      <vt:lpstr>Trebuchet MS</vt:lpstr>
      <vt:lpstr>Wingdings</vt:lpstr>
      <vt:lpstr>Wingdings 3</vt:lpstr>
      <vt:lpstr>Грань</vt:lpstr>
      <vt:lpstr>Формула</vt:lpstr>
      <vt:lpstr>Приближенные величины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студента</dc:creator>
  <cp:lastModifiedBy>Бабенко Марина Владимировна</cp:lastModifiedBy>
  <cp:revision>49</cp:revision>
  <dcterms:created xsi:type="dcterms:W3CDTF">2015-10-20T07:32:32Z</dcterms:created>
  <dcterms:modified xsi:type="dcterms:W3CDTF">2020-09-01T05:51:19Z</dcterms:modified>
</cp:coreProperties>
</file>