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9" d="100"/>
          <a:sy n="49" d="100"/>
        </p:scale>
        <p:origin x="-108" y="-5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495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495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pPr>
              <a:defRPr/>
            </a:pPr>
            <a:fld id="{9D09685B-E277-4C89-ABDF-69560DEC513F}"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274638"/>
            <a:ext cx="8229600" cy="58213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Rectangle 7"/>
          <p:cNvSpPr>
            <a:spLocks noGrp="1" noChangeArrowheads="1"/>
          </p:cNvSpPr>
          <p:nvPr>
            <p:ph type="dt" sz="half" idx="10"/>
          </p:nvPr>
        </p:nvSpPr>
        <p:spPr>
          <a:ln/>
        </p:spPr>
        <p:txBody>
          <a:bodyPr/>
          <a:lstStyle>
            <a:lvl1pPr>
              <a:defRPr/>
            </a:lvl1pPr>
          </a:lstStyle>
          <a:p>
            <a:pPr>
              <a:defRPr/>
            </a:pPr>
            <a:endParaRPr lang="ru-RU"/>
          </a:p>
        </p:txBody>
      </p:sp>
      <p:sp>
        <p:nvSpPr>
          <p:cNvPr id="4" name="Rectangle 8"/>
          <p:cNvSpPr>
            <a:spLocks noGrp="1" noChangeArrowheads="1"/>
          </p:cNvSpPr>
          <p:nvPr>
            <p:ph type="ftr" sz="quarter" idx="11"/>
          </p:nvPr>
        </p:nvSpPr>
        <p:spPr>
          <a:ln/>
        </p:spPr>
        <p:txBody>
          <a:bodyPr/>
          <a:lstStyle>
            <a:lvl1pPr>
              <a:defRPr/>
            </a:lvl1pPr>
          </a:lstStyle>
          <a:p>
            <a:pPr>
              <a:defRPr/>
            </a:pPr>
            <a:endParaRPr lang="ru-RU"/>
          </a:p>
        </p:txBody>
      </p:sp>
      <p:sp>
        <p:nvSpPr>
          <p:cNvPr id="5" name="Rectangle 9"/>
          <p:cNvSpPr>
            <a:spLocks noGrp="1" noChangeArrowheads="1"/>
          </p:cNvSpPr>
          <p:nvPr>
            <p:ph type="sldNum" sz="quarter" idx="12"/>
          </p:nvPr>
        </p:nvSpPr>
        <p:spPr>
          <a:ln/>
        </p:spPr>
        <p:txBody>
          <a:bodyPr/>
          <a:lstStyle>
            <a:lvl1pPr>
              <a:defRPr/>
            </a:lvl1pPr>
          </a:lstStyle>
          <a:p>
            <a:pPr>
              <a:defRPr/>
            </a:pPr>
            <a:fld id="{6EF81B5B-F331-4B7D-982B-BADB001815FA}"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18.04.2015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18.04.2015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ru.wikipedia.org/wiki/%D0%90%D0%BD%D1%82%D0%B8%D0%B2%D0%B8%D1%80%D1%83%D1%81%D0%BD%D0%B0%D1%8F_%D0%BF%D1%80%D0%BE%D0%B3%D1%80%D0%B0%D0%BC%D0%BC%D0%B0" TargetMode="External"/><Relationship Id="rId2" Type="http://schemas.openxmlformats.org/officeDocument/2006/relationships/hyperlink" Target="http://ru.wikipedia.org/w/index.php?title=%D0%9F%D1%80%D0%BE%D0%B3%D1%80%D0%B0%D0%BC%D0%BD%D0%BE%D0%B5_%D0%BE%D0%B1%D0%B5%D1%81%D0%BF%D0%B5%D1%87%D0%B5%D0%BD%D0%B8%D0%B5&amp;action=ed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hyperlink" Target="&#1055;&#1088;&#1077;&#1079;&#1077;&#1085;&#1090;&#1072;&#1094;&#1080;&#1103;2.ppt" TargetMode="Externa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7.xml"/><Relationship Id="rId4" Type="http://schemas.openxmlformats.org/officeDocument/2006/relationships/slide" Target="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Антивирусная защита</a:t>
            </a:r>
            <a:endParaRPr lang="ru-RU" dirty="0"/>
          </a:p>
        </p:txBody>
      </p:sp>
      <p:sp>
        <p:nvSpPr>
          <p:cNvPr id="3" name="Подзаголовок 2"/>
          <p:cNvSpPr>
            <a:spLocks noGrp="1"/>
          </p:cNvSpPr>
          <p:nvPr>
            <p:ph type="subTitle" idx="1"/>
          </p:nvPr>
        </p:nvSpPr>
        <p:spPr/>
        <p:txBody>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468313" y="549275"/>
            <a:ext cx="8229600" cy="1143000"/>
          </a:xfrm>
        </p:spPr>
        <p:txBody>
          <a:bodyPr>
            <a:normAutofit fontScale="90000"/>
          </a:bodyPr>
          <a:lstStyle/>
          <a:p>
            <a:pPr eaLnBrk="1" hangingPunct="1">
              <a:defRPr/>
            </a:pPr>
            <a:r>
              <a:rPr lang="ru-RU" sz="2400" b="1" smtClean="0"/>
              <a:t>Но установить антивирусные программы не достаточно, необходимо следовать рекомендациям:</a:t>
            </a:r>
            <a:r>
              <a:rPr lang="ru-RU" sz="4000" smtClean="0"/>
              <a:t/>
            </a:r>
            <a:br>
              <a:rPr lang="ru-RU" sz="4000" smtClean="0"/>
            </a:br>
            <a:endParaRPr lang="ru-RU" sz="4000" smtClean="0"/>
          </a:p>
        </p:txBody>
      </p:sp>
      <p:sp>
        <p:nvSpPr>
          <p:cNvPr id="435203" name="Rectangle 3"/>
          <p:cNvSpPr>
            <a:spLocks noGrp="1" noChangeArrowheads="1"/>
          </p:cNvSpPr>
          <p:nvPr>
            <p:ph type="body" idx="1"/>
          </p:nvPr>
        </p:nvSpPr>
        <p:spPr>
          <a:xfrm>
            <a:off x="468313" y="1844675"/>
            <a:ext cx="8229600" cy="4495800"/>
          </a:xfrm>
        </p:spPr>
        <p:txBody>
          <a:bodyPr/>
          <a:lstStyle/>
          <a:p>
            <a:pPr eaLnBrk="1" hangingPunct="1">
              <a:lnSpc>
                <a:spcPct val="80000"/>
              </a:lnSpc>
              <a:defRPr/>
            </a:pPr>
            <a:r>
              <a:rPr lang="ru-RU" sz="1800" smtClean="0"/>
              <a:t>- перед считыванием с дискет информации, записанной на других компьютерах, всегда проверять эти дискеты на наличие вирусов, запуская AVP Сканер;</a:t>
            </a:r>
            <a:br>
              <a:rPr lang="ru-RU" sz="1800" smtClean="0"/>
            </a:br>
            <a:r>
              <a:rPr lang="ru-RU" sz="1800" smtClean="0"/>
              <a:t>- при переносе на компьютер файлов в архивированном виде проверять их сразу же после разархивации на жестком диске, ограничивая область проверки только вновь записанными файлами;</a:t>
            </a:r>
            <a:br>
              <a:rPr lang="ru-RU" sz="1800" smtClean="0"/>
            </a:br>
            <a:r>
              <a:rPr lang="ru-RU" sz="1800" smtClean="0"/>
              <a:t>- периодически проверять на наличие вирусов жесткие диски компьютера, запуская AVP Сканер для тестирования файлов, памяти и системных областей;</a:t>
            </a:r>
            <a:br>
              <a:rPr lang="ru-RU" sz="1800" smtClean="0"/>
            </a:br>
            <a:r>
              <a:rPr lang="ru-RU" sz="1800" smtClean="0"/>
              <a:t>- всегда защищать дискеты от записи при работе на других компьютерах, если на них не будет производится запись информации;</a:t>
            </a:r>
            <a:br>
              <a:rPr lang="ru-RU" sz="1800" smtClean="0"/>
            </a:br>
            <a:r>
              <a:rPr lang="ru-RU" sz="1800" smtClean="0"/>
              <a:t>- обязательно делать архивные копии на сменных носителях ценной информации;</a:t>
            </a:r>
            <a:br>
              <a:rPr lang="ru-RU" sz="1800" smtClean="0"/>
            </a:br>
            <a:r>
              <a:rPr lang="ru-RU" sz="1800" smtClean="0"/>
              <a:t>- не оставлять в кармане дисковода дискеты при включении или перезагрузке операционной системы, чтобы исключить заражение компьютера загрузочными вирусами;</a:t>
            </a:r>
            <a:br>
              <a:rPr lang="ru-RU" sz="1800" smtClean="0"/>
            </a:br>
            <a:r>
              <a:rPr lang="ru-RU" sz="1800" smtClean="0"/>
              <a:t>- использовать AVP Монитор для входного контроля всех исполняемых файлов, получаемых из компьютерных сетей;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ru-RU" smtClean="0"/>
              <a:t>Методы для борьбы</a:t>
            </a:r>
          </a:p>
        </p:txBody>
      </p:sp>
      <p:sp>
        <p:nvSpPr>
          <p:cNvPr id="43622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ru-RU" sz="2400" smtClean="0"/>
              <a:t>Для антивирусных программ характерно использование двух методов для борьбы с вредоносными программами:</a:t>
            </a:r>
          </a:p>
          <a:p>
            <a:pPr eaLnBrk="1" hangingPunct="1">
              <a:lnSpc>
                <a:spcPct val="80000"/>
              </a:lnSpc>
              <a:defRPr/>
            </a:pPr>
            <a:r>
              <a:rPr lang="ru-RU" sz="2400" smtClean="0"/>
              <a:t>проверка (сканирование) файлов на наличие известных вирусов, сопоставляя определения со словарем вирусов </a:t>
            </a:r>
          </a:p>
          <a:p>
            <a:pPr eaLnBrk="1" hangingPunct="1">
              <a:lnSpc>
                <a:spcPct val="80000"/>
              </a:lnSpc>
              <a:defRPr/>
            </a:pPr>
            <a:r>
              <a:rPr lang="ru-RU" sz="2400" smtClean="0"/>
              <a:t>определение подозрительной работы любой компьютерной программы, которая может говорить о заражении. Такой анализ может включать сбор данных, сканирование порта и другие методы. </a:t>
            </a:r>
          </a:p>
          <a:p>
            <a:pPr eaLnBrk="1" hangingPunct="1">
              <a:lnSpc>
                <a:spcPct val="80000"/>
              </a:lnSpc>
              <a:buFont typeface="Wingdings" pitchFamily="2" charset="2"/>
              <a:buNone/>
              <a:defRPr/>
            </a:pPr>
            <a:r>
              <a:rPr lang="ru-RU" sz="2400" smtClean="0"/>
              <a:t>Большинство коммерческих антивирусных программ используют обе эти технологии, но делая при этом акцент на методе сопоставления со словарем вирусов.</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defRPr/>
            </a:pPr>
            <a:r>
              <a:rPr lang="ru-RU" smtClean="0"/>
              <a:t>Словарь </a:t>
            </a:r>
          </a:p>
        </p:txBody>
      </p:sp>
      <p:sp>
        <p:nvSpPr>
          <p:cNvPr id="437251"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ru-RU" sz="2400" smtClean="0"/>
              <a:t>В методе сопоставления со словарем, антивирусная программа проверяет файл и ссылается на словарь известных вирусов, которые определили разработчики этой антивирусной программы. Если часть кода в файле совпадает с каким-либо вирусом в словаре, антивирусная программа предпринимает следующие действия:</a:t>
            </a:r>
          </a:p>
          <a:p>
            <a:pPr eaLnBrk="1" hangingPunct="1">
              <a:lnSpc>
                <a:spcPct val="80000"/>
              </a:lnSpc>
              <a:defRPr/>
            </a:pPr>
            <a:r>
              <a:rPr lang="ru-RU" sz="2400" smtClean="0"/>
              <a:t>пытается вылечить файл, удаляя из него вирус </a:t>
            </a:r>
          </a:p>
          <a:p>
            <a:pPr eaLnBrk="1" hangingPunct="1">
              <a:lnSpc>
                <a:spcPct val="80000"/>
              </a:lnSpc>
              <a:defRPr/>
            </a:pPr>
            <a:r>
              <a:rPr lang="ru-RU" sz="2400" smtClean="0"/>
              <a:t>заносит файл в карантин (в этом случае файл становится недоступным для других программ, а вирус, находящийся в нем, не может распространяться). </a:t>
            </a:r>
          </a:p>
          <a:p>
            <a:pPr eaLnBrk="1" hangingPunct="1">
              <a:lnSpc>
                <a:spcPct val="80000"/>
              </a:lnSpc>
              <a:defRPr/>
            </a:pPr>
            <a:r>
              <a:rPr lang="ru-RU" sz="2400" smtClean="0"/>
              <a:t>удаляет зараженный файл</a:t>
            </a:r>
          </a:p>
          <a:p>
            <a:pPr eaLnBrk="1" hangingPunct="1">
              <a:lnSpc>
                <a:spcPct val="80000"/>
              </a:lnSpc>
              <a:defRPr/>
            </a:pPr>
            <a:endParaRPr lang="ru-RU"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r>
              <a:rPr lang="ru-RU" smtClean="0"/>
              <a:t>Словарь</a:t>
            </a:r>
          </a:p>
        </p:txBody>
      </p:sp>
      <p:sp>
        <p:nvSpPr>
          <p:cNvPr id="438275" name="Rectangle 3"/>
          <p:cNvSpPr>
            <a:spLocks noGrp="1" noChangeArrowheads="1"/>
          </p:cNvSpPr>
          <p:nvPr>
            <p:ph type="body" idx="1"/>
          </p:nvPr>
        </p:nvSpPr>
        <p:spPr/>
        <p:txBody>
          <a:bodyPr/>
          <a:lstStyle/>
          <a:p>
            <a:pPr eaLnBrk="1" hangingPunct="1">
              <a:lnSpc>
                <a:spcPct val="80000"/>
              </a:lnSpc>
              <a:defRPr/>
            </a:pPr>
            <a:r>
              <a:rPr lang="ru-RU" sz="2000" smtClean="0"/>
              <a:t>Для того, чтобы такая антивирусная программа успешно работала на протяжении долгого времени, в словарь вирусов нужно периодически загружать (обычно, через Интернет) обновленные данные. Если бдительные и имеющие склонность к технике пользователи определят вирус по горячим следам, они могут послать зараженные файлы разработчикам антивирусной программы, а они затем добавят информацию о новых вирусах в свой словарь.</a:t>
            </a:r>
          </a:p>
          <a:p>
            <a:pPr eaLnBrk="1" hangingPunct="1">
              <a:lnSpc>
                <a:spcPct val="80000"/>
              </a:lnSpc>
              <a:defRPr/>
            </a:pPr>
            <a:r>
              <a:rPr lang="ru-RU" sz="2000" smtClean="0"/>
              <a:t>Для антивирусных программ со словарем характерна проверка файлов в тот момент, когда операционная система создает, открывает, закрывает или посылает их по почте. Таким образом, программа может обнаружить известный вирус сразу после его получения. Заметьте, также, что системный администратор может установить в антивирусной программе расписание для регулярной проверки (сканирования) всех файлов на жестком диске компьютера.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468313" y="620713"/>
            <a:ext cx="8229600" cy="1143000"/>
          </a:xfrm>
        </p:spPr>
        <p:txBody>
          <a:bodyPr>
            <a:normAutofit fontScale="90000"/>
          </a:bodyPr>
          <a:lstStyle/>
          <a:p>
            <a:pPr eaLnBrk="1" hangingPunct="1">
              <a:defRPr/>
            </a:pPr>
            <a:r>
              <a:rPr lang="ru-RU" sz="3200" b="1" smtClean="0"/>
              <a:t>Антивирусный комплекс для защиты шлюзов</a:t>
            </a:r>
            <a:br>
              <a:rPr lang="ru-RU" sz="3200" b="1" smtClean="0"/>
            </a:br>
            <a:endParaRPr lang="ru-RU" sz="3200" b="1" smtClean="0"/>
          </a:p>
        </p:txBody>
      </p:sp>
      <p:sp>
        <p:nvSpPr>
          <p:cNvPr id="443395" name="Rectangle 3"/>
          <p:cNvSpPr>
            <a:spLocks noGrp="1" noChangeArrowheads="1"/>
          </p:cNvSpPr>
          <p:nvPr>
            <p:ph type="body" idx="1"/>
          </p:nvPr>
        </p:nvSpPr>
        <p:spPr>
          <a:xfrm>
            <a:off x="457200" y="1600200"/>
            <a:ext cx="8229600" cy="4852988"/>
          </a:xfrm>
        </p:spPr>
        <p:txBody>
          <a:bodyPr/>
          <a:lstStyle/>
          <a:p>
            <a:pPr eaLnBrk="1" hangingPunct="1">
              <a:lnSpc>
                <a:spcPct val="80000"/>
              </a:lnSpc>
              <a:buFont typeface="Wingdings" pitchFamily="2" charset="2"/>
              <a:buNone/>
              <a:defRPr/>
            </a:pPr>
            <a:r>
              <a:rPr lang="ru-RU" sz="1800" smtClean="0">
                <a:effectLst/>
              </a:rPr>
              <a:t>Антивирусный комплекс для защиты шлюза, как следует из названия, предназначен для проверки на наличие вирусов данных, через этот шлюз передаваемых.</a:t>
            </a:r>
          </a:p>
          <a:p>
            <a:pPr eaLnBrk="1" hangingPunct="1">
              <a:lnSpc>
                <a:spcPct val="80000"/>
              </a:lnSpc>
              <a:buFont typeface="Wingdings" pitchFamily="2" charset="2"/>
              <a:buNone/>
              <a:defRPr/>
            </a:pPr>
            <a:r>
              <a:rPr lang="ru-RU" sz="1800" smtClean="0">
                <a:effectLst/>
              </a:rPr>
              <a:t>На практике основными каналами доставки вирусов в локальную сеть являются SMTP, HTTP и FTP-потоки, следовательно, антивирусный комплекс для защиты шлюзов преимущественно включает средства непрерывной работы. Антивирусы периодического запуска используются редко, преимущественно для защиты файловой системы сервера, на котором установлен комплекс:</a:t>
            </a:r>
          </a:p>
          <a:p>
            <a:pPr eaLnBrk="1" hangingPunct="1">
              <a:lnSpc>
                <a:spcPct val="80000"/>
              </a:lnSpc>
              <a:buFont typeface="Wingdings" pitchFamily="2" charset="2"/>
              <a:buNone/>
              <a:defRPr/>
            </a:pPr>
            <a:endParaRPr lang="ru-RU" sz="1800" smtClean="0">
              <a:effectLst/>
            </a:endParaRPr>
          </a:p>
          <a:p>
            <a:pPr algn="r" eaLnBrk="1" hangingPunct="1">
              <a:lnSpc>
                <a:spcPct val="80000"/>
              </a:lnSpc>
              <a:defRPr/>
            </a:pPr>
            <a:r>
              <a:rPr lang="ru-RU" sz="1800" b="1" smtClean="0"/>
              <a:t>Сканер HTTP-потока </a:t>
            </a:r>
            <a:r>
              <a:rPr lang="ru-RU" sz="1800" smtClean="0"/>
              <a:t>— предназначен для проверки данных, передаваемых через шлюз по протоколу HTTP </a:t>
            </a:r>
          </a:p>
          <a:p>
            <a:pPr algn="r" eaLnBrk="1" hangingPunct="1">
              <a:lnSpc>
                <a:spcPct val="80000"/>
              </a:lnSpc>
              <a:defRPr/>
            </a:pPr>
            <a:r>
              <a:rPr lang="ru-RU" sz="1800" b="1" smtClean="0"/>
              <a:t>Сканер FTP-потока </a:t>
            </a:r>
            <a:r>
              <a:rPr lang="ru-RU" sz="1800" smtClean="0"/>
              <a:t>— предназначен для проверки данных, передаваемых через шлюз по протоколу FTP. В случае использования FTP over HTTP FTP-запросы будут проверяться сканером HTTP-потока </a:t>
            </a:r>
          </a:p>
          <a:p>
            <a:pPr algn="r" eaLnBrk="1" hangingPunct="1">
              <a:lnSpc>
                <a:spcPct val="80000"/>
              </a:lnSpc>
              <a:defRPr/>
            </a:pPr>
            <a:r>
              <a:rPr lang="ru-RU" sz="1800" b="1" smtClean="0"/>
              <a:t>Сканер SMTP-потока </a:t>
            </a:r>
            <a:r>
              <a:rPr lang="ru-RU" sz="1800" smtClean="0"/>
              <a:t>— предназначен для проверки данных, передаваемых через шлюз по SMTP</a:t>
            </a:r>
          </a:p>
          <a:p>
            <a:pPr algn="r" eaLnBrk="1" hangingPunct="1">
              <a:lnSpc>
                <a:spcPct val="80000"/>
              </a:lnSpc>
              <a:defRPr/>
            </a:pPr>
            <a:endParaRPr lang="ru-RU" sz="1800" smtClean="0"/>
          </a:p>
          <a:p>
            <a:pPr eaLnBrk="1" hangingPunct="1">
              <a:lnSpc>
                <a:spcPct val="80000"/>
              </a:lnSpc>
              <a:buFont typeface="Wingdings" pitchFamily="2" charset="2"/>
              <a:buNone/>
              <a:defRPr/>
            </a:pPr>
            <a:r>
              <a:rPr lang="ru-RU" sz="1800" smtClean="0"/>
              <a:t>Естественно, как и в предыдущих случаях в комплекс в обязательном порядке входит средство для обновления антивирусных баз.</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ru-RU" sz="2800" b="1" smtClean="0"/>
              <a:t>Антивирусы, мобильные устройства и инновационные решения</a:t>
            </a:r>
          </a:p>
        </p:txBody>
      </p:sp>
      <p:sp>
        <p:nvSpPr>
          <p:cNvPr id="439299" name="Rectangle 3"/>
          <p:cNvSpPr>
            <a:spLocks noGrp="1" noChangeArrowheads="1"/>
          </p:cNvSpPr>
          <p:nvPr>
            <p:ph type="body" idx="1"/>
          </p:nvPr>
        </p:nvSpPr>
        <p:spPr/>
        <p:txBody>
          <a:bodyPr/>
          <a:lstStyle/>
          <a:p>
            <a:pPr eaLnBrk="1" hangingPunct="1">
              <a:lnSpc>
                <a:spcPct val="80000"/>
              </a:lnSpc>
              <a:defRPr/>
            </a:pPr>
            <a:endParaRPr lang="ru-RU" sz="2000" b="1" smtClean="0"/>
          </a:p>
          <a:p>
            <a:pPr eaLnBrk="1" hangingPunct="1">
              <a:lnSpc>
                <a:spcPct val="80000"/>
              </a:lnSpc>
              <a:buFont typeface="Wingdings" pitchFamily="2" charset="2"/>
              <a:buNone/>
              <a:defRPr/>
            </a:pPr>
            <a:r>
              <a:rPr lang="ru-RU" sz="2000" smtClean="0"/>
              <a:t>Никого не удивит, когда вирусы, которые заражают персональные и портативные компьютеры, перейдут и на мобильные устройства. Все больше разработчиков этой области предлагают антивирусные программы для борьбы с вирусами и защиты мобильных телефонов. В мобильных устройствах есть следующие виды борьбы с вирусами:</a:t>
            </a:r>
          </a:p>
          <a:p>
            <a:pPr eaLnBrk="1" hangingPunct="1">
              <a:lnSpc>
                <a:spcPct val="80000"/>
              </a:lnSpc>
              <a:buFont typeface="Wingdings" pitchFamily="2" charset="2"/>
              <a:buNone/>
              <a:defRPr/>
            </a:pPr>
            <a:endParaRPr lang="ru-RU" sz="2000" smtClean="0"/>
          </a:p>
          <a:p>
            <a:pPr eaLnBrk="1" hangingPunct="1">
              <a:lnSpc>
                <a:spcPct val="80000"/>
              </a:lnSpc>
              <a:defRPr/>
            </a:pPr>
            <a:r>
              <a:rPr lang="ru-RU" sz="2000" b="1" smtClean="0"/>
              <a:t>ограничения процессора </a:t>
            </a:r>
          </a:p>
          <a:p>
            <a:pPr eaLnBrk="1" hangingPunct="1">
              <a:lnSpc>
                <a:spcPct val="80000"/>
              </a:lnSpc>
              <a:defRPr/>
            </a:pPr>
            <a:r>
              <a:rPr lang="ru-RU" sz="2000" b="1" smtClean="0"/>
              <a:t>ограничение памяти </a:t>
            </a:r>
          </a:p>
          <a:p>
            <a:pPr eaLnBrk="1" hangingPunct="1">
              <a:lnSpc>
                <a:spcPct val="80000"/>
              </a:lnSpc>
              <a:defRPr/>
            </a:pPr>
            <a:r>
              <a:rPr lang="ru-RU" sz="2000" b="1" smtClean="0"/>
              <a:t>определение и обновление сигнатур этих мобильных устройств</a:t>
            </a:r>
          </a:p>
          <a:p>
            <a:pPr eaLnBrk="1" hangingPunct="1">
              <a:lnSpc>
                <a:spcPct val="80000"/>
              </a:lnSpc>
              <a:defRPr/>
            </a:pPr>
            <a:endParaRPr lang="ru-RU" sz="2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eaLnBrk="1" hangingPunct="1">
              <a:defRPr/>
            </a:pPr>
            <a:r>
              <a:rPr lang="ru-RU" sz="2800" b="1" smtClean="0"/>
              <a:t>Антивирусы на SIM, флэш-картах и USB устройствах</a:t>
            </a:r>
          </a:p>
        </p:txBody>
      </p:sp>
      <p:sp>
        <p:nvSpPr>
          <p:cNvPr id="440323" name="Rectangle 3"/>
          <p:cNvSpPr>
            <a:spLocks noGrp="1" noChangeArrowheads="1"/>
          </p:cNvSpPr>
          <p:nvPr>
            <p:ph type="body" idx="1"/>
          </p:nvPr>
        </p:nvSpPr>
        <p:spPr/>
        <p:txBody>
          <a:bodyPr/>
          <a:lstStyle/>
          <a:p>
            <a:pPr eaLnBrk="1" hangingPunct="1">
              <a:lnSpc>
                <a:spcPct val="80000"/>
              </a:lnSpc>
              <a:defRPr/>
            </a:pPr>
            <a:r>
              <a:rPr lang="ru-RU" sz="1800" b="1" smtClean="0"/>
              <a:t>Антивирусы на SIM, флэш-картах и USB устройствах</a:t>
            </a:r>
          </a:p>
          <a:p>
            <a:pPr eaLnBrk="1" hangingPunct="1">
              <a:lnSpc>
                <a:spcPct val="80000"/>
              </a:lnSpc>
              <a:defRPr/>
            </a:pPr>
            <a:r>
              <a:rPr lang="ru-RU" sz="1800" b="1" smtClean="0"/>
              <a:t>Выпускаемые сегодня мобильные телефоны обладают широким спектром интерфейсов и возможностями передачи данных. Потребителям следует тщательно изучить методы защиты прежде, чем подсоединять какие-либо небольшие устройства.</a:t>
            </a:r>
          </a:p>
          <a:p>
            <a:pPr eaLnBrk="1" hangingPunct="1">
              <a:lnSpc>
                <a:spcPct val="80000"/>
              </a:lnSpc>
              <a:defRPr/>
            </a:pPr>
            <a:r>
              <a:rPr lang="ru-RU" sz="1800" b="1" smtClean="0"/>
              <a:t>Такие методы защиты, как аппаратные, возможно, антивирусы на USB устройствах или на SIM, больше подойдут потребителям мобильных телефонов. Техническая оценка и обзор того, как установить антивирусную программу на сотовый мобильный телефон, должны рассматриваться, как процесс сканирования, который может повлиять на другие легальные приложения на этом телефоне.</a:t>
            </a:r>
          </a:p>
          <a:p>
            <a:pPr eaLnBrk="1" hangingPunct="1">
              <a:lnSpc>
                <a:spcPct val="80000"/>
              </a:lnSpc>
              <a:defRPr/>
            </a:pPr>
            <a:r>
              <a:rPr lang="ru-RU" sz="1800" b="1" smtClean="0"/>
              <a:t>Антивирусные программы на SIM с антивирусом, встроенном в зону памяти небольшой емкости, обеспечивают борьбу с вредоносным ПО/вирусами, защищая PIM и информацию пользователя телефона. Антивирусы на флэш-картах дают пользователю возможность обмениваться информацией и использовать эти продукты с различными аппаратными устройствами.</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p:nvPr>
        </p:nvSpPr>
        <p:spPr>
          <a:noFill/>
        </p:spPr>
        <p:txBody>
          <a:bodyPr/>
          <a:lstStyle/>
          <a:p>
            <a:pPr>
              <a:buFont typeface="Wingdings" pitchFamily="2" charset="2"/>
              <a:buNone/>
            </a:pPr>
            <a:r>
              <a:rPr lang="ru-RU" sz="2000" smtClean="0">
                <a:effectLst/>
              </a:rPr>
              <a:t>Закрывая глаза на не слишком высокие, но довольно ощутимые запросы к ресурсам компьютера, первое место присуждается </a:t>
            </a:r>
            <a:r>
              <a:rPr lang="ru-RU" sz="2000" b="1" smtClean="0">
                <a:solidFill>
                  <a:srgbClr val="0070C0"/>
                </a:solidFill>
                <a:effectLst/>
              </a:rPr>
              <a:t>BitDefender Antivirus Plus v10</a:t>
            </a:r>
            <a:r>
              <a:rPr lang="ru-RU" sz="2000" smtClean="0">
                <a:effectLst/>
              </a:rPr>
              <a:t>. Этот антивирус предоставляет пользователю наилучшую комплексную защиту, а в наших тестах по обнаружению вирусов BitDefender стал неоспоримым победителем. Второе место было бы справедливо </a:t>
            </a:r>
            <a:r>
              <a:rPr lang="ru-RU" sz="2000" smtClean="0">
                <a:solidFill>
                  <a:srgbClr val="0070C0"/>
                </a:solidFill>
                <a:effectLst/>
              </a:rPr>
              <a:t>отдать </a:t>
            </a:r>
            <a:r>
              <a:rPr lang="ru-RU" sz="2000" b="1" smtClean="0">
                <a:solidFill>
                  <a:srgbClr val="0070C0"/>
                </a:solidFill>
                <a:effectLst/>
              </a:rPr>
              <a:t>Panda Antivirus 2007</a:t>
            </a:r>
            <a:r>
              <a:rPr lang="ru-RU" sz="2000" smtClean="0">
                <a:effectLst/>
              </a:rPr>
              <a:t>. Он просто не имеет аналогов по обеспечиваемому уровню защиты и влиянию на работу системных процессов. Что касается остальных решений безопасности, то символическое третье место (символическое потому,  что чуть лучше среди оставшихся продуктов) достается </a:t>
            </a:r>
            <a:r>
              <a:rPr lang="ru-RU" sz="2000" smtClean="0">
                <a:solidFill>
                  <a:srgbClr val="0070C0"/>
                </a:solidFill>
                <a:effectLst/>
              </a:rPr>
              <a:t>Dr.Web 4.33</a:t>
            </a:r>
            <a:r>
              <a:rPr lang="ru-RU" sz="2000" smtClean="0">
                <a:effectLst/>
              </a:rPr>
              <a:t>. Комплексная защита, низкое потребление оперативной памяти – что еще нужно для комфортной работы? </a:t>
            </a:r>
            <a:r>
              <a:rPr lang="ru-RU" sz="2000" smtClean="0">
                <a:solidFill>
                  <a:srgbClr val="0070C0"/>
                </a:solidFill>
                <a:effectLst/>
              </a:rPr>
              <a:t>Антивирус Касперского 6.0 и NOD32 2.5 </a:t>
            </a:r>
            <a:r>
              <a:rPr lang="ru-RU" sz="2000" smtClean="0">
                <a:effectLst/>
              </a:rPr>
              <a:t>– сопоставимые по возможностям продукты. Выбирать лучшего из них пользователю придется исходя из личных</a:t>
            </a:r>
            <a:r>
              <a:rPr lang="ru-RU" sz="2400" smtClean="0">
                <a:effectLst/>
              </a:rPr>
              <a:t> </a:t>
            </a:r>
            <a:r>
              <a:rPr lang="ru-RU" sz="2000" smtClean="0">
                <a:effectLst/>
              </a:rPr>
              <a:t>предпочтений.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defRPr/>
            </a:pPr>
            <a:r>
              <a:rPr lang="ru-RU" smtClean="0"/>
              <a:t>Введение</a:t>
            </a:r>
          </a:p>
        </p:txBody>
      </p:sp>
      <p:sp>
        <p:nvSpPr>
          <p:cNvPr id="431107" name="Rectangle 3"/>
          <p:cNvSpPr>
            <a:spLocks noGrp="1" noChangeArrowheads="1"/>
          </p:cNvSpPr>
          <p:nvPr>
            <p:ph type="body" idx="1"/>
          </p:nvPr>
        </p:nvSpPr>
        <p:spPr>
          <a:xfrm>
            <a:off x="900113" y="1773238"/>
            <a:ext cx="7200900" cy="2376487"/>
          </a:xfrm>
        </p:spPr>
        <p:txBody>
          <a:bodyPr/>
          <a:lstStyle/>
          <a:p>
            <a:pPr eaLnBrk="1" hangingPunct="1">
              <a:buFont typeface="Wingdings" pitchFamily="2" charset="2"/>
              <a:buNone/>
              <a:defRPr/>
            </a:pPr>
            <a:r>
              <a:rPr lang="ru-RU" sz="1800" b="1" smtClean="0">
                <a:latin typeface="Times New Roman" pitchFamily="18" charset="0"/>
              </a:rPr>
              <a:t>          - были и остаются серьёзной проблемой в компьютерном мире, но все проблемы, созданные ими, были решены антивирусами, которые помогают избежать повтора таких "критических ситуаций". </a:t>
            </a:r>
            <a:endParaRPr lang="ru-RU" smtClean="0"/>
          </a:p>
        </p:txBody>
      </p:sp>
      <p:sp>
        <p:nvSpPr>
          <p:cNvPr id="4100" name="WordArt 4"/>
          <p:cNvSpPr>
            <a:spLocks noChangeArrowheads="1" noChangeShapeType="1" noTextEdit="1"/>
          </p:cNvSpPr>
          <p:nvPr/>
        </p:nvSpPr>
        <p:spPr bwMode="auto">
          <a:xfrm>
            <a:off x="468313" y="1052513"/>
            <a:ext cx="1366837" cy="1438275"/>
          </a:xfrm>
          <a:prstGeom prst="rect">
            <a:avLst/>
          </a:prstGeom>
        </p:spPr>
        <p:txBody>
          <a:bodyPr wrap="none" fromWordArt="1">
            <a:prstTxWarp prst="textSlantUp">
              <a:avLst>
                <a:gd name="adj" fmla="val 55556"/>
              </a:avLst>
            </a:prstTxWarp>
          </a:bodyPr>
          <a:lstStyle/>
          <a:p>
            <a:pPr algn="ctr"/>
            <a:r>
              <a:rPr lang="ru-RU" sz="3600" kern="10">
                <a:ln w="9525">
                  <a:solidFill>
                    <a:srgbClr val="000000"/>
                  </a:solidFill>
                  <a:round/>
                  <a:headEnd/>
                  <a:tailEnd/>
                </a:ln>
                <a:solidFill>
                  <a:schemeClr val="hlink"/>
                </a:solidFill>
                <a:latin typeface="Arial"/>
                <a:cs typeface="Arial"/>
              </a:rPr>
              <a:t>Вирусы</a:t>
            </a:r>
          </a:p>
        </p:txBody>
      </p:sp>
      <p:sp>
        <p:nvSpPr>
          <p:cNvPr id="4101" name="WordArt 5"/>
          <p:cNvSpPr>
            <a:spLocks noChangeArrowheads="1" noChangeShapeType="1" noTextEdit="1"/>
          </p:cNvSpPr>
          <p:nvPr/>
        </p:nvSpPr>
        <p:spPr bwMode="auto">
          <a:xfrm>
            <a:off x="323850" y="3068638"/>
            <a:ext cx="1728788" cy="1508125"/>
          </a:xfrm>
          <a:prstGeom prst="rect">
            <a:avLst/>
          </a:prstGeom>
        </p:spPr>
        <p:txBody>
          <a:bodyPr wrap="none" fromWordArt="1">
            <a:prstTxWarp prst="textSlantUp">
              <a:avLst>
                <a:gd name="adj" fmla="val 55556"/>
              </a:avLst>
            </a:prstTxWarp>
          </a:bodyPr>
          <a:lstStyle/>
          <a:p>
            <a:pPr algn="ctr"/>
            <a:r>
              <a:rPr lang="ru-RU" sz="3600" kern="10">
                <a:ln w="9525">
                  <a:solidFill>
                    <a:srgbClr val="000000"/>
                  </a:solidFill>
                  <a:round/>
                  <a:headEnd/>
                  <a:tailEnd/>
                </a:ln>
                <a:solidFill>
                  <a:schemeClr val="hlink"/>
                </a:solidFill>
                <a:latin typeface="Arial"/>
                <a:cs typeface="Arial"/>
              </a:rPr>
              <a:t>Антивирусы</a:t>
            </a:r>
          </a:p>
        </p:txBody>
      </p:sp>
      <p:sp>
        <p:nvSpPr>
          <p:cNvPr id="4102" name="Text Box 6"/>
          <p:cNvSpPr txBox="1">
            <a:spLocks noChangeArrowheads="1"/>
          </p:cNvSpPr>
          <p:nvPr/>
        </p:nvSpPr>
        <p:spPr bwMode="auto">
          <a:xfrm>
            <a:off x="1619250" y="3860800"/>
            <a:ext cx="5473700" cy="1431925"/>
          </a:xfrm>
          <a:prstGeom prst="rect">
            <a:avLst/>
          </a:prstGeom>
          <a:noFill/>
          <a:ln w="9525">
            <a:noFill/>
            <a:miter lim="800000"/>
            <a:headEnd/>
            <a:tailEnd/>
          </a:ln>
        </p:spPr>
        <p:txBody>
          <a:bodyPr>
            <a:spAutoFit/>
          </a:bodyPr>
          <a:lstStyle/>
          <a:p>
            <a:pPr>
              <a:spcBef>
                <a:spcPct val="50000"/>
              </a:spcBef>
            </a:pPr>
            <a:r>
              <a:rPr lang="ru-RU" sz="1600"/>
              <a:t>- </a:t>
            </a:r>
            <a:r>
              <a:rPr lang="ru-RU" sz="1400" b="1"/>
              <a:t>это термин, означающий компьютерную программу, которая пытается определить, нейтрализовать или уничтожить вредоносные программы. Этот тип </a:t>
            </a:r>
            <a:r>
              <a:rPr lang="ru-RU" sz="1400" b="1">
                <a:hlinkClick r:id="rId2" tooltip="Програмное обеспечение"/>
              </a:rPr>
              <a:t>ПО</a:t>
            </a:r>
            <a:r>
              <a:rPr lang="ru-RU" sz="1400" b="1"/>
              <a:t> носит такое название потому, что самые первые </a:t>
            </a:r>
            <a:r>
              <a:rPr lang="ru-RU" sz="1400" b="1">
                <a:hlinkClick r:id="rId3" tooltip="Антивирусная программа"/>
              </a:rPr>
              <a:t>антивирусные программы</a:t>
            </a:r>
            <a:r>
              <a:rPr lang="ru-RU" sz="1400" b="1"/>
              <a:t> были созданы специально для борьбы с компьютерными вирусами.</a:t>
            </a:r>
            <a:r>
              <a:rPr lang="ru-RU" sz="160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468313" y="0"/>
            <a:ext cx="8229600" cy="1143000"/>
          </a:xfrm>
        </p:spPr>
        <p:txBody>
          <a:bodyPr/>
          <a:lstStyle/>
          <a:p>
            <a:pPr eaLnBrk="1" hangingPunct="1">
              <a:defRPr/>
            </a:pPr>
            <a:r>
              <a:rPr lang="ru-RU" smtClean="0"/>
              <a:t>Содержание</a:t>
            </a:r>
          </a:p>
        </p:txBody>
      </p:sp>
      <p:sp>
        <p:nvSpPr>
          <p:cNvPr id="432131" name="Rectangle 3"/>
          <p:cNvSpPr>
            <a:spLocks noGrp="1" noChangeArrowheads="1"/>
          </p:cNvSpPr>
          <p:nvPr>
            <p:ph type="body" idx="1"/>
          </p:nvPr>
        </p:nvSpPr>
        <p:spPr>
          <a:xfrm>
            <a:off x="468313" y="981075"/>
            <a:ext cx="8280400" cy="5040313"/>
          </a:xfrm>
        </p:spPr>
        <p:txBody>
          <a:bodyPr/>
          <a:lstStyle/>
          <a:p>
            <a:pPr eaLnBrk="1" hangingPunct="1">
              <a:lnSpc>
                <a:spcPct val="90000"/>
              </a:lnSpc>
              <a:defRPr/>
            </a:pPr>
            <a:r>
              <a:rPr lang="ru-RU" sz="2400" smtClean="0">
                <a:hlinkClick r:id="rId2" action="ppaction://hlinkpres?slideindex=4&amp;slidetitle=Что такое вирус?"/>
              </a:rPr>
              <a:t>Что такое Вирус?</a:t>
            </a:r>
            <a:endParaRPr lang="ru-RU" sz="2400" smtClean="0"/>
          </a:p>
          <a:p>
            <a:pPr eaLnBrk="1" hangingPunct="1">
              <a:lnSpc>
                <a:spcPct val="90000"/>
              </a:lnSpc>
              <a:defRPr/>
            </a:pPr>
            <a:r>
              <a:rPr lang="ru-RU" sz="2400" smtClean="0">
                <a:hlinkClick r:id="rId2" action="ppaction://hlinkpres?slideindex=5&amp;slidetitle=Как можно &quot;заразиться&quot;?"/>
              </a:rPr>
              <a:t>Как можно заразится вирусом?</a:t>
            </a:r>
            <a:endParaRPr lang="ru-RU" sz="2400" smtClean="0"/>
          </a:p>
          <a:p>
            <a:pPr eaLnBrk="1" hangingPunct="1">
              <a:lnSpc>
                <a:spcPct val="90000"/>
              </a:lnSpc>
              <a:defRPr/>
            </a:pPr>
            <a:r>
              <a:rPr lang="ru-RU" sz="2400" smtClean="0">
                <a:hlinkClick r:id="rId2" action="ppaction://hlinkpres?slideindex=6&amp;slidetitle=Как бороться с вирусами?"/>
              </a:rPr>
              <a:t>Как бороться с вирусами?</a:t>
            </a:r>
            <a:endParaRPr lang="ru-RU" sz="2400" smtClean="0"/>
          </a:p>
          <a:p>
            <a:pPr eaLnBrk="1" hangingPunct="1">
              <a:lnSpc>
                <a:spcPct val="90000"/>
              </a:lnSpc>
              <a:defRPr/>
            </a:pPr>
            <a:r>
              <a:rPr lang="ru-RU" sz="2400" smtClean="0">
                <a:hlinkClick r:id="rId3" action="ppaction://hlinksldjump"/>
              </a:rPr>
              <a:t>Технология обнаружения вирусов</a:t>
            </a:r>
            <a:endParaRPr lang="ru-RU" sz="2400" smtClean="0"/>
          </a:p>
          <a:p>
            <a:pPr eaLnBrk="1" hangingPunct="1">
              <a:lnSpc>
                <a:spcPct val="90000"/>
              </a:lnSpc>
              <a:defRPr/>
            </a:pPr>
            <a:r>
              <a:rPr lang="ru-RU" sz="2400" smtClean="0">
                <a:effectLst/>
                <a:hlinkClick r:id="rId4" action="ppaction://hlinksldjump"/>
              </a:rPr>
              <a:t>Режимы работы антивирусов</a:t>
            </a:r>
            <a:endParaRPr lang="ru-RU" sz="2400" smtClean="0">
              <a:effectLst/>
            </a:endParaRPr>
          </a:p>
          <a:p>
            <a:pPr eaLnBrk="1" hangingPunct="1">
              <a:lnSpc>
                <a:spcPct val="90000"/>
              </a:lnSpc>
              <a:defRPr/>
            </a:pPr>
            <a:r>
              <a:rPr lang="ru-RU" sz="2400" smtClean="0">
                <a:hlinkClick r:id="rId2" action="ppaction://hlinkpres?slideindex=9&amp;slidetitle=Слайд 9"/>
              </a:rPr>
              <a:t>Какой антивирус выбрать?</a:t>
            </a:r>
            <a:endParaRPr lang="ru-RU" sz="2400" smtClean="0"/>
          </a:p>
          <a:p>
            <a:pPr eaLnBrk="1" hangingPunct="1">
              <a:lnSpc>
                <a:spcPct val="90000"/>
              </a:lnSpc>
              <a:defRPr/>
            </a:pPr>
            <a:r>
              <a:rPr lang="ru-RU" sz="2400" smtClean="0">
                <a:hlinkClick r:id="rId5" action="ppaction://hlinksldjump"/>
              </a:rPr>
              <a:t>Рекомендации</a:t>
            </a:r>
            <a:endParaRPr lang="ru-RU" sz="2400" smtClean="0"/>
          </a:p>
          <a:p>
            <a:pPr eaLnBrk="1" hangingPunct="1">
              <a:lnSpc>
                <a:spcPct val="90000"/>
              </a:lnSpc>
              <a:defRPr/>
            </a:pPr>
            <a:r>
              <a:rPr lang="ru-RU" sz="2400" smtClean="0">
                <a:hlinkClick r:id="rId2" action="ppaction://hlinkpres?slideindex=11&amp;slidetitle=Методы для борьбы"/>
              </a:rPr>
              <a:t>Методы для борьбы</a:t>
            </a:r>
            <a:endParaRPr lang="ru-RU" sz="2400" smtClean="0"/>
          </a:p>
          <a:p>
            <a:pPr eaLnBrk="1" hangingPunct="1">
              <a:lnSpc>
                <a:spcPct val="90000"/>
              </a:lnSpc>
              <a:defRPr/>
            </a:pPr>
            <a:r>
              <a:rPr lang="ru-RU" sz="2400" smtClean="0">
                <a:hlinkClick r:id="rId2" action="ppaction://hlinkpres?slideindex=12&amp;slidetitle=Словарь"/>
              </a:rPr>
              <a:t>Словарь</a:t>
            </a:r>
            <a:endParaRPr lang="ru-RU" sz="2400" smtClean="0"/>
          </a:p>
          <a:p>
            <a:pPr eaLnBrk="1" hangingPunct="1">
              <a:lnSpc>
                <a:spcPct val="90000"/>
              </a:lnSpc>
              <a:defRPr/>
            </a:pPr>
            <a:r>
              <a:rPr lang="ru-RU" sz="2400" smtClean="0">
                <a:hlinkClick r:id="rId2" action="ppaction://hlinkpres?slideindex=14&amp;slidetitle=Антивирусный комплекс для защиты шлюзов"/>
              </a:rPr>
              <a:t>Антивирусный комплекс для защиты шлюзов</a:t>
            </a:r>
            <a:endParaRPr lang="ru-RU" sz="2400" smtClean="0"/>
          </a:p>
          <a:p>
            <a:pPr eaLnBrk="1" hangingPunct="1">
              <a:lnSpc>
                <a:spcPct val="90000"/>
              </a:lnSpc>
              <a:defRPr/>
            </a:pPr>
            <a:r>
              <a:rPr lang="ru-RU" sz="2400" smtClean="0">
                <a:hlinkClick r:id="rId6" action="ppaction://hlinksldjump"/>
              </a:rPr>
              <a:t>Антивирусы для переносных устройств</a:t>
            </a:r>
            <a:r>
              <a:rPr lang="ru-RU" sz="2800" smtClean="0">
                <a:hlinkClick r:id="rId6" action="ppaction://hlinksldjump"/>
              </a:rPr>
              <a:t> </a:t>
            </a:r>
            <a:endParaRPr lang="ru-RU" sz="2800" smtClean="0"/>
          </a:p>
          <a:p>
            <a:pPr eaLnBrk="1" hangingPunct="1">
              <a:lnSpc>
                <a:spcPct val="90000"/>
              </a:lnSpc>
              <a:defRPr/>
            </a:pPr>
            <a:endParaRPr lang="ru-RU"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ru-RU" smtClean="0"/>
              <a:t>Что такое вирус?</a:t>
            </a:r>
          </a:p>
        </p:txBody>
      </p:sp>
      <p:sp>
        <p:nvSpPr>
          <p:cNvPr id="427011" name="Rectangle 3"/>
          <p:cNvSpPr>
            <a:spLocks noGrp="1" noChangeArrowheads="1"/>
          </p:cNvSpPr>
          <p:nvPr>
            <p:ph type="body" idx="1"/>
          </p:nvPr>
        </p:nvSpPr>
        <p:spPr>
          <a:xfrm>
            <a:off x="323850" y="2133600"/>
            <a:ext cx="8374063" cy="1582738"/>
          </a:xfrm>
        </p:spPr>
        <p:txBody>
          <a:bodyPr/>
          <a:lstStyle/>
          <a:p>
            <a:pPr algn="ctr" eaLnBrk="1" hangingPunct="1">
              <a:buFont typeface="Wingdings" pitchFamily="2" charset="2"/>
              <a:buNone/>
              <a:defRPr/>
            </a:pPr>
            <a:r>
              <a:rPr lang="ru-RU" sz="2000" smtClean="0"/>
              <a:t>Вирусы это маленькие вредоносные программки, следующие в своей жизни только трём заповедям - Плодиться, Прятаться и Портить.</a:t>
            </a:r>
            <a:r>
              <a:rPr lang="ru-RU" sz="2800" b="1" smtClean="0"/>
              <a:t> </a:t>
            </a:r>
            <a:r>
              <a:rPr lang="ru-RU" sz="2800" smtClean="0"/>
              <a:t/>
            </a:r>
            <a:br>
              <a:rPr lang="ru-RU" sz="2800" smtClean="0"/>
            </a:br>
            <a:endParaRPr lang="ru-RU" sz="2800" smtClean="0"/>
          </a:p>
        </p:txBody>
      </p:sp>
      <p:sp>
        <p:nvSpPr>
          <p:cNvPr id="6148" name="Text Box 4"/>
          <p:cNvSpPr txBox="1">
            <a:spLocks noChangeArrowheads="1"/>
          </p:cNvSpPr>
          <p:nvPr/>
        </p:nvSpPr>
        <p:spPr bwMode="auto">
          <a:xfrm>
            <a:off x="1042988" y="3644900"/>
            <a:ext cx="7272337" cy="2835275"/>
          </a:xfrm>
          <a:prstGeom prst="rect">
            <a:avLst/>
          </a:prstGeom>
          <a:noFill/>
          <a:ln w="9525">
            <a:noFill/>
            <a:miter lim="800000"/>
            <a:headEnd/>
            <a:tailEnd/>
          </a:ln>
        </p:spPr>
        <p:txBody>
          <a:bodyPr>
            <a:spAutoFit/>
          </a:bodyPr>
          <a:lstStyle/>
          <a:p>
            <a:pPr>
              <a:spcBef>
                <a:spcPct val="50000"/>
              </a:spcBef>
            </a:pPr>
            <a:r>
              <a:rPr lang="ru-RU" sz="2000" b="1"/>
              <a:t>Вредоносное программное обеспечение или просто вирус - это специально написанная, небольшая по размерам, программа, производящая различные нежелательные действия, которые, зачастую, имеют катастрофические последствия. Компьютерные вирусы подобно биологическим вирусам размножаются, записываясь в системные области диска или "приписываются" к файлам и другим программам (т.е. "заражают" их).</a:t>
            </a:r>
            <a:r>
              <a:rPr lang="ru-RU"/>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normAutofit fontScale="90000"/>
          </a:bodyPr>
          <a:lstStyle/>
          <a:p>
            <a:pPr eaLnBrk="1" hangingPunct="1">
              <a:defRPr/>
            </a:pPr>
            <a:r>
              <a:rPr lang="ru-RU" sz="4000" b="1" smtClean="0"/>
              <a:t>Как можно "заразиться"?</a:t>
            </a:r>
            <a:r>
              <a:rPr lang="ru-RU" sz="4000" smtClean="0"/>
              <a:t/>
            </a:r>
            <a:br>
              <a:rPr lang="ru-RU" sz="4000" smtClean="0"/>
            </a:br>
            <a:endParaRPr lang="ru-RU" sz="4000" smtClean="0"/>
          </a:p>
        </p:txBody>
      </p:sp>
      <p:sp>
        <p:nvSpPr>
          <p:cNvPr id="428035" name="Rectangle 3"/>
          <p:cNvSpPr>
            <a:spLocks noGrp="1" noChangeArrowheads="1"/>
          </p:cNvSpPr>
          <p:nvPr>
            <p:ph type="body" sz="half" idx="1"/>
          </p:nvPr>
        </p:nvSpPr>
        <p:spPr>
          <a:xfrm>
            <a:off x="457200" y="1600200"/>
            <a:ext cx="8002588" cy="2405063"/>
          </a:xfrm>
        </p:spPr>
        <p:txBody>
          <a:bodyPr/>
          <a:lstStyle/>
          <a:p>
            <a:pPr eaLnBrk="1" hangingPunct="1">
              <a:lnSpc>
                <a:spcPct val="80000"/>
              </a:lnSpc>
              <a:buFont typeface="Wingdings" pitchFamily="2" charset="2"/>
              <a:buNone/>
              <a:defRPr/>
            </a:pPr>
            <a:r>
              <a:rPr lang="ru-RU" sz="1800" b="1" smtClean="0">
                <a:latin typeface="Arial" charset="0"/>
              </a:rPr>
              <a:t>Несмотря на произошедшие изменения в структуре наиболее распространенных типов вредоносных программ, абсолютное лидерство среди главных источников вирусной угрозы остается электронная почта - 96,4% от всех зарегистрированных инцидентов (по зарубежным данным). Также согласно статистике службы технической поддержки "Лаборатории Касперского", около 85% всех зарегистрированных случаев заражения были вызваны проникновением вирусов именно при помощи этого источника. </a:t>
            </a:r>
          </a:p>
        </p:txBody>
      </p:sp>
      <p:pic>
        <p:nvPicPr>
          <p:cNvPr id="7172" name="Picture 4" descr="diagramm"/>
          <p:cNvPicPr>
            <a:picLocks noChangeAspect="1" noChangeArrowheads="1"/>
          </p:cNvPicPr>
          <p:nvPr>
            <p:ph sz="half" idx="2"/>
          </p:nvPr>
        </p:nvPicPr>
        <p:blipFill>
          <a:blip r:embed="rId2"/>
          <a:srcRect/>
          <a:stretch>
            <a:fillRect/>
          </a:stretch>
        </p:blipFill>
        <p:spPr>
          <a:xfrm>
            <a:off x="5076825" y="3933825"/>
            <a:ext cx="3168650" cy="2260600"/>
          </a:xfrm>
          <a:noFill/>
        </p:spPr>
      </p:pic>
      <p:sp>
        <p:nvSpPr>
          <p:cNvPr id="428039" name="Text Box 7"/>
          <p:cNvSpPr txBox="1">
            <a:spLocks noChangeArrowheads="1"/>
          </p:cNvSpPr>
          <p:nvPr/>
        </p:nvSpPr>
        <p:spPr bwMode="auto">
          <a:xfrm>
            <a:off x="755650" y="4076700"/>
            <a:ext cx="3457575" cy="2257425"/>
          </a:xfrm>
          <a:prstGeom prst="rect">
            <a:avLst/>
          </a:prstGeom>
          <a:noFill/>
          <a:ln w="9525">
            <a:noFill/>
            <a:miter lim="800000"/>
            <a:headEnd/>
            <a:tailEnd/>
          </a:ln>
          <a:effectLst/>
        </p:spPr>
        <p:txBody>
          <a:bodyPr>
            <a:spAutoFit/>
          </a:bodyPr>
          <a:lstStyle/>
          <a:p>
            <a:pPr>
              <a:lnSpc>
                <a:spcPct val="80000"/>
              </a:lnSpc>
              <a:spcBef>
                <a:spcPct val="20000"/>
              </a:spcBef>
              <a:buClr>
                <a:schemeClr val="hlink"/>
              </a:buClr>
              <a:buSzPct val="80000"/>
              <a:buFont typeface="Wingdings" pitchFamily="2" charset="2"/>
              <a:buNone/>
              <a:defRPr/>
            </a:pPr>
            <a:r>
              <a:rPr lang="ru-RU" b="1">
                <a:effectLst>
                  <a:outerShdw blurRad="38100" dist="38100" dir="2700000" algn="tl">
                    <a:srgbClr val="000000"/>
                  </a:outerShdw>
                </a:effectLst>
                <a:latin typeface="Arial" charset="0"/>
              </a:rPr>
              <a:t>Следом за ней находятся Интернет (web-сайты, FTP-сайты, P2P-сети, IRC-каналы и пр.) - 2,3%, и мобильные накопители информации (дискеты, CD-ROM, магнитооптические диски и пр.) с 1,3%.</a:t>
            </a:r>
          </a:p>
          <a:p>
            <a:pPr>
              <a:spcBef>
                <a:spcPct val="50000"/>
              </a:spcBef>
              <a:defRPr/>
            </a:pPr>
            <a:endParaRPr lang="ru-R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468313" y="404813"/>
            <a:ext cx="8229600" cy="1143000"/>
          </a:xfrm>
        </p:spPr>
        <p:txBody>
          <a:bodyPr/>
          <a:lstStyle/>
          <a:p>
            <a:pPr eaLnBrk="1" hangingPunct="1">
              <a:defRPr/>
            </a:pPr>
            <a:r>
              <a:rPr lang="ru-RU" sz="3200" smtClean="0"/>
              <a:t>Как бороться с вирусами?</a:t>
            </a:r>
            <a:r>
              <a:rPr lang="ru-RU" sz="2800" smtClean="0"/>
              <a:t/>
            </a:r>
            <a:br>
              <a:rPr lang="ru-RU" sz="2800" smtClean="0"/>
            </a:br>
            <a:endParaRPr lang="ru-RU" sz="2800" smtClean="0"/>
          </a:p>
        </p:txBody>
      </p:sp>
      <p:sp>
        <p:nvSpPr>
          <p:cNvPr id="430083" name="Rectangle 3"/>
          <p:cNvSpPr>
            <a:spLocks noGrp="1" noChangeArrowheads="1"/>
          </p:cNvSpPr>
          <p:nvPr>
            <p:ph type="body" idx="1"/>
          </p:nvPr>
        </p:nvSpPr>
        <p:spPr>
          <a:xfrm>
            <a:off x="179388" y="1412875"/>
            <a:ext cx="8229600" cy="863600"/>
          </a:xfrm>
        </p:spPr>
        <p:txBody>
          <a:bodyPr>
            <a:normAutofit lnSpcReduction="10000"/>
          </a:bodyPr>
          <a:lstStyle/>
          <a:p>
            <a:pPr eaLnBrk="1" hangingPunct="1">
              <a:buFont typeface="Wingdings" pitchFamily="2" charset="2"/>
              <a:buNone/>
              <a:defRPr/>
            </a:pPr>
            <a:r>
              <a:rPr lang="ru-RU" sz="1800" smtClean="0"/>
              <a:t>С давних времён известно, что к любому яду рано или поздно можно найти противоядие. Таким противоядием в компьютерном мире стали программы, называемые </a:t>
            </a:r>
            <a:r>
              <a:rPr lang="ru-RU" sz="1800" b="1" smtClean="0"/>
              <a:t>антивирусными</a:t>
            </a:r>
            <a:r>
              <a:rPr lang="ru-RU" sz="1800" smtClean="0"/>
              <a:t>.</a:t>
            </a:r>
          </a:p>
        </p:txBody>
      </p:sp>
      <p:sp>
        <p:nvSpPr>
          <p:cNvPr id="8196" name="Text Box 4"/>
          <p:cNvSpPr txBox="1">
            <a:spLocks noChangeArrowheads="1"/>
          </p:cNvSpPr>
          <p:nvPr/>
        </p:nvSpPr>
        <p:spPr bwMode="auto">
          <a:xfrm>
            <a:off x="971550" y="2565400"/>
            <a:ext cx="7416800" cy="4022725"/>
          </a:xfrm>
          <a:prstGeom prst="rect">
            <a:avLst/>
          </a:prstGeom>
          <a:noFill/>
          <a:ln w="9525">
            <a:noFill/>
            <a:miter lim="800000"/>
            <a:headEnd/>
            <a:tailEnd/>
          </a:ln>
        </p:spPr>
        <p:txBody>
          <a:bodyPr>
            <a:spAutoFit/>
          </a:bodyPr>
          <a:lstStyle/>
          <a:p>
            <a:pPr>
              <a:spcBef>
                <a:spcPct val="50000"/>
              </a:spcBef>
            </a:pPr>
            <a:r>
              <a:rPr lang="ru-RU"/>
              <a:t>                       </a:t>
            </a:r>
            <a:r>
              <a:rPr lang="ru-RU" sz="2400" b="1"/>
              <a:t>Что такое антивирус?</a:t>
            </a:r>
            <a:r>
              <a:rPr lang="ru-RU" sz="2400"/>
              <a:t/>
            </a:r>
            <a:br>
              <a:rPr lang="ru-RU" sz="2400"/>
            </a:br>
            <a:endParaRPr lang="ru-RU" sz="2400"/>
          </a:p>
          <a:p>
            <a:pPr>
              <a:spcBef>
                <a:spcPct val="50000"/>
              </a:spcBef>
            </a:pPr>
            <a:r>
              <a:rPr lang="ru-RU" sz="2000"/>
              <a:t>Среди набора программ, используемого большинством пользователей персональных компьютеров каждый день, антивирусные программы традиционно занимают особое место. Эти "лекарства" компьютерного мира для программ и данных в реальном мире можно сравнить, пожалуй, либо с аспирином, либо с контрацептиком. Современные антивирусные программы представляют собой многофункциональные продукты, сочетающие в себе как превентивные, профилактические средства, так и средства лечения вирусов и восстановления данных.</a:t>
            </a:r>
            <a:r>
              <a:rPr lang="ru-RU"/>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type="body" idx="1"/>
          </p:nvPr>
        </p:nvSpPr>
        <p:spPr>
          <a:xfrm>
            <a:off x="468313" y="1557338"/>
            <a:ext cx="8147050" cy="2260600"/>
          </a:xfrm>
        </p:spPr>
        <p:txBody>
          <a:bodyPr/>
          <a:lstStyle/>
          <a:p>
            <a:pPr eaLnBrk="1" hangingPunct="1">
              <a:lnSpc>
                <a:spcPct val="90000"/>
              </a:lnSpc>
              <a:buFont typeface="Wingdings" pitchFamily="2" charset="2"/>
              <a:buNone/>
              <a:defRPr/>
            </a:pPr>
            <a:r>
              <a:rPr lang="ru-RU" sz="1600" smtClean="0"/>
              <a:t>Сигнатурный анализ - метод обнаружения вирусов, заключающийся в проверке наличия в файлах сигнатур вирусов.</a:t>
            </a:r>
          </a:p>
          <a:p>
            <a:pPr eaLnBrk="1" hangingPunct="1">
              <a:lnSpc>
                <a:spcPct val="90000"/>
              </a:lnSpc>
              <a:buFont typeface="Wingdings" pitchFamily="2" charset="2"/>
              <a:buNone/>
              <a:defRPr/>
            </a:pPr>
            <a:endParaRPr lang="ru-RU" sz="1600" smtClean="0"/>
          </a:p>
          <a:p>
            <a:pPr eaLnBrk="1" hangingPunct="1">
              <a:lnSpc>
                <a:spcPct val="90000"/>
              </a:lnSpc>
              <a:buFont typeface="Wingdings" pitchFamily="2" charset="2"/>
              <a:buNone/>
              <a:defRPr/>
            </a:pPr>
            <a:r>
              <a:rPr lang="ru-RU" sz="1600" smtClean="0"/>
              <a:t>Сигнатурный анализ является наиболее известным методом обнаружения вирусов и используется практически во всех современных антивирусах. Для проведения проверки антивирусу необходим набор вирусных сигнатур, который хранится в антивирусной базе.</a:t>
            </a:r>
          </a:p>
        </p:txBody>
      </p:sp>
      <p:sp>
        <p:nvSpPr>
          <p:cNvPr id="9219" name="WordArt 5"/>
          <p:cNvSpPr>
            <a:spLocks noChangeArrowheads="1" noChangeShapeType="1"/>
          </p:cNvSpPr>
          <p:nvPr/>
        </p:nvSpPr>
        <p:spPr bwMode="auto">
          <a:xfrm>
            <a:off x="684213" y="549275"/>
            <a:ext cx="7570787" cy="792163"/>
          </a:xfrm>
          <a:prstGeom prst="rect">
            <a:avLst/>
          </a:prstGeom>
        </p:spPr>
        <p:txBody>
          <a:bodyPr wrap="none" fromWordArt="1">
            <a:prstTxWarp prst="textPlain">
              <a:avLst>
                <a:gd name="adj" fmla="val 50000"/>
              </a:avLst>
            </a:prstTxWarp>
          </a:bodyPr>
          <a:lstStyle/>
          <a:p>
            <a:pPr algn="ctr"/>
            <a:r>
              <a:rPr lang="ru-RU" sz="3600" kern="10">
                <a:ln w="19050">
                  <a:solidFill>
                    <a:srgbClr val="99CCFF"/>
                  </a:solidFill>
                  <a:round/>
                  <a:headEnd/>
                  <a:tailEnd/>
                </a:ln>
                <a:solidFill>
                  <a:schemeClr val="hlink"/>
                </a:solidFill>
                <a:effectLst>
                  <a:outerShdw dist="35921" dir="2700000" algn="ctr" rotWithShape="0">
                    <a:srgbClr val="990000"/>
                  </a:outerShdw>
                </a:effectLst>
                <a:latin typeface="Impact"/>
              </a:rPr>
              <a:t>Технологии обнаружения вирусов</a:t>
            </a:r>
          </a:p>
        </p:txBody>
      </p:sp>
      <p:sp>
        <p:nvSpPr>
          <p:cNvPr id="9220" name="Text Box 6"/>
          <p:cNvSpPr txBox="1">
            <a:spLocks noChangeArrowheads="1"/>
          </p:cNvSpPr>
          <p:nvPr/>
        </p:nvSpPr>
        <p:spPr bwMode="auto">
          <a:xfrm>
            <a:off x="900113" y="3429000"/>
            <a:ext cx="7596187" cy="3270250"/>
          </a:xfrm>
          <a:prstGeom prst="rect">
            <a:avLst/>
          </a:prstGeom>
          <a:noFill/>
          <a:ln w="9525">
            <a:noFill/>
            <a:miter lim="800000"/>
            <a:headEnd/>
            <a:tailEnd/>
          </a:ln>
        </p:spPr>
        <p:txBody>
          <a:bodyPr>
            <a:spAutoFit/>
          </a:bodyPr>
          <a:lstStyle/>
          <a:p>
            <a:r>
              <a:rPr lang="ru-RU" sz="1600"/>
              <a:t>. Антивирусная база - база данных, в которой хранятся сигнатуры вирусов.</a:t>
            </a:r>
          </a:p>
          <a:p>
            <a:r>
              <a:rPr lang="ru-RU" sz="1600"/>
              <a:t>Ввиду того, что сигнатурный анализ предполагает проверку файлов на наличие сигнатур вирусов, антивирусная база нуждается в периодическом обновлении для поддержания актуальности антивируса. Сам принцип работы сигнатурного анализа также определяет границы его функциональности - возможность обнаруживать лишь уже известные вирусы - против новых вирусов сигнатурный сканер бессилен.</a:t>
            </a:r>
          </a:p>
          <a:p>
            <a:r>
              <a:rPr lang="ru-RU" sz="1600"/>
              <a:t>С другой стороны, наличие сигнатур вирусов предполагает возможность лечения инфицированных файлов, обнаруженных при помощи сигнатурного анализа. Однако, лечение допустимо не для всех вирусов - трояны и большинство червей не поддаются лечению по своим конструктивным особенностям, поскольку являются цельными модулями, созданными для нанесения ущерба.</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539750" y="188913"/>
            <a:ext cx="8229600" cy="1143000"/>
          </a:xfrm>
        </p:spPr>
        <p:txBody>
          <a:bodyPr>
            <a:normAutofit fontScale="90000"/>
          </a:bodyPr>
          <a:lstStyle/>
          <a:p>
            <a:pPr eaLnBrk="1" hangingPunct="1">
              <a:defRPr/>
            </a:pPr>
            <a:r>
              <a:rPr lang="ru-RU" sz="4000" b="1" smtClean="0"/>
              <a:t>Режимы работы антивирусов</a:t>
            </a:r>
            <a:br>
              <a:rPr lang="ru-RU" sz="4000" b="1" smtClean="0"/>
            </a:br>
            <a:endParaRPr lang="ru-RU" sz="4000" b="1" smtClean="0"/>
          </a:p>
        </p:txBody>
      </p:sp>
      <p:sp>
        <p:nvSpPr>
          <p:cNvPr id="10243" name="Rectangle 3"/>
          <p:cNvSpPr>
            <a:spLocks noGrp="1" noChangeArrowheads="1"/>
          </p:cNvSpPr>
          <p:nvPr>
            <p:ph type="body" idx="1"/>
          </p:nvPr>
        </p:nvSpPr>
        <p:spPr>
          <a:xfrm>
            <a:off x="0" y="981075"/>
            <a:ext cx="8532813" cy="5327650"/>
          </a:xfrm>
        </p:spPr>
        <p:txBody>
          <a:bodyPr/>
          <a:lstStyle/>
          <a:p>
            <a:pPr eaLnBrk="1" hangingPunct="1">
              <a:lnSpc>
                <a:spcPct val="90000"/>
              </a:lnSpc>
              <a:buFont typeface="Wingdings" pitchFamily="2" charset="2"/>
              <a:buNone/>
            </a:pPr>
            <a:r>
              <a:rPr lang="ru-RU" sz="1800" smtClean="0">
                <a:effectLst/>
              </a:rPr>
              <a:t>Помимо используемых технологий, антивирусы отличаются друг от друга условиями эксплуатации. Уже из анализа задач можно сделать вывод о том, что препятствование проникновению вредоносного кода должно осуществляться непрерывно, тогда как обнаружение вредоносного кода в существующей системе - скорее разовое мероприятие. Следовательно, средства, решающие эти две задачи должны функционировать по-разному.</a:t>
            </a:r>
          </a:p>
          <a:p>
            <a:pPr eaLnBrk="1" hangingPunct="1">
              <a:lnSpc>
                <a:spcPct val="90000"/>
              </a:lnSpc>
              <a:buFont typeface="Wingdings" pitchFamily="2" charset="2"/>
              <a:buNone/>
            </a:pPr>
            <a:r>
              <a:rPr lang="ru-RU" sz="1800" smtClean="0">
                <a:effectLst/>
              </a:rPr>
              <a:t>Таким образом, антивирусы можно разделить на две большие категории:</a:t>
            </a:r>
          </a:p>
          <a:p>
            <a:pPr eaLnBrk="1" hangingPunct="1">
              <a:lnSpc>
                <a:spcPct val="90000"/>
              </a:lnSpc>
              <a:buFont typeface="Wingdings" pitchFamily="2" charset="2"/>
              <a:buNone/>
            </a:pPr>
            <a:endParaRPr lang="ru-RU" sz="1800" smtClean="0">
              <a:effectLst/>
            </a:endParaRPr>
          </a:p>
          <a:p>
            <a:pPr algn="r" eaLnBrk="1" hangingPunct="1">
              <a:lnSpc>
                <a:spcPct val="90000"/>
              </a:lnSpc>
            </a:pPr>
            <a:r>
              <a:rPr lang="ru-RU" sz="1800" b="1" smtClean="0">
                <a:effectLst/>
              </a:rPr>
              <a:t>Предназначенные для непрерывной работы</a:t>
            </a:r>
            <a:r>
              <a:rPr lang="ru-RU" sz="1800" smtClean="0">
                <a:effectLst/>
              </a:rPr>
              <a:t> - к этой категории относятся средства проверки при доступе, почтовые фильтры, системы сканирования проходящего трафика Интернет, другие средства, сканирующие потоки данных </a:t>
            </a:r>
          </a:p>
          <a:p>
            <a:pPr algn="r" eaLnBrk="1" hangingPunct="1">
              <a:lnSpc>
                <a:spcPct val="90000"/>
              </a:lnSpc>
            </a:pPr>
            <a:r>
              <a:rPr lang="ru-RU" sz="1800" b="1" smtClean="0">
                <a:effectLst/>
              </a:rPr>
              <a:t>Предназначенные для периодического запуска</a:t>
            </a:r>
            <a:r>
              <a:rPr lang="ru-RU" sz="1800" smtClean="0">
                <a:effectLst/>
              </a:rPr>
              <a:t> - различного рода средства проверки по запросу, предназначенные для однократного сканирования определенных объектов. К таким средствам можно отнести сканер по требованию файловой системы в антивирусном комплексе для рабочей станции, сканер по требованию почтовых ящиков и общих папок в антивирусном комплексе для почтовой системы (в частности, для Microsoft Exchange)</a:t>
            </a:r>
          </a:p>
          <a:p>
            <a:pPr eaLnBrk="1" hangingPunct="1">
              <a:lnSpc>
                <a:spcPct val="90000"/>
              </a:lnSpc>
              <a:buFont typeface="Wingdings" pitchFamily="2" charset="2"/>
              <a:buNone/>
            </a:pPr>
            <a:endParaRPr lang="ru-RU" sz="1800" smtClean="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type="body" idx="1"/>
          </p:nvPr>
        </p:nvSpPr>
        <p:spPr>
          <a:xfrm>
            <a:off x="107950" y="1916113"/>
            <a:ext cx="8229600" cy="4495800"/>
          </a:xfrm>
        </p:spPr>
        <p:txBody>
          <a:bodyPr/>
          <a:lstStyle/>
          <a:p>
            <a:pPr eaLnBrk="1" hangingPunct="1">
              <a:defRPr/>
            </a:pPr>
            <a:r>
              <a:rPr lang="ru-RU" sz="2000" b="1" smtClean="0"/>
              <a:t>Российским лидером в области разработки систем антивирусной безопасности, как для частных пользователей, так для корпоративных клиентов является "Лаборатория Касперского". Около 60% российских пользователей выбрали качество и надежность продуктов компании.</a:t>
            </a:r>
            <a:r>
              <a:rPr lang="ru-RU" b="1" smtClean="0"/>
              <a:t/>
            </a:r>
            <a:br>
              <a:rPr lang="ru-RU" b="1" smtClean="0"/>
            </a:br>
            <a:r>
              <a:rPr lang="ru-RU" smtClean="0"/>
              <a:t> </a:t>
            </a:r>
            <a:br>
              <a:rPr lang="ru-RU" smtClean="0"/>
            </a:br>
            <a:endParaRPr lang="ru-RU" smtClean="0"/>
          </a:p>
        </p:txBody>
      </p:sp>
      <p:sp>
        <p:nvSpPr>
          <p:cNvPr id="11267" name="WordArt 5"/>
          <p:cNvSpPr>
            <a:spLocks noChangeArrowheads="1" noChangeShapeType="1"/>
          </p:cNvSpPr>
          <p:nvPr/>
        </p:nvSpPr>
        <p:spPr bwMode="auto">
          <a:xfrm>
            <a:off x="539750" y="549275"/>
            <a:ext cx="8229600" cy="1143000"/>
          </a:xfrm>
          <a:prstGeom prst="rect">
            <a:avLst/>
          </a:prstGeom>
        </p:spPr>
        <p:txBody>
          <a:bodyPr wrap="none" fromWordArt="1">
            <a:prstTxWarp prst="textDeflate">
              <a:avLst>
                <a:gd name="adj" fmla="val 26227"/>
              </a:avLst>
            </a:prstTxWarp>
          </a:bodyPr>
          <a:lstStyle/>
          <a:p>
            <a:pPr algn="ctr"/>
            <a:r>
              <a:rPr lang="ru-RU" sz="3600" kern="10">
                <a:ln w="9525">
                  <a:noFill/>
                  <a:round/>
                  <a:headEnd/>
                  <a:tailEnd/>
                </a:ln>
                <a:solidFill>
                  <a:schemeClr val="hlink"/>
                </a:solidFill>
                <a:latin typeface="Impact"/>
              </a:rPr>
              <a:t>Какой антивирус выбрать? </a:t>
            </a:r>
          </a:p>
        </p:txBody>
      </p:sp>
      <p:sp>
        <p:nvSpPr>
          <p:cNvPr id="433158" name="Rectangle 6"/>
          <p:cNvSpPr>
            <a:spLocks noChangeArrowheads="1"/>
          </p:cNvSpPr>
          <p:nvPr/>
        </p:nvSpPr>
        <p:spPr bwMode="auto">
          <a:xfrm>
            <a:off x="323850" y="4292600"/>
            <a:ext cx="7920038" cy="1754326"/>
          </a:xfrm>
          <a:prstGeom prst="rect">
            <a:avLst/>
          </a:prstGeom>
          <a:noFill/>
          <a:ln w="9525">
            <a:noFill/>
            <a:miter lim="800000"/>
            <a:headEnd/>
            <a:tailEnd/>
          </a:ln>
          <a:effectLst/>
        </p:spPr>
        <p:txBody>
          <a:bodyPr>
            <a:spAutoFit/>
          </a:bodyPr>
          <a:lstStyle/>
          <a:p>
            <a:pPr>
              <a:defRPr/>
            </a:pPr>
            <a:r>
              <a:rPr lang="ru-RU" dirty="0"/>
              <a:t>Компания предлагает широкий спектр </a:t>
            </a:r>
            <a:r>
              <a:rPr lang="ru-RU" u="sng" dirty="0"/>
              <a:t>программных продуктов</a:t>
            </a:r>
            <a:r>
              <a:rPr lang="ru-RU" dirty="0"/>
              <a:t> для обеспечения информационной безопасности: антивирусные программы, системы контроля целостности данных, комплексы защиты карманных компьютеров и электронной почты. Антивирусные решения "Лаборатории Касперского" обеспечивают надежный контроль над всеми потенциальными источниками проникновения компьютерных вирусов</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1501</Words>
  <PresentationFormat>Экран (4:3)</PresentationFormat>
  <Paragraphs>81</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Тема Office</vt:lpstr>
      <vt:lpstr>Антивирусная защита</vt:lpstr>
      <vt:lpstr>Введение</vt:lpstr>
      <vt:lpstr>Содержание</vt:lpstr>
      <vt:lpstr>Что такое вирус?</vt:lpstr>
      <vt:lpstr>Как можно "заразиться"? </vt:lpstr>
      <vt:lpstr>Как бороться с вирусами? </vt:lpstr>
      <vt:lpstr>Слайд 7</vt:lpstr>
      <vt:lpstr>Режимы работы антивирусов </vt:lpstr>
      <vt:lpstr>Слайд 9</vt:lpstr>
      <vt:lpstr>Но установить антивирусные программы не достаточно, необходимо следовать рекомендациям: </vt:lpstr>
      <vt:lpstr>Методы для борьбы</vt:lpstr>
      <vt:lpstr>Словарь </vt:lpstr>
      <vt:lpstr>Словарь</vt:lpstr>
      <vt:lpstr>Антивирусный комплекс для защиты шлюзов </vt:lpstr>
      <vt:lpstr>Антивирусы, мобильные устройства и инновационные решения</vt:lpstr>
      <vt:lpstr>Антивирусы на SIM, флэш-картах и USB устройствах</vt:lpstr>
      <vt:lpstr>Слайд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Антивирусная защита</dc:title>
  <dc:creator>Александра</dc:creator>
  <cp:lastModifiedBy>Александра</cp:lastModifiedBy>
  <cp:revision>1</cp:revision>
  <dcterms:created xsi:type="dcterms:W3CDTF">2015-04-17T20:26:16Z</dcterms:created>
  <dcterms:modified xsi:type="dcterms:W3CDTF">2015-04-17T20:31:20Z</dcterms:modified>
</cp:coreProperties>
</file>