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5" r:id="rId12"/>
    <p:sldId id="270" r:id="rId13"/>
    <p:sldId id="271" r:id="rId14"/>
    <p:sldId id="261" r:id="rId15"/>
    <p:sldId id="272" r:id="rId16"/>
    <p:sldId id="274" r:id="rId17"/>
    <p:sldId id="276" r:id="rId18"/>
    <p:sldId id="277" r:id="rId19"/>
    <p:sldId id="278" r:id="rId20"/>
    <p:sldId id="279" r:id="rId21"/>
    <p:sldId id="273" r:id="rId22"/>
    <p:sldId id="25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Шифрование/</a:t>
            </a:r>
            <a:r>
              <a:rPr lang="ru-RU" dirty="0" err="1" smtClean="0"/>
              <a:t>разшифрование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Шифрование/</a:t>
            </a:r>
            <a:r>
              <a:rPr lang="ru-RU" b="1" dirty="0" err="1" smtClean="0"/>
              <a:t>расшифрование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На самом деле операции возведения в степень больших чисел достаточно трудоемки для современных процессоров, даже если они производятся по оптимизированным по времени алгоритмам. Поэтому обычно весь текст сообщения кодируется обычным блочным шифром (намного более быстрым), но с использованием ключа сеанса, а вот сам ключ сеанса шифруется как раз асимметричным алгоритмом с помощью открытого ключа получателя и помещается в начало файла.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Алгоритм </a:t>
            </a:r>
            <a:r>
              <a:rPr lang="ru-RU" b="1" dirty="0" err="1" smtClean="0"/>
              <a:t>ЭльГамаля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Криптографы</a:t>
            </a:r>
            <a:r>
              <a:rPr lang="ru-RU" dirty="0" smtClean="0"/>
              <a:t> со своей стороны вели поиски более эффективных систем открытого шифрования и в 1985 году </a:t>
            </a:r>
            <a:r>
              <a:rPr lang="ru-RU" b="1" dirty="0" err="1" smtClean="0"/>
              <a:t>Т.Эль-Гамаль</a:t>
            </a:r>
            <a:r>
              <a:rPr lang="ru-RU" dirty="0" smtClean="0"/>
              <a:t> (США) предложил следующую схему на основе возведения в степень по модулю большого простого числа </a:t>
            </a:r>
            <a:r>
              <a:rPr lang="ru-RU" b="1" dirty="0" smtClean="0"/>
              <a:t>P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Задается большое простое число </a:t>
            </a:r>
            <a:r>
              <a:rPr lang="ru-RU" b="1" dirty="0" smtClean="0"/>
              <a:t>P</a:t>
            </a:r>
            <a:r>
              <a:rPr lang="ru-RU" dirty="0" smtClean="0"/>
              <a:t> и целое число </a:t>
            </a:r>
            <a:r>
              <a:rPr lang="ru-RU" b="1" dirty="0" smtClean="0"/>
              <a:t>A, 1 . Сообщения представляются целыми числами M из интервала 1 &lt; M &lt; P.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Шифрование сообщений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Протокол передачи сообщения M выглядит следующим образом.</a:t>
            </a:r>
          </a:p>
          <a:p>
            <a:r>
              <a:rPr lang="ru-RU" dirty="0" smtClean="0"/>
              <a:t>абоненты знают числа A и P; </a:t>
            </a:r>
          </a:p>
          <a:p>
            <a:r>
              <a:rPr lang="ru-RU" dirty="0" smtClean="0"/>
              <a:t>абоненты генерируют независимо друг от друга случайные числа: </a:t>
            </a:r>
          </a:p>
          <a:p>
            <a:r>
              <a:rPr lang="ru-RU" dirty="0" err="1" smtClean="0"/>
              <a:t>Ka</a:t>
            </a:r>
            <a:r>
              <a:rPr lang="ru-RU" dirty="0" smtClean="0"/>
              <a:t>, </a:t>
            </a:r>
            <a:r>
              <a:rPr lang="ru-RU" dirty="0" err="1" smtClean="0"/>
              <a:t>Kb</a:t>
            </a:r>
            <a:endParaRPr lang="ru-RU" dirty="0" smtClean="0"/>
          </a:p>
          <a:p>
            <a:r>
              <a:rPr lang="ru-RU" dirty="0" smtClean="0"/>
              <a:t>удовлетворяющих условию: </a:t>
            </a:r>
          </a:p>
          <a:p>
            <a:r>
              <a:rPr lang="ru-RU" dirty="0" smtClean="0"/>
              <a:t>1 &lt; K &lt; P</a:t>
            </a:r>
          </a:p>
          <a:p>
            <a:r>
              <a:rPr lang="ru-RU" dirty="0" smtClean="0"/>
              <a:t>получатель вычисляет и передаёт отправителю число B, определяемое последовательностью: </a:t>
            </a:r>
          </a:p>
          <a:p>
            <a:r>
              <a:rPr lang="ru-RU" dirty="0" smtClean="0"/>
              <a:t>В = A </a:t>
            </a:r>
            <a:r>
              <a:rPr lang="ru-RU" baseline="30000" dirty="0" err="1" smtClean="0"/>
              <a:t>Kb</a:t>
            </a:r>
            <a:r>
              <a:rPr lang="ru-RU" baseline="30000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отправитель шифрует сообщение M и отправляет полученную последовательность получателю </a:t>
            </a:r>
          </a:p>
          <a:p>
            <a:r>
              <a:rPr lang="ru-RU" dirty="0" smtClean="0"/>
              <a:t>C = M * B</a:t>
            </a:r>
            <a:r>
              <a:rPr lang="ru-RU" baseline="30000" dirty="0" smtClean="0"/>
              <a:t> </a:t>
            </a:r>
            <a:r>
              <a:rPr lang="ru-RU" baseline="30000" dirty="0" err="1" smtClean="0"/>
              <a:t>Ka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получатель расшифровывает полученное сообщение </a:t>
            </a:r>
          </a:p>
          <a:p>
            <a:r>
              <a:rPr lang="ru-RU" dirty="0" smtClean="0"/>
              <a:t>D = ( A </a:t>
            </a:r>
            <a:r>
              <a:rPr lang="ru-RU" baseline="30000" dirty="0" err="1" smtClean="0"/>
              <a:t>Ka</a:t>
            </a:r>
            <a:r>
              <a:rPr lang="ru-RU" baseline="30000" dirty="0" smtClean="0"/>
              <a:t> </a:t>
            </a:r>
            <a:r>
              <a:rPr lang="ru-RU" dirty="0" smtClean="0"/>
              <a:t>)</a:t>
            </a:r>
            <a:r>
              <a:rPr lang="ru-RU" baseline="30000" dirty="0" smtClean="0"/>
              <a:t> -</a:t>
            </a:r>
            <a:r>
              <a:rPr lang="ru-RU" baseline="30000" dirty="0" err="1" smtClean="0"/>
              <a:t>Kb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M = C * D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Шифрование сообщений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этой системе открытого шифрования та же степень защиты, что для алгоритма </a:t>
            </a:r>
            <a:r>
              <a:rPr lang="ru-RU" u="sng" dirty="0" smtClean="0"/>
              <a:t>RSA</a:t>
            </a:r>
            <a:r>
              <a:rPr lang="ru-RU" dirty="0" smtClean="0"/>
              <a:t> с модулем N из 200 знаков, достигается уже при модуле P из 150 знаков. Это позволяет в 5-7 раз увеличить скорость обработки информации. Однако, в таком варианте открытого шифрования нет подтверждения подлинности сообщений.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Подтверждение подлинности </a:t>
            </a:r>
            <a:r>
              <a:rPr lang="ru-RU" b="1" dirty="0" smtClean="0"/>
              <a:t>отправителя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Для того, чтобы обеспечить при открытом шифровании по модулю простого числа P также и процедуру подтверждения подлинности отправителя </a:t>
            </a:r>
            <a:r>
              <a:rPr lang="ru-RU" dirty="0" err="1" smtClean="0"/>
              <a:t>Т.ЭльГамаль</a:t>
            </a:r>
            <a:r>
              <a:rPr lang="ru-RU" dirty="0" smtClean="0"/>
              <a:t> предложил следующий протокол передачи подписанного сообщения M:</a:t>
            </a:r>
          </a:p>
          <a:p>
            <a:r>
              <a:rPr lang="ru-RU" dirty="0" smtClean="0"/>
              <a:t>абоненты знают числа A и P; </a:t>
            </a:r>
          </a:p>
          <a:p>
            <a:r>
              <a:rPr lang="ru-RU" dirty="0" smtClean="0"/>
              <a:t>отправитель генерирует случайное число и хранит его в секрете: </a:t>
            </a:r>
          </a:p>
          <a:p>
            <a:r>
              <a:rPr lang="ru-RU" dirty="0" err="1" smtClean="0"/>
              <a:t>Ka</a:t>
            </a:r>
            <a:endParaRPr lang="ru-RU" dirty="0" smtClean="0"/>
          </a:p>
          <a:p>
            <a:r>
              <a:rPr lang="ru-RU" dirty="0" smtClean="0"/>
              <a:t>удовлетворяющее условию: </a:t>
            </a:r>
          </a:p>
          <a:p>
            <a:r>
              <a:rPr lang="ru-RU" dirty="0" smtClean="0"/>
              <a:t>1 &lt; </a:t>
            </a:r>
            <a:r>
              <a:rPr lang="ru-RU" dirty="0" err="1" smtClean="0"/>
              <a:t>Ka</a:t>
            </a:r>
            <a:r>
              <a:rPr lang="ru-RU" dirty="0" smtClean="0"/>
              <a:t> &lt; P</a:t>
            </a:r>
          </a:p>
          <a:p>
            <a:r>
              <a:rPr lang="ru-RU" dirty="0" smtClean="0"/>
              <a:t>вычисляет и передаёт получателю число B, определяемое </a:t>
            </a:r>
            <a:r>
              <a:rPr lang="ru-RU" dirty="0" err="1" smtClean="0"/>
              <a:t>последователньостью</a:t>
            </a:r>
            <a:r>
              <a:rPr lang="ru-RU" dirty="0" smtClean="0"/>
              <a:t>: </a:t>
            </a:r>
          </a:p>
          <a:p>
            <a:r>
              <a:rPr lang="ru-RU" dirty="0" smtClean="0"/>
              <a:t>В = A </a:t>
            </a:r>
            <a:r>
              <a:rPr lang="ru-RU" baseline="30000" dirty="0" err="1" smtClean="0"/>
              <a:t>Ka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Подтверждение подлинности отправителя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Для сообщения M (1 &lt; M &lt; P):</a:t>
            </a:r>
          </a:p>
          <a:p>
            <a:r>
              <a:rPr lang="ru-RU" dirty="0" smtClean="0"/>
              <a:t>выбирает случайное число L (1 &lt; L &lt; P), удовлетворяющее условию </a:t>
            </a:r>
          </a:p>
          <a:p>
            <a:r>
              <a:rPr lang="ru-RU" dirty="0" smtClean="0"/>
              <a:t>( L , P - 1 ) = 1</a:t>
            </a:r>
          </a:p>
          <a:p>
            <a:r>
              <a:rPr lang="ru-RU" dirty="0" smtClean="0"/>
              <a:t>вычисляет число </a:t>
            </a:r>
          </a:p>
          <a:p>
            <a:r>
              <a:rPr lang="ru-RU" dirty="0" smtClean="0"/>
              <a:t>R = A </a:t>
            </a:r>
            <a:r>
              <a:rPr lang="ru-RU" baseline="30000" dirty="0" smtClean="0"/>
              <a:t>L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решает относительно S </a:t>
            </a:r>
          </a:p>
          <a:p>
            <a:r>
              <a:rPr lang="ru-RU" dirty="0" smtClean="0"/>
              <a:t>M = </a:t>
            </a:r>
            <a:r>
              <a:rPr lang="ru-RU" dirty="0" err="1" smtClean="0"/>
              <a:t>Ka</a:t>
            </a:r>
            <a:r>
              <a:rPr lang="ru-RU" dirty="0" smtClean="0"/>
              <a:t> * R + L * S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передаёт подписанное сообщение </a:t>
            </a:r>
          </a:p>
          <a:p>
            <a:r>
              <a:rPr lang="ru-RU" dirty="0" smtClean="0"/>
              <a:t>[ M, R, S ]</a:t>
            </a:r>
          </a:p>
          <a:p>
            <a:r>
              <a:rPr lang="ru-RU" dirty="0" smtClean="0"/>
              <a:t>получатель проверяет правильность подписи </a:t>
            </a:r>
          </a:p>
          <a:p>
            <a:r>
              <a:rPr lang="ru-RU" dirty="0" smtClean="0"/>
              <a:t>A M = ( B</a:t>
            </a:r>
            <a:r>
              <a:rPr lang="ru-RU" baseline="30000" dirty="0" smtClean="0"/>
              <a:t> R</a:t>
            </a:r>
            <a:r>
              <a:rPr lang="ru-RU" dirty="0" smtClean="0"/>
              <a:t> ) *  ( R</a:t>
            </a:r>
            <a:r>
              <a:rPr lang="ru-RU" baseline="30000" dirty="0" smtClean="0"/>
              <a:t> S</a:t>
            </a:r>
            <a:r>
              <a:rPr lang="ru-RU" dirty="0" smtClean="0"/>
              <a:t> )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этой системе секретным ключом для </a:t>
            </a:r>
            <a:r>
              <a:rPr lang="ru-RU" dirty="0" err="1" smtClean="0"/>
              <a:t>подписывания</a:t>
            </a:r>
            <a:r>
              <a:rPr lang="ru-RU" dirty="0" smtClean="0"/>
              <a:t> сообщений является число X, а открытым ключом для проверки достоверности подписи число B. Процедура проверки подписи служит также и для проверки правильности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если сообщения шифруются.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Алгоритм Шамира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Еще один интересный пример использования возведения в степень по модулю большого простого числа P для открытого шифрования предложил </a:t>
            </a:r>
            <a:r>
              <a:rPr lang="ru-RU" dirty="0" err="1" smtClean="0"/>
              <a:t>А.Shamir</a:t>
            </a:r>
            <a:r>
              <a:rPr lang="ru-RU" dirty="0" smtClean="0"/>
              <a:t> (один из авторов RSA). Как и в системе </a:t>
            </a:r>
            <a:r>
              <a:rPr lang="ru-RU" u="sng" dirty="0" err="1" smtClean="0"/>
              <a:t>ЭльГамаля</a:t>
            </a:r>
            <a:r>
              <a:rPr lang="ru-RU" dirty="0" smtClean="0"/>
              <a:t> сообщения M представляются целыми числами из интервала 1 &lt; M &lt; P.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Передача сообщений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14424"/>
            <a:ext cx="8229600" cy="5543576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Передача сообщения происходит следующим образом:</a:t>
            </a:r>
          </a:p>
          <a:p>
            <a:r>
              <a:rPr lang="ru-RU" dirty="0" smtClean="0"/>
              <a:t>абоненты знают числа P; </a:t>
            </a:r>
          </a:p>
          <a:p>
            <a:r>
              <a:rPr lang="ru-RU" dirty="0" smtClean="0"/>
              <a:t>абоненты генерируют независимо друг от друга случайные числа: </a:t>
            </a:r>
          </a:p>
          <a:p>
            <a:r>
              <a:rPr lang="ru-RU" dirty="0" err="1" smtClean="0"/>
              <a:t>Ka</a:t>
            </a:r>
            <a:r>
              <a:rPr lang="ru-RU" dirty="0" smtClean="0"/>
              <a:t>, </a:t>
            </a:r>
            <a:r>
              <a:rPr lang="ru-RU" dirty="0" err="1" smtClean="0"/>
              <a:t>Kb</a:t>
            </a:r>
            <a:endParaRPr lang="ru-RU" dirty="0" smtClean="0"/>
          </a:p>
          <a:p>
            <a:r>
              <a:rPr lang="ru-RU" dirty="0" smtClean="0"/>
              <a:t>удовлетворяющих условию: </a:t>
            </a:r>
          </a:p>
          <a:p>
            <a:r>
              <a:rPr lang="ru-RU" dirty="0" smtClean="0"/>
              <a:t>1 &lt; K &lt; P</a:t>
            </a:r>
          </a:p>
          <a:p>
            <a:r>
              <a:rPr lang="ru-RU" dirty="0" smtClean="0"/>
              <a:t>отправитель вычисляет значение и передаёт получателю: </a:t>
            </a:r>
          </a:p>
          <a:p>
            <a:r>
              <a:rPr lang="ru-RU" dirty="0" smtClean="0"/>
              <a:t>C = M </a:t>
            </a:r>
            <a:r>
              <a:rPr lang="ru-RU" baseline="30000" dirty="0" err="1" smtClean="0"/>
              <a:t>Ka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получатель вычисляет и передаёт отправителю число B, определяемое последовательностью: </a:t>
            </a:r>
          </a:p>
          <a:p>
            <a:r>
              <a:rPr lang="ru-RU" dirty="0" smtClean="0"/>
              <a:t>D = C </a:t>
            </a:r>
            <a:r>
              <a:rPr lang="ru-RU" baseline="30000" dirty="0" err="1" smtClean="0"/>
              <a:t>Kb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отправитель аннулирует свой шифр и отправляет полученную последовательность получателю </a:t>
            </a:r>
          </a:p>
          <a:p>
            <a:r>
              <a:rPr lang="ru-RU" dirty="0" smtClean="0"/>
              <a:t>E=D</a:t>
            </a:r>
            <a:r>
              <a:rPr lang="ru-RU" baseline="30000" dirty="0" smtClean="0"/>
              <a:t>(X-1) </a:t>
            </a:r>
            <a:r>
              <a:rPr lang="ru-RU" dirty="0" err="1" smtClean="0"/>
              <a:t>mоd</a:t>
            </a:r>
            <a:r>
              <a:rPr lang="ru-RU" dirty="0" smtClean="0"/>
              <a:t>(P) E = D </a:t>
            </a:r>
            <a:r>
              <a:rPr lang="ru-RU" baseline="30000" dirty="0" err="1" smtClean="0"/>
              <a:t>Fa</a:t>
            </a:r>
            <a:r>
              <a:rPr lang="ru-RU" baseline="30000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где: </a:t>
            </a:r>
          </a:p>
          <a:p>
            <a:r>
              <a:rPr lang="ru-RU" dirty="0" err="1" smtClean="0"/>
              <a:t>Fa</a:t>
            </a:r>
            <a:r>
              <a:rPr lang="ru-RU" dirty="0" smtClean="0"/>
              <a:t> = </a:t>
            </a:r>
            <a:r>
              <a:rPr lang="ru-RU" dirty="0" err="1" smtClean="0"/>
              <a:t>Ka</a:t>
            </a:r>
            <a:r>
              <a:rPr lang="ru-RU" dirty="0" smtClean="0"/>
              <a:t> -1</a:t>
            </a:r>
          </a:p>
          <a:p>
            <a:r>
              <a:rPr lang="ru-RU" dirty="0" smtClean="0"/>
              <a:t>получатель расшифровывает полученное сообщение </a:t>
            </a:r>
          </a:p>
          <a:p>
            <a:r>
              <a:rPr lang="ru-RU" dirty="0" smtClean="0"/>
              <a:t>M = E</a:t>
            </a:r>
            <a:r>
              <a:rPr lang="ru-RU" baseline="30000" dirty="0" smtClean="0"/>
              <a:t> </a:t>
            </a:r>
            <a:r>
              <a:rPr lang="ru-RU" baseline="30000" dirty="0" err="1" smtClean="0"/>
              <a:t>Fb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где: </a:t>
            </a:r>
          </a:p>
          <a:p>
            <a:r>
              <a:rPr lang="ru-RU" dirty="0" err="1" smtClean="0"/>
              <a:t>Fb</a:t>
            </a:r>
            <a:r>
              <a:rPr lang="ru-RU" dirty="0" smtClean="0"/>
              <a:t> = </a:t>
            </a:r>
            <a:r>
              <a:rPr lang="ru-RU" dirty="0" err="1" smtClean="0"/>
              <a:t>Kb</a:t>
            </a:r>
            <a:r>
              <a:rPr lang="ru-RU" dirty="0" smtClean="0"/>
              <a:t> –</a:t>
            </a:r>
            <a:r>
              <a:rPr lang="ru-RU" dirty="0" smtClean="0"/>
              <a:t>1</a:t>
            </a:r>
            <a:endParaRPr lang="ru-RU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Пример </a:t>
            </a:r>
            <a:r>
              <a:rPr lang="ru-RU" b="1" dirty="0" smtClean="0"/>
              <a:t>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Эта процедура ОШ может быть использована, например, для таких "экзотических" целей как игра в карты по телефону.</a:t>
            </a:r>
            <a:br>
              <a:rPr lang="ru-RU" dirty="0" smtClean="0"/>
            </a:br>
            <a:r>
              <a:rPr lang="ru-RU" dirty="0" smtClean="0"/>
              <a:t>Действительно, если игрок A желает "сдать" игроку B, скажем, 5 карт из 52 как при игре в покер, он зашифровывает обозначения всех карт и передает их игроку B:</a:t>
            </a:r>
          </a:p>
          <a:p>
            <a:r>
              <a:rPr lang="ru-RU" dirty="0" err="1" smtClean="0"/>
              <a:t>Ca</a:t>
            </a:r>
            <a:r>
              <a:rPr lang="ru-RU" dirty="0" smtClean="0"/>
              <a:t> = </a:t>
            </a:r>
            <a:r>
              <a:rPr lang="ru-RU" dirty="0" err="1" smtClean="0"/>
              <a:t>Ma</a:t>
            </a:r>
            <a:r>
              <a:rPr lang="ru-RU" dirty="0" smtClean="0"/>
              <a:t> </a:t>
            </a:r>
            <a:r>
              <a:rPr lang="ru-RU" baseline="30000" dirty="0" err="1" smtClean="0"/>
              <a:t>Ka</a:t>
            </a:r>
            <a:r>
              <a:rPr lang="ru-RU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где</a:t>
            </a:r>
          </a:p>
          <a:p>
            <a:r>
              <a:rPr lang="ru-RU" dirty="0" smtClean="0"/>
              <a:t>I=1,2,..,52</a:t>
            </a:r>
          </a:p>
          <a:p>
            <a:r>
              <a:rPr lang="ru-RU" dirty="0" smtClean="0"/>
              <a:t>Игрок B выбирает из них 5, зашифровывает своим ключом 22 и возвращает игроку А:</a:t>
            </a:r>
          </a:p>
          <a:p>
            <a:r>
              <a:rPr lang="ru-RU" dirty="0" err="1" smtClean="0"/>
              <a:t>Da</a:t>
            </a:r>
            <a:r>
              <a:rPr lang="ru-RU" dirty="0" smtClean="0"/>
              <a:t> = </a:t>
            </a:r>
            <a:r>
              <a:rPr lang="ru-RU" dirty="0" err="1" smtClean="0"/>
              <a:t>Ca</a:t>
            </a:r>
            <a:r>
              <a:rPr lang="ru-RU" dirty="0" smtClean="0"/>
              <a:t> </a:t>
            </a:r>
            <a:r>
              <a:rPr lang="ru-RU" baseline="30000" dirty="0" err="1" smtClean="0"/>
              <a:t>Kb</a:t>
            </a:r>
            <a:r>
              <a:rPr lang="ru-RU" baseline="30000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(P)</a:t>
            </a:r>
          </a:p>
          <a:p>
            <a:r>
              <a:rPr lang="ru-RU" dirty="0" smtClean="0"/>
              <a:t>где</a:t>
            </a:r>
          </a:p>
          <a:p>
            <a:r>
              <a:rPr lang="ru-RU" dirty="0" smtClean="0"/>
              <a:t>I=1,2...,5</a:t>
            </a:r>
          </a:p>
          <a:p>
            <a:r>
              <a:rPr lang="ru-RU" dirty="0" smtClean="0"/>
              <a:t>Игрок A снимает с этих 5 карт свой шифр и выдает их игроку B.</a:t>
            </a:r>
            <a:br>
              <a:rPr lang="ru-RU" dirty="0" smtClean="0"/>
            </a:br>
            <a:r>
              <a:rPr lang="ru-RU" dirty="0" smtClean="0"/>
              <a:t>Игрок B расшифровывает полученные карты:</a:t>
            </a:r>
          </a:p>
          <a:p>
            <a:r>
              <a:rPr lang="ru-RU" dirty="0" err="1" smtClean="0"/>
              <a:t>Ma</a:t>
            </a:r>
            <a:r>
              <a:rPr lang="ru-RU" dirty="0" smtClean="0"/>
              <a:t> = </a:t>
            </a:r>
            <a:r>
              <a:rPr lang="ru-RU" dirty="0" err="1" smtClean="0"/>
              <a:t>Ea</a:t>
            </a:r>
            <a:r>
              <a:rPr lang="ru-RU" baseline="30000" dirty="0" smtClean="0"/>
              <a:t> </a:t>
            </a:r>
            <a:r>
              <a:rPr lang="ru-RU" baseline="30000" dirty="0" err="1" smtClean="0"/>
              <a:t>Fb</a:t>
            </a:r>
            <a:r>
              <a:rPr lang="ru-RU" baseline="30000" dirty="0" smtClean="0"/>
              <a:t> </a:t>
            </a:r>
            <a:r>
              <a:rPr lang="ru-RU" dirty="0" err="1" smtClean="0"/>
              <a:t>mоd</a:t>
            </a:r>
            <a:r>
              <a:rPr lang="ru-RU" dirty="0" smtClean="0"/>
              <a:t> (P)</a:t>
            </a:r>
          </a:p>
          <a:p>
            <a:r>
              <a:rPr lang="ru-RU" dirty="0" smtClean="0"/>
              <a:t>При этом оставшаяся часть колоды C(6)...C(52) теперь находится у игрока B, но он не может раскрыть эти карты, т.к. они зашифрованы на ключе его партнера A. Остальные процедуры игры проделываются аналогично.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Кpиптосистемы</a:t>
            </a:r>
            <a:r>
              <a:rPr lang="ru-RU" b="1" dirty="0" smtClean="0"/>
              <a:t> на основе эллиптических </a:t>
            </a:r>
            <a:r>
              <a:rPr lang="ru-RU" b="1" dirty="0" err="1" smtClean="0"/>
              <a:t>уpавнений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Эллиптические </a:t>
            </a:r>
            <a:r>
              <a:rPr lang="ru-RU" dirty="0" err="1" smtClean="0"/>
              <a:t>кpивые</a:t>
            </a:r>
            <a:r>
              <a:rPr lang="ru-RU" dirty="0" smtClean="0"/>
              <a:t> - математический объект, </a:t>
            </a:r>
            <a:r>
              <a:rPr lang="ru-RU" dirty="0" err="1" smtClean="0"/>
              <a:t>котоpый</a:t>
            </a:r>
            <a:r>
              <a:rPr lang="ru-RU" dirty="0" smtClean="0"/>
              <a:t> может </a:t>
            </a:r>
            <a:r>
              <a:rPr lang="ru-RU" dirty="0" err="1" smtClean="0"/>
              <a:t>опpеделен</a:t>
            </a:r>
            <a:r>
              <a:rPr lang="ru-RU" dirty="0" smtClean="0"/>
              <a:t> над любым полем (конечным, действительным, </a:t>
            </a:r>
            <a:r>
              <a:rPr lang="ru-RU" dirty="0" err="1" smtClean="0"/>
              <a:t>pациональным</a:t>
            </a:r>
            <a:r>
              <a:rPr lang="ru-RU" dirty="0" smtClean="0"/>
              <a:t> или комплексным). В </a:t>
            </a:r>
            <a:r>
              <a:rPr lang="ru-RU" dirty="0" err="1" smtClean="0"/>
              <a:t>кpиптогpафии</a:t>
            </a:r>
            <a:r>
              <a:rPr lang="ru-RU" dirty="0" smtClean="0"/>
              <a:t> обычно используются конечные поля. Эллиптическая </a:t>
            </a:r>
            <a:r>
              <a:rPr lang="ru-RU" dirty="0" err="1" smtClean="0"/>
              <a:t>кpивая</a:t>
            </a:r>
            <a:r>
              <a:rPr lang="ru-RU" dirty="0" smtClean="0"/>
              <a:t> есть множество точек</a:t>
            </a:r>
            <a:r>
              <a:rPr lang="ru-RU" i="1" dirty="0" smtClean="0"/>
              <a:t> (</a:t>
            </a:r>
            <a:r>
              <a:rPr lang="ru-RU" i="1" dirty="0" err="1" smtClean="0"/>
              <a:t>x,y</a:t>
            </a:r>
            <a:r>
              <a:rPr lang="ru-RU" i="1" dirty="0" smtClean="0"/>
              <a:t>),</a:t>
            </a:r>
            <a:r>
              <a:rPr lang="ru-RU" dirty="0" smtClean="0"/>
              <a:t> </a:t>
            </a:r>
            <a:r>
              <a:rPr lang="ru-RU" dirty="0" err="1" smtClean="0"/>
              <a:t>удовлетвоpяющее</a:t>
            </a:r>
            <a:r>
              <a:rPr lang="ru-RU" dirty="0" smtClean="0"/>
              <a:t> следующему </a:t>
            </a:r>
            <a:r>
              <a:rPr lang="ru-RU" dirty="0" err="1" smtClean="0"/>
              <a:t>уpавнению</a:t>
            </a:r>
            <a:r>
              <a:rPr lang="ru-RU" dirty="0" smtClean="0"/>
              <a:t>:</a:t>
            </a:r>
          </a:p>
          <a:p>
            <a:r>
              <a:rPr lang="ru-RU" i="1" dirty="0" smtClean="0"/>
              <a:t>y</a:t>
            </a:r>
            <a:r>
              <a:rPr lang="ru-RU" i="1" baseline="30000" dirty="0" smtClean="0"/>
              <a:t>2</a:t>
            </a:r>
            <a:r>
              <a:rPr lang="ru-RU" i="1" dirty="0" smtClean="0"/>
              <a:t> = x</a:t>
            </a:r>
            <a:r>
              <a:rPr lang="ru-RU" i="1" baseline="30000" dirty="0" smtClean="0"/>
              <a:t>3 </a:t>
            </a:r>
            <a:r>
              <a:rPr lang="ru-RU" i="1" dirty="0" smtClean="0"/>
              <a:t>+ </a:t>
            </a:r>
            <a:r>
              <a:rPr lang="ru-RU" i="1" dirty="0" err="1" smtClean="0"/>
              <a:t>ax</a:t>
            </a:r>
            <a:r>
              <a:rPr lang="ru-RU" i="1" dirty="0" smtClean="0"/>
              <a:t> + </a:t>
            </a:r>
            <a:r>
              <a:rPr lang="ru-RU" i="1" dirty="0" err="1" smtClean="0"/>
              <a:t>b</a:t>
            </a:r>
            <a:r>
              <a:rPr lang="ru-RU" i="1" dirty="0" smtClean="0"/>
              <a:t>,</a:t>
            </a:r>
            <a:endParaRPr lang="ru-RU" dirty="0" smtClean="0"/>
          </a:p>
          <a:p>
            <a:r>
              <a:rPr lang="ru-RU" dirty="0" smtClean="0"/>
              <a:t>а также бесконечно удаленная точка. Для точек на </a:t>
            </a:r>
            <a:r>
              <a:rPr lang="ru-RU" dirty="0" err="1" smtClean="0"/>
              <a:t>кpивой</a:t>
            </a:r>
            <a:r>
              <a:rPr lang="ru-RU" dirty="0" smtClean="0"/>
              <a:t> довольно легко вводится </a:t>
            </a:r>
            <a:r>
              <a:rPr lang="ru-RU" dirty="0" err="1" smtClean="0"/>
              <a:t>опеpация</a:t>
            </a:r>
            <a:r>
              <a:rPr lang="ru-RU" dirty="0" smtClean="0"/>
              <a:t> сложения, </a:t>
            </a:r>
            <a:r>
              <a:rPr lang="ru-RU" dirty="0" err="1" smtClean="0"/>
              <a:t>котоpая</a:t>
            </a:r>
            <a:r>
              <a:rPr lang="ru-RU" dirty="0" smtClean="0"/>
              <a:t> </a:t>
            </a:r>
            <a:r>
              <a:rPr lang="ru-RU" dirty="0" err="1" smtClean="0"/>
              <a:t>игpает</a:t>
            </a:r>
            <a:r>
              <a:rPr lang="ru-RU" dirty="0" smtClean="0"/>
              <a:t> ту же </a:t>
            </a:r>
            <a:r>
              <a:rPr lang="ru-RU" dirty="0" err="1" smtClean="0"/>
              <a:t>pоль</a:t>
            </a:r>
            <a:r>
              <a:rPr lang="ru-RU" dirty="0" smtClean="0"/>
              <a:t>, что и </a:t>
            </a:r>
            <a:r>
              <a:rPr lang="ru-RU" dirty="0" err="1" smtClean="0"/>
              <a:t>опеpация</a:t>
            </a:r>
            <a:r>
              <a:rPr lang="ru-RU" dirty="0" smtClean="0"/>
              <a:t> умножения в </a:t>
            </a:r>
            <a:r>
              <a:rPr lang="ru-RU" dirty="0" err="1" smtClean="0"/>
              <a:t>кpиптосистемах</a:t>
            </a:r>
            <a:r>
              <a:rPr lang="ru-RU" dirty="0" smtClean="0"/>
              <a:t> RSA и </a:t>
            </a:r>
            <a:r>
              <a:rPr lang="ru-RU" dirty="0" err="1" smtClean="0"/>
              <a:t>Эль-Гамаля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pеальных</a:t>
            </a:r>
            <a:r>
              <a:rPr lang="ru-RU" dirty="0" smtClean="0"/>
              <a:t> </a:t>
            </a:r>
            <a:r>
              <a:rPr lang="ru-RU" dirty="0" err="1" smtClean="0"/>
              <a:t>кpиптосистемах</a:t>
            </a:r>
            <a:r>
              <a:rPr lang="ru-RU" dirty="0" smtClean="0"/>
              <a:t> на базе эллиптических </a:t>
            </a:r>
            <a:r>
              <a:rPr lang="ru-RU" dirty="0" err="1" smtClean="0"/>
              <a:t>уpавнений</a:t>
            </a:r>
            <a:r>
              <a:rPr lang="ru-RU" dirty="0" smtClean="0"/>
              <a:t> используется </a:t>
            </a:r>
            <a:r>
              <a:rPr lang="ru-RU" dirty="0" err="1" smtClean="0"/>
              <a:t>уpавнение</a:t>
            </a:r>
            <a:endParaRPr lang="ru-RU" dirty="0" smtClean="0"/>
          </a:p>
          <a:p>
            <a:r>
              <a:rPr lang="ru-RU" i="1" dirty="0" smtClean="0"/>
              <a:t>y</a:t>
            </a:r>
            <a:r>
              <a:rPr lang="ru-RU" i="1" baseline="30000" dirty="0" smtClean="0"/>
              <a:t>2</a:t>
            </a:r>
            <a:r>
              <a:rPr lang="ru-RU" i="1" dirty="0" smtClean="0"/>
              <a:t> = x</a:t>
            </a:r>
            <a:r>
              <a:rPr lang="ru-RU" i="1" baseline="30000" dirty="0" smtClean="0"/>
              <a:t>3 </a:t>
            </a:r>
            <a:r>
              <a:rPr lang="ru-RU" i="1" dirty="0" smtClean="0"/>
              <a:t>+ </a:t>
            </a:r>
            <a:r>
              <a:rPr lang="ru-RU" i="1" dirty="0" err="1" smtClean="0"/>
              <a:t>ax</a:t>
            </a:r>
            <a:r>
              <a:rPr lang="ru-RU" i="1" dirty="0" smtClean="0"/>
              <a:t> + </a:t>
            </a:r>
            <a:r>
              <a:rPr lang="ru-RU" i="1" dirty="0" err="1" smtClean="0"/>
              <a:t>b</a:t>
            </a:r>
            <a:r>
              <a:rPr lang="ru-RU" i="1" dirty="0" smtClean="0"/>
              <a:t> </a:t>
            </a:r>
            <a:r>
              <a:rPr lang="ru-RU" dirty="0" err="1" smtClean="0"/>
              <a:t>mod</a:t>
            </a:r>
            <a:r>
              <a:rPr lang="ru-RU" i="1" dirty="0" smtClean="0"/>
              <a:t> </a:t>
            </a:r>
            <a:r>
              <a:rPr lang="ru-RU" i="1" dirty="0" err="1" smtClean="0"/>
              <a:t>p</a:t>
            </a:r>
            <a:r>
              <a:rPr lang="ru-RU" i="1" dirty="0" smtClean="0"/>
              <a:t>,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 err="1" smtClean="0"/>
              <a:t>p</a:t>
            </a:r>
            <a:r>
              <a:rPr lang="ru-RU" dirty="0" smtClean="0"/>
              <a:t> - </a:t>
            </a:r>
            <a:r>
              <a:rPr lang="ru-RU" dirty="0" err="1" smtClean="0"/>
              <a:t>пpостое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Пpоблема</a:t>
            </a:r>
            <a:r>
              <a:rPr lang="ru-RU" dirty="0" smtClean="0"/>
              <a:t> </a:t>
            </a:r>
            <a:r>
              <a:rPr lang="ru-RU" dirty="0" err="1" smtClean="0"/>
              <a:t>дискpетного</a:t>
            </a:r>
            <a:r>
              <a:rPr lang="ru-RU" dirty="0" smtClean="0"/>
              <a:t> </a:t>
            </a:r>
            <a:r>
              <a:rPr lang="ru-RU" dirty="0" err="1" smtClean="0"/>
              <a:t>логаpифма</a:t>
            </a:r>
            <a:r>
              <a:rPr lang="ru-RU" dirty="0" smtClean="0"/>
              <a:t> на эллиптической </a:t>
            </a:r>
            <a:r>
              <a:rPr lang="ru-RU" dirty="0" err="1" smtClean="0"/>
              <a:t>кpивой</a:t>
            </a:r>
            <a:r>
              <a:rPr lang="ru-RU" dirty="0" smtClean="0"/>
              <a:t> состоит в следующем: дана точка G на эллиптической </a:t>
            </a:r>
            <a:r>
              <a:rPr lang="ru-RU" dirty="0" err="1" smtClean="0"/>
              <a:t>кpивой</a:t>
            </a:r>
            <a:r>
              <a:rPr lang="ru-RU" dirty="0" smtClean="0"/>
              <a:t> </a:t>
            </a:r>
            <a:r>
              <a:rPr lang="ru-RU" dirty="0" err="1" smtClean="0"/>
              <a:t>поpядка</a:t>
            </a:r>
            <a:r>
              <a:rPr lang="ru-RU" dirty="0" smtClean="0"/>
              <a:t> </a:t>
            </a:r>
            <a:r>
              <a:rPr lang="ru-RU" dirty="0" err="1" smtClean="0"/>
              <a:t>r</a:t>
            </a:r>
            <a:r>
              <a:rPr lang="ru-RU" dirty="0" smtClean="0"/>
              <a:t> (количество точек на </a:t>
            </a:r>
            <a:r>
              <a:rPr lang="ru-RU" dirty="0" err="1" smtClean="0"/>
              <a:t>кpивой</a:t>
            </a:r>
            <a:r>
              <a:rPr lang="ru-RU" dirty="0" smtClean="0"/>
              <a:t>) и </a:t>
            </a:r>
            <a:r>
              <a:rPr lang="ru-RU" dirty="0" err="1" smtClean="0"/>
              <a:t>дpугая</a:t>
            </a:r>
            <a:r>
              <a:rPr lang="ru-RU" dirty="0" smtClean="0"/>
              <a:t> точка Y на этой же </a:t>
            </a:r>
            <a:r>
              <a:rPr lang="ru-RU" dirty="0" err="1" smtClean="0"/>
              <a:t>кpивой</a:t>
            </a:r>
            <a:r>
              <a:rPr lang="ru-RU" dirty="0" smtClean="0"/>
              <a:t>. Нужно найти единственную точку </a:t>
            </a:r>
            <a:r>
              <a:rPr lang="ru-RU" i="1" dirty="0" err="1" smtClean="0"/>
              <a:t>x</a:t>
            </a:r>
            <a:r>
              <a:rPr lang="ru-RU" dirty="0" smtClean="0"/>
              <a:t> такую, что Y = </a:t>
            </a:r>
            <a:r>
              <a:rPr lang="ru-RU" i="1" dirty="0" err="1" smtClean="0"/>
              <a:t>x</a:t>
            </a:r>
            <a:r>
              <a:rPr lang="ru-RU" dirty="0" err="1" smtClean="0"/>
              <a:t>G</a:t>
            </a:r>
            <a:r>
              <a:rPr lang="ru-RU" dirty="0" smtClean="0"/>
              <a:t>, то есть Y есть </a:t>
            </a:r>
            <a:r>
              <a:rPr lang="ru-RU" i="1" dirty="0" err="1" smtClean="0"/>
              <a:t>х</a:t>
            </a:r>
            <a:r>
              <a:rPr lang="ru-RU" dirty="0" err="1" smtClean="0"/>
              <a:t>-я</a:t>
            </a:r>
            <a:r>
              <a:rPr lang="ru-RU" dirty="0" smtClean="0"/>
              <a:t> степень G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Развитие основных типов криптографических протоколов (ключевой обмен, электронно-цифровая подпись (ЭЦП), аутентификация и </a:t>
            </a:r>
            <a:r>
              <a:rPr lang="ru-RU" dirty="0" err="1" smtClean="0"/>
              <a:t>др</a:t>
            </a:r>
            <a:r>
              <a:rPr lang="ru-RU" dirty="0" smtClean="0"/>
              <a:t>) было бы невозможно без создания открытых ключей и построенных на их основе ассиметричных протоколов шифрования.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Электронно-цифровая подпись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Существует несколько методов </a:t>
            </a:r>
            <a:r>
              <a:rPr lang="ru-RU" dirty="0" err="1" smtClean="0"/>
              <a:t>посторения</a:t>
            </a:r>
            <a:r>
              <a:rPr lang="ru-RU" dirty="0" smtClean="0"/>
              <a:t> ЭЦП, а именно: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шифрование электронного документа (ЭД) на основе симметричных алгоритмов. Данная схема предусматривает наличие в системе третьего лица – арбитра, пользующегося доверием обеих сторон. Авторизацией документа в </a:t>
            </a:r>
            <a:r>
              <a:rPr lang="ru-RU" dirty="0" err="1" smtClean="0"/>
              <a:t>даной</a:t>
            </a:r>
            <a:r>
              <a:rPr lang="ru-RU" dirty="0" smtClean="0"/>
              <a:t> схеме является сам факт </a:t>
            </a:r>
            <a:r>
              <a:rPr lang="ru-RU" dirty="0" err="1" smtClean="0"/>
              <a:t>зашифрования</a:t>
            </a:r>
            <a:r>
              <a:rPr lang="ru-RU" dirty="0" smtClean="0"/>
              <a:t> ЭД секретным </a:t>
            </a:r>
            <a:r>
              <a:rPr lang="ru-RU" dirty="0" err="1" smtClean="0"/>
              <a:t>ключем</a:t>
            </a:r>
            <a:r>
              <a:rPr lang="ru-RU" dirty="0" smtClean="0"/>
              <a:t> и передача его арбитру. </a:t>
            </a:r>
          </a:p>
          <a:p>
            <a:r>
              <a:rPr lang="ru-RU" dirty="0" smtClean="0"/>
              <a:t>Использование ассиметричных алгоритмов шифрования. Фактом подписания документа является </a:t>
            </a:r>
            <a:r>
              <a:rPr lang="ru-RU" dirty="0" err="1" smtClean="0"/>
              <a:t>зашифрование</a:t>
            </a:r>
            <a:r>
              <a:rPr lang="ru-RU" dirty="0" smtClean="0"/>
              <a:t> его на секретном ключе отправителя.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Заголовок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ru-RU" altLang="ru-RU" dirty="0" smtClean="0"/>
              <a:t>Криптография</a:t>
            </a:r>
          </a:p>
        </p:txBody>
      </p:sp>
      <p:sp>
        <p:nvSpPr>
          <p:cNvPr id="198659" name="Прямоугольник 4"/>
          <p:cNvSpPr>
            <a:spLocks noChangeArrowheads="1"/>
          </p:cNvSpPr>
          <p:nvPr/>
        </p:nvSpPr>
        <p:spPr bwMode="auto">
          <a:xfrm>
            <a:off x="395288" y="1549401"/>
            <a:ext cx="824867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dirty="0" smtClean="0"/>
              <a:t>Дает возможность </a:t>
            </a:r>
            <a:r>
              <a:rPr lang="ru-RU" altLang="ru-RU" dirty="0"/>
              <a:t>преобразовать информацию таким образом, что ее прочтение (восстановление) возможно только при знании ключа.</a:t>
            </a:r>
          </a:p>
          <a:p>
            <a:r>
              <a:rPr lang="ru-RU" altLang="ru-RU" dirty="0"/>
              <a:t>В качестве информации, подлежащей шифрованию и дешифрованию, будут рассматриваться </a:t>
            </a:r>
            <a:r>
              <a:rPr lang="ru-RU" altLang="ru-RU" i="1" dirty="0"/>
              <a:t>тексты</a:t>
            </a:r>
            <a:r>
              <a:rPr lang="ru-RU" altLang="ru-RU" dirty="0"/>
              <a:t>, построенные на некотором </a:t>
            </a:r>
            <a:r>
              <a:rPr lang="ru-RU" altLang="ru-RU" i="1" dirty="0"/>
              <a:t>алфавите</a:t>
            </a:r>
            <a:r>
              <a:rPr lang="ru-RU" altLang="ru-RU" dirty="0"/>
              <a:t>.</a:t>
            </a:r>
          </a:p>
          <a:p>
            <a:r>
              <a:rPr lang="ru-RU" altLang="ru-RU" i="1" dirty="0">
                <a:solidFill>
                  <a:srgbClr val="000000"/>
                </a:solidFill>
                <a:cs typeface="Times New Roman" pitchFamily="18" charset="0"/>
              </a:rPr>
              <a:t>Шифрование </a:t>
            </a:r>
            <a:r>
              <a:rPr lang="ru-RU" altLang="ru-RU" dirty="0">
                <a:solidFill>
                  <a:srgbClr val="000000"/>
                </a:solidFill>
                <a:cs typeface="Times New Roman" pitchFamily="18" charset="0"/>
              </a:rPr>
              <a:t>- преобразовательный процесс: </a:t>
            </a:r>
            <a:r>
              <a:rPr lang="ru-RU" altLang="ru-RU" i="1" dirty="0">
                <a:solidFill>
                  <a:srgbClr val="000000"/>
                </a:solidFill>
                <a:cs typeface="Times New Roman" pitchFamily="18" charset="0"/>
              </a:rPr>
              <a:t>исходный текст</a:t>
            </a:r>
            <a:r>
              <a:rPr lang="ru-RU" altLang="ru-RU" dirty="0">
                <a:solidFill>
                  <a:srgbClr val="000000"/>
                </a:solidFill>
                <a:cs typeface="Times New Roman" pitchFamily="18" charset="0"/>
              </a:rPr>
              <a:t>, который носит также название </a:t>
            </a:r>
            <a:r>
              <a:rPr lang="ru-RU" altLang="ru-RU" i="1" dirty="0">
                <a:solidFill>
                  <a:srgbClr val="000000"/>
                </a:solidFill>
                <a:cs typeface="Times New Roman" pitchFamily="18" charset="0"/>
              </a:rPr>
              <a:t>открытого текста</a:t>
            </a:r>
            <a:r>
              <a:rPr lang="ru-RU" altLang="ru-RU" dirty="0">
                <a:solidFill>
                  <a:srgbClr val="000000"/>
                </a:solidFill>
                <a:cs typeface="Times New Roman" pitchFamily="18" charset="0"/>
              </a:rPr>
              <a:t>, заменяется </a:t>
            </a:r>
            <a:r>
              <a:rPr lang="ru-RU" altLang="ru-RU" i="1" dirty="0">
                <a:solidFill>
                  <a:srgbClr val="000000"/>
                </a:solidFill>
                <a:cs typeface="Times New Roman" pitchFamily="18" charset="0"/>
              </a:rPr>
              <a:t>шифрованным текстом</a:t>
            </a:r>
            <a:r>
              <a:rPr lang="ru-RU" altLang="ru-RU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000" dirty="0"/>
          </a:p>
          <a:p>
            <a:endParaRPr lang="ru-RU" altLang="ru-RU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43075" y="5387975"/>
            <a:ext cx="1646238" cy="641350"/>
            <a:chOff x="0" y="0"/>
            <a:chExt cx="20000" cy="20000"/>
          </a:xfrm>
        </p:grpSpPr>
        <p:sp>
          <p:nvSpPr>
            <p:cNvPr id="198670" name="Oval 12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198671" name="AutoShape 11"/>
            <p:cNvSpPr>
              <a:spLocks noChangeArrowheads="1"/>
            </p:cNvSpPr>
            <p:nvPr/>
          </p:nvSpPr>
          <p:spPr bwMode="auto">
            <a:xfrm>
              <a:off x="3332" y="4004"/>
              <a:ext cx="14447" cy="11992"/>
            </a:xfrm>
            <a:prstGeom prst="roundRect">
              <a:avLst>
                <a:gd name="adj" fmla="val 16667"/>
              </a:avLst>
            </a:prstGeom>
            <a:noFill/>
            <a:ln w="254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>
                  <a:cs typeface="Times New Roman" pitchFamily="18" charset="0"/>
                </a:rPr>
                <a:t>исходный </a:t>
              </a:r>
              <a:endParaRPr lang="ru-RU" altLang="ru-RU" sz="900"/>
            </a:p>
            <a:p>
              <a:pPr algn="ctr"/>
              <a:r>
                <a:rPr lang="ru-RU" altLang="ru-RU" sz="1200">
                  <a:cs typeface="Times New Roman" pitchFamily="18" charset="0"/>
                </a:rPr>
                <a:t>текст</a:t>
              </a:r>
              <a:endParaRPr lang="ru-RU" altLang="ru-RU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65800" y="5387975"/>
            <a:ext cx="1738313" cy="641350"/>
            <a:chOff x="0" y="0"/>
            <a:chExt cx="20000" cy="20000"/>
          </a:xfrm>
        </p:grpSpPr>
        <p:sp>
          <p:nvSpPr>
            <p:cNvPr id="198668" name="Oval 9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198669" name="AutoShape 8"/>
            <p:cNvSpPr>
              <a:spLocks noChangeArrowheads="1"/>
            </p:cNvSpPr>
            <p:nvPr/>
          </p:nvSpPr>
          <p:spPr bwMode="auto">
            <a:xfrm>
              <a:off x="3332" y="4004"/>
              <a:ext cx="14447" cy="11992"/>
            </a:xfrm>
            <a:prstGeom prst="roundRect">
              <a:avLst>
                <a:gd name="adj" fmla="val 16667"/>
              </a:avLst>
            </a:prstGeom>
            <a:noFill/>
            <a:ln w="25400">
              <a:noFill/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>
                  <a:cs typeface="Times New Roman" pitchFamily="18" charset="0"/>
                </a:rPr>
                <a:t>шифрованный </a:t>
              </a:r>
              <a:endParaRPr lang="ru-RU" altLang="ru-RU" sz="900"/>
            </a:p>
            <a:p>
              <a:pPr algn="ctr"/>
              <a:r>
                <a:rPr lang="ru-RU" altLang="ru-RU" sz="1200">
                  <a:cs typeface="Times New Roman" pitchFamily="18" charset="0"/>
                </a:rPr>
                <a:t>текст</a:t>
              </a:r>
              <a:endParaRPr lang="ru-RU" altLang="ru-RU"/>
            </a:p>
          </p:txBody>
        </p:sp>
      </p:grp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844925" y="5335588"/>
            <a:ext cx="1738313" cy="73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/>
            <a:r>
              <a:rPr lang="ru-RU" altLang="ru-RU" sz="1200" dirty="0">
                <a:cs typeface="Times New Roman" pitchFamily="18" charset="0"/>
              </a:rPr>
              <a:t>Криптографическая</a:t>
            </a:r>
            <a:br>
              <a:rPr lang="ru-RU" altLang="ru-RU" sz="1200" dirty="0">
                <a:cs typeface="Times New Roman" pitchFamily="18" charset="0"/>
              </a:rPr>
            </a:br>
            <a:r>
              <a:rPr lang="ru-RU" altLang="ru-RU" sz="1200" dirty="0">
                <a:cs typeface="Times New Roman" pitchFamily="18" charset="0"/>
              </a:rPr>
              <a:t>система</a:t>
            </a:r>
            <a:endParaRPr lang="ru-RU" altLang="ru-RU" dirty="0"/>
          </a:p>
        </p:txBody>
      </p:sp>
      <p:sp>
        <p:nvSpPr>
          <p:cNvPr id="198663" name="Line 5"/>
          <p:cNvSpPr>
            <a:spLocks noChangeShapeType="1"/>
          </p:cNvSpPr>
          <p:nvPr/>
        </p:nvSpPr>
        <p:spPr bwMode="auto">
          <a:xfrm>
            <a:off x="3387725" y="5594350"/>
            <a:ext cx="458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8664" name="Line 4"/>
          <p:cNvSpPr>
            <a:spLocks noChangeShapeType="1"/>
          </p:cNvSpPr>
          <p:nvPr/>
        </p:nvSpPr>
        <p:spPr bwMode="auto">
          <a:xfrm>
            <a:off x="5491163" y="5594350"/>
            <a:ext cx="274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triangle" w="sm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211638" y="5994400"/>
            <a:ext cx="914400" cy="552450"/>
            <a:chOff x="0" y="1"/>
            <a:chExt cx="20000" cy="19999"/>
          </a:xfrm>
        </p:grpSpPr>
        <p:sp>
          <p:nvSpPr>
            <p:cNvPr id="198666" name="AutoShape 3"/>
            <p:cNvSpPr>
              <a:spLocks noChangeArrowheads="1"/>
            </p:cNvSpPr>
            <p:nvPr/>
          </p:nvSpPr>
          <p:spPr bwMode="auto">
            <a:xfrm>
              <a:off x="0" y="9989"/>
              <a:ext cx="20000" cy="100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12700" tIns="12700" rIns="12700" bIns="12700"/>
            <a:lstStyle/>
            <a:p>
              <a:pPr algn="ctr"/>
              <a:r>
                <a:rPr lang="ru-RU" altLang="ru-RU" sz="1200">
                  <a:cs typeface="Times New Roman" pitchFamily="18" charset="0"/>
                </a:rPr>
                <a:t>КЛЮЧ</a:t>
              </a:r>
              <a:endParaRPr lang="ru-RU" altLang="ru-RU"/>
            </a:p>
          </p:txBody>
        </p:sp>
        <p:sp>
          <p:nvSpPr>
            <p:cNvPr id="198667" name="Line 2"/>
            <p:cNvSpPr>
              <a:spLocks noChangeShapeType="1"/>
            </p:cNvSpPr>
            <p:nvPr/>
          </p:nvSpPr>
          <p:spPr bwMode="auto">
            <a:xfrm flipV="1">
              <a:off x="9993" y="1"/>
              <a:ext cx="14" cy="10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Основная идея асимметричных </a:t>
            </a:r>
            <a:r>
              <a:rPr lang="ru-RU" dirty="0" err="1" smtClean="0"/>
              <a:t>криптоалгоритмов</a:t>
            </a:r>
            <a:r>
              <a:rPr lang="ru-RU" dirty="0" smtClean="0"/>
              <a:t> состоит в том, что для шифрования сообщения используется один ключ, а при дешифровании – другой. Кроме того, процедура шифрования выбрана так, что она необратима даже по известному ключу шифрования – это второе необходимое условие асимметричной криптографии. То есть, зная ключ шифрования и зашифрованный текст, невозможно восстановить исходное сообщение – прочесть его можно только с помощью второго ключа – </a:t>
            </a:r>
            <a:r>
              <a:rPr lang="ru-RU" dirty="0" err="1" smtClean="0"/>
              <a:t>ключа</a:t>
            </a:r>
            <a:r>
              <a:rPr lang="ru-RU" dirty="0" smtClean="0"/>
              <a:t> дешифрования. А раз так, то ключ шифрования для отправки писем какому-либо лицу можно вообще не скрывать – зная его все равно невозможно прочесть зашифрованное сообщение. Поэтому, ключ шифрования называют в асимметричных системах "открытым ключом", а вот ключ дешифрования получателю сообщений необходимо держать в секрете – он называется "закрытым ключом".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Таким образом, мы избавляемся от необходимости решать сложную задачу обмена секретными ключами.</a:t>
            </a:r>
          </a:p>
          <a:p>
            <a:r>
              <a:rPr lang="ru-RU" dirty="0" smtClean="0"/>
              <a:t>Напрашивается вопрос : "Почему, зная открытый ключ, нельзя вычислить закрытый ключ ?" – это третье необходимое условие асимметричной криптографии – алгоритмы шифрования и дешифрования создаются так, чтобы зная открытый ключ, невозможно вычислить закрытый ключ.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Стандарт </a:t>
            </a:r>
            <a:r>
              <a:rPr lang="ru-RU" b="1" dirty="0" err="1" smtClean="0"/>
              <a:t>ассимметричного</a:t>
            </a:r>
            <a:r>
              <a:rPr lang="ru-RU" b="1" dirty="0" smtClean="0"/>
              <a:t> шифрования </a:t>
            </a:r>
            <a:r>
              <a:rPr lang="en-US" b="1" dirty="0" smtClean="0"/>
              <a:t>RSA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Самым распространенным алгоритмом ассиметричного шифрования является алгоритм RSA. Он был предложен тремя </a:t>
            </a:r>
            <a:r>
              <a:rPr lang="ru-RU" dirty="0" err="1" smtClean="0"/>
              <a:t>исседователями-математиками</a:t>
            </a:r>
            <a:r>
              <a:rPr lang="ru-RU" dirty="0" smtClean="0"/>
              <a:t> Рональдом </a:t>
            </a:r>
            <a:r>
              <a:rPr lang="ru-RU" dirty="0" err="1" smtClean="0"/>
              <a:t>Ривестом</a:t>
            </a:r>
            <a:r>
              <a:rPr lang="ru-RU" dirty="0" smtClean="0"/>
              <a:t> (</a:t>
            </a:r>
            <a:r>
              <a:rPr lang="ru-RU" dirty="0" err="1" smtClean="0"/>
              <a:t>R.Rivest</a:t>
            </a:r>
            <a:r>
              <a:rPr lang="ru-RU" dirty="0" smtClean="0"/>
              <a:t>) , </a:t>
            </a:r>
            <a:r>
              <a:rPr lang="ru-RU" dirty="0" err="1" smtClean="0"/>
              <a:t>Ади</a:t>
            </a:r>
            <a:r>
              <a:rPr lang="ru-RU" dirty="0" smtClean="0"/>
              <a:t> Шамиром (</a:t>
            </a:r>
            <a:r>
              <a:rPr lang="ru-RU" dirty="0" err="1" smtClean="0"/>
              <a:t>A.Shamir</a:t>
            </a:r>
            <a:r>
              <a:rPr lang="ru-RU" dirty="0" smtClean="0"/>
              <a:t>) и Леонардом </a:t>
            </a:r>
            <a:r>
              <a:rPr lang="ru-RU" dirty="0" err="1" smtClean="0"/>
              <a:t>Адльманом</a:t>
            </a:r>
            <a:r>
              <a:rPr lang="ru-RU" dirty="0" smtClean="0"/>
              <a:t> (</a:t>
            </a:r>
            <a:r>
              <a:rPr lang="ru-RU" dirty="0" err="1" smtClean="0"/>
              <a:t>L.Adleman</a:t>
            </a:r>
            <a:r>
              <a:rPr lang="ru-RU" dirty="0" smtClean="0"/>
              <a:t>) в 1977-78 годах. Разработчикам данного алгоритма удалось эффективно воплотить идею односторонних функций с секретом. Стойкость RSA базируется на сложности факторизации больших целых чисел. В 1993 году метод RSA был обнародован и принят в качестве стандарта (PKCS #1: RSA </a:t>
            </a:r>
            <a:r>
              <a:rPr lang="ru-RU" dirty="0" err="1" smtClean="0"/>
              <a:t>Encryption</a:t>
            </a:r>
            <a:r>
              <a:rPr lang="ru-RU" dirty="0" smtClean="0"/>
              <a:t> </a:t>
            </a:r>
            <a:r>
              <a:rPr lang="ru-RU" dirty="0" err="1" smtClean="0"/>
              <a:t>standart</a:t>
            </a:r>
            <a:r>
              <a:rPr lang="ru-RU" dirty="0" smtClean="0"/>
              <a:t>). RSA можно применять как для шифрования/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так и для генерации/проверки электронно-цифровой подписи.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Генерация ключей 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Первым этапом любого асимметричного алгоритма является создание пары ключей : открытого и закрытого и распространение открытого ключа "по всему миру". Для алгоритма RSA этап создания ключей состоит из следующих операций :</a:t>
            </a:r>
          </a:p>
          <a:p>
            <a:r>
              <a:rPr lang="ru-RU" dirty="0" smtClean="0"/>
              <a:t>Выбираются два простых (!) числа </a:t>
            </a:r>
            <a:r>
              <a:rPr lang="ru-RU" dirty="0" err="1" smtClean="0"/>
              <a:t>p</a:t>
            </a:r>
            <a:r>
              <a:rPr lang="ru-RU" dirty="0" smtClean="0"/>
              <a:t> и </a:t>
            </a:r>
            <a:r>
              <a:rPr lang="ru-RU" dirty="0" err="1" smtClean="0"/>
              <a:t>q</a:t>
            </a:r>
            <a:r>
              <a:rPr lang="ru-RU" dirty="0" smtClean="0"/>
              <a:t> </a:t>
            </a:r>
          </a:p>
          <a:p>
            <a:r>
              <a:rPr lang="ru-RU" dirty="0" smtClean="0"/>
              <a:t>Вычисляется их произведение </a:t>
            </a:r>
            <a:r>
              <a:rPr lang="ru-RU" dirty="0" err="1" smtClean="0"/>
              <a:t>n</a:t>
            </a:r>
            <a:r>
              <a:rPr lang="ru-RU" dirty="0" smtClean="0"/>
              <a:t>(</a:t>
            </a:r>
            <a:r>
              <a:rPr lang="ru-RU" dirty="0" err="1" smtClean="0"/>
              <a:t>=p</a:t>
            </a:r>
            <a:r>
              <a:rPr lang="ru-RU" dirty="0" smtClean="0"/>
              <a:t>*</a:t>
            </a:r>
            <a:r>
              <a:rPr lang="ru-RU" dirty="0" err="1" smtClean="0"/>
              <a:t>q</a:t>
            </a:r>
            <a:r>
              <a:rPr lang="ru-RU" dirty="0" smtClean="0"/>
              <a:t>) </a:t>
            </a:r>
          </a:p>
          <a:p>
            <a:r>
              <a:rPr lang="ru-RU" dirty="0" smtClean="0"/>
              <a:t>Выбирается произвольное число </a:t>
            </a:r>
            <a:r>
              <a:rPr lang="ru-RU" dirty="0" err="1" smtClean="0"/>
              <a:t>e</a:t>
            </a:r>
            <a:r>
              <a:rPr lang="ru-RU" dirty="0" smtClean="0"/>
              <a:t> (</a:t>
            </a:r>
            <a:r>
              <a:rPr lang="ru-RU" dirty="0" err="1" smtClean="0"/>
              <a:t>e</a:t>
            </a:r>
            <a:r>
              <a:rPr lang="ru-RU" dirty="0" smtClean="0"/>
              <a:t>&lt;="" </a:t>
            </a:r>
            <a:r>
              <a:rPr lang="ru-RU" dirty="0" err="1" smtClean="0"/>
              <a:t>p=</a:t>
            </a:r>
            <a:r>
              <a:rPr lang="ru-RU" dirty="0" smtClean="0"/>
              <a:t>""&gt; </a:t>
            </a:r>
          </a:p>
          <a:p>
            <a:r>
              <a:rPr lang="ru-RU" dirty="0" smtClean="0"/>
              <a:t>Методом Евклида решается в целых числах (!) уравнение </a:t>
            </a:r>
            <a:r>
              <a:rPr lang="ru-RU" dirty="0" err="1" smtClean="0"/>
              <a:t>e</a:t>
            </a:r>
            <a:r>
              <a:rPr lang="ru-RU" dirty="0" smtClean="0"/>
              <a:t>*</a:t>
            </a:r>
            <a:r>
              <a:rPr lang="ru-RU" dirty="0" err="1" smtClean="0"/>
              <a:t>d+</a:t>
            </a:r>
            <a:r>
              <a:rPr lang="ru-RU" dirty="0" smtClean="0"/>
              <a:t>(p-1)(q-1)*y=1. Здесь неизвестными являются переменные </a:t>
            </a:r>
            <a:r>
              <a:rPr lang="ru-RU" dirty="0" err="1" smtClean="0"/>
              <a:t>d</a:t>
            </a:r>
            <a:r>
              <a:rPr lang="ru-RU" dirty="0" smtClean="0"/>
              <a:t> и </a:t>
            </a:r>
            <a:r>
              <a:rPr lang="ru-RU" dirty="0" err="1" smtClean="0"/>
              <a:t>y</a:t>
            </a:r>
            <a:r>
              <a:rPr lang="ru-RU" dirty="0" smtClean="0"/>
              <a:t> – метод Евклида как раз и находит множество пар (</a:t>
            </a:r>
            <a:r>
              <a:rPr lang="ru-RU" dirty="0" err="1" smtClean="0"/>
              <a:t>d,y</a:t>
            </a:r>
            <a:r>
              <a:rPr lang="ru-RU" dirty="0" smtClean="0"/>
              <a:t>), каждая из которых является решением уравнения в целых числах. 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Два числа (</a:t>
            </a:r>
            <a:r>
              <a:rPr lang="ru-RU" dirty="0" err="1" smtClean="0"/>
              <a:t>e,n</a:t>
            </a:r>
            <a:r>
              <a:rPr lang="ru-RU" dirty="0" smtClean="0"/>
              <a:t>) – публикуются как открытый ключ. 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Число </a:t>
            </a:r>
            <a:r>
              <a:rPr lang="ru-RU" dirty="0" err="1" smtClean="0"/>
              <a:t>d</a:t>
            </a:r>
            <a:r>
              <a:rPr lang="ru-RU" dirty="0" smtClean="0"/>
              <a:t> хранится в строжайшем секрете – это и есть закрытый ключ, который позволит читать все послания, зашифрованные с помощью пары чисел (</a:t>
            </a:r>
            <a:r>
              <a:rPr lang="ru-RU" dirty="0" err="1" smtClean="0"/>
              <a:t>e,n</a:t>
            </a:r>
            <a:r>
              <a:rPr lang="ru-RU" dirty="0" smtClean="0"/>
              <a:t>).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Шифрование/</a:t>
            </a:r>
            <a:r>
              <a:rPr lang="ru-RU" b="1" dirty="0" err="1" smtClean="0"/>
              <a:t>расшифрование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Отправитель разбивает свое сообщение на блоки, равные </a:t>
            </a:r>
            <a:r>
              <a:rPr lang="ru-RU" dirty="0" err="1" smtClean="0"/>
              <a:t>k=</a:t>
            </a:r>
            <a:r>
              <a:rPr lang="ru-RU" dirty="0" smtClean="0"/>
              <a:t>[log</a:t>
            </a:r>
            <a:r>
              <a:rPr lang="ru-RU" baseline="-25000" dirty="0" smtClean="0"/>
              <a:t>2</a:t>
            </a:r>
            <a:r>
              <a:rPr lang="ru-RU" dirty="0" smtClean="0"/>
              <a:t>(</a:t>
            </a:r>
            <a:r>
              <a:rPr lang="ru-RU" dirty="0" err="1" smtClean="0"/>
              <a:t>n</a:t>
            </a:r>
            <a:r>
              <a:rPr lang="ru-RU" dirty="0" smtClean="0"/>
              <a:t>)] бит, где квадратные скобки обозначают взятие целой части от дробного числа. </a:t>
            </a:r>
          </a:p>
          <a:p>
            <a:r>
              <a:rPr lang="ru-RU" dirty="0" smtClean="0"/>
              <a:t>Подобный блок, как Вы знаете, может быть интерпретирован как число из диапазона (0;2</a:t>
            </a:r>
            <a:r>
              <a:rPr lang="ru-RU" baseline="30000" dirty="0" smtClean="0"/>
              <a:t>k</a:t>
            </a:r>
            <a:r>
              <a:rPr lang="ru-RU" dirty="0" smtClean="0"/>
              <a:t>-1). Для каждого такого числа (назовем его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) вычисляется выражение </a:t>
            </a:r>
            <a:r>
              <a:rPr lang="ru-RU" dirty="0" err="1" smtClean="0"/>
              <a:t>c</a:t>
            </a:r>
            <a:r>
              <a:rPr lang="ru-RU" baseline="-25000" dirty="0" err="1" smtClean="0"/>
              <a:t>i</a:t>
            </a:r>
            <a:r>
              <a:rPr lang="ru-RU" dirty="0" err="1" smtClean="0"/>
              <a:t>=</a:t>
            </a:r>
            <a:r>
              <a:rPr lang="ru-RU" dirty="0" smtClean="0"/>
              <a:t>((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)</a:t>
            </a:r>
            <a:r>
              <a:rPr lang="ru-RU" baseline="30000" dirty="0" err="1" smtClean="0"/>
              <a:t>e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. Блоки </a:t>
            </a:r>
            <a:r>
              <a:rPr lang="ru-RU" dirty="0" err="1" smtClean="0"/>
              <a:t>c</a:t>
            </a:r>
            <a:r>
              <a:rPr lang="ru-RU" baseline="-25000" dirty="0" err="1" smtClean="0"/>
              <a:t>i</a:t>
            </a:r>
            <a:r>
              <a:rPr lang="ru-RU" dirty="0" smtClean="0"/>
              <a:t> и есть зашифрованное сообщение, и</a:t>
            </a:r>
          </a:p>
          <a:p>
            <a:r>
              <a:rPr lang="ru-RU" dirty="0" smtClean="0"/>
              <a:t>их можно спокойно передавать по открытому каналу, поскольку операция возведения в степень по модулю простого числа, является необратимой математической задачей. Обратная ей задача носит название "логарифмирование в конечном поле" и является на несколько порядков более сложной задачей. То есть даже если злоумышленник знает числа </a:t>
            </a:r>
            <a:r>
              <a:rPr lang="ru-RU" dirty="0" err="1" smtClean="0"/>
              <a:t>e</a:t>
            </a:r>
            <a:r>
              <a:rPr lang="ru-RU" dirty="0" smtClean="0"/>
              <a:t> и </a:t>
            </a:r>
            <a:r>
              <a:rPr lang="ru-RU" dirty="0" err="1" smtClean="0"/>
              <a:t>n</a:t>
            </a:r>
            <a:r>
              <a:rPr lang="ru-RU" dirty="0" smtClean="0"/>
              <a:t>, то по </a:t>
            </a:r>
            <a:r>
              <a:rPr lang="ru-RU" dirty="0" err="1" smtClean="0"/>
              <a:t>c</a:t>
            </a:r>
            <a:r>
              <a:rPr lang="ru-RU" baseline="-25000" dirty="0" err="1" smtClean="0"/>
              <a:t>i</a:t>
            </a:r>
            <a:r>
              <a:rPr lang="ru-RU" dirty="0" smtClean="0"/>
              <a:t> прочесть исходные сообщения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 он не может никак, кроме как полным перебором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Шифрование/</a:t>
            </a:r>
            <a:r>
              <a:rPr lang="ru-RU" b="1" dirty="0" err="1" smtClean="0"/>
              <a:t>расшифрование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А вот на приемной стороне процесс дешифрования все же возможен, и поможет нам в этом хранимое в секрете число </a:t>
            </a:r>
            <a:r>
              <a:rPr lang="ru-RU" dirty="0" err="1" smtClean="0"/>
              <a:t>d</a:t>
            </a:r>
            <a:r>
              <a:rPr lang="ru-RU" dirty="0" smtClean="0"/>
              <a:t>. Достаточно давно была доказана теорема Эйлера, частный случай которой </a:t>
            </a:r>
            <a:r>
              <a:rPr lang="ru-RU" dirty="0" err="1" smtClean="0"/>
              <a:t>утвержает</a:t>
            </a:r>
            <a:r>
              <a:rPr lang="ru-RU" dirty="0" smtClean="0"/>
              <a:t>, что если число </a:t>
            </a:r>
            <a:r>
              <a:rPr lang="ru-RU" dirty="0" err="1" smtClean="0"/>
              <a:t>n</a:t>
            </a:r>
            <a:r>
              <a:rPr lang="ru-RU" dirty="0" smtClean="0"/>
              <a:t> представимо в виде двух простых чисел </a:t>
            </a:r>
            <a:r>
              <a:rPr lang="ru-RU" dirty="0" err="1" smtClean="0"/>
              <a:t>p</a:t>
            </a:r>
            <a:r>
              <a:rPr lang="ru-RU" dirty="0" smtClean="0"/>
              <a:t> и </a:t>
            </a:r>
            <a:r>
              <a:rPr lang="ru-RU" dirty="0" err="1" smtClean="0"/>
              <a:t>q</a:t>
            </a:r>
            <a:r>
              <a:rPr lang="ru-RU" dirty="0" smtClean="0"/>
              <a:t>, то для любого </a:t>
            </a:r>
            <a:r>
              <a:rPr lang="ru-RU" dirty="0" err="1" smtClean="0"/>
              <a:t>x</a:t>
            </a:r>
            <a:r>
              <a:rPr lang="ru-RU" dirty="0" smtClean="0"/>
              <a:t> имеет место равенство (</a:t>
            </a:r>
            <a:r>
              <a:rPr lang="ru-RU" dirty="0" err="1" smtClean="0"/>
              <a:t>x</a:t>
            </a:r>
            <a:r>
              <a:rPr lang="ru-RU" baseline="30000" dirty="0" smtClean="0"/>
              <a:t>(p-1)(q-1)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= 1. Для дешифрования RSA-сообщений воспользуемся этой формулой.</a:t>
            </a:r>
          </a:p>
          <a:p>
            <a:r>
              <a:rPr lang="ru-RU" dirty="0" smtClean="0"/>
              <a:t>Возведем обе ее части в степень (-</a:t>
            </a:r>
            <a:r>
              <a:rPr lang="ru-RU" dirty="0" err="1" smtClean="0"/>
              <a:t>y</a:t>
            </a:r>
            <a:r>
              <a:rPr lang="ru-RU" dirty="0" smtClean="0"/>
              <a:t>) : (</a:t>
            </a:r>
            <a:r>
              <a:rPr lang="ru-RU" dirty="0" err="1" smtClean="0"/>
              <a:t>x</a:t>
            </a:r>
            <a:r>
              <a:rPr lang="ru-RU" baseline="30000" dirty="0" smtClean="0"/>
              <a:t>(-</a:t>
            </a:r>
            <a:r>
              <a:rPr lang="ru-RU" baseline="30000" dirty="0" err="1" smtClean="0"/>
              <a:t>y</a:t>
            </a:r>
            <a:r>
              <a:rPr lang="ru-RU" baseline="30000" dirty="0" smtClean="0"/>
              <a:t>)(p-1)(q-1)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= 1</a:t>
            </a:r>
            <a:r>
              <a:rPr lang="ru-RU" baseline="30000" dirty="0" smtClean="0"/>
              <a:t>(-</a:t>
            </a:r>
            <a:r>
              <a:rPr lang="ru-RU" baseline="30000" dirty="0" err="1" smtClean="0"/>
              <a:t>y</a:t>
            </a:r>
            <a:r>
              <a:rPr lang="ru-RU" baseline="30000" dirty="0" smtClean="0"/>
              <a:t>)</a:t>
            </a:r>
            <a:r>
              <a:rPr lang="ru-RU" dirty="0" smtClean="0"/>
              <a:t> = 1.</a:t>
            </a:r>
          </a:p>
          <a:p>
            <a:r>
              <a:rPr lang="ru-RU" dirty="0" smtClean="0"/>
              <a:t>Теперь умножим обе ее части на </a:t>
            </a:r>
            <a:r>
              <a:rPr lang="ru-RU" dirty="0" err="1" smtClean="0"/>
              <a:t>x</a:t>
            </a:r>
            <a:r>
              <a:rPr lang="ru-RU" dirty="0" smtClean="0"/>
              <a:t> : (</a:t>
            </a:r>
            <a:r>
              <a:rPr lang="ru-RU" dirty="0" err="1" smtClean="0"/>
              <a:t>x</a:t>
            </a:r>
            <a:r>
              <a:rPr lang="ru-RU" baseline="30000" dirty="0" smtClean="0"/>
              <a:t>(-</a:t>
            </a:r>
            <a:r>
              <a:rPr lang="ru-RU" baseline="30000" dirty="0" err="1" smtClean="0"/>
              <a:t>y</a:t>
            </a:r>
            <a:r>
              <a:rPr lang="ru-RU" baseline="30000" dirty="0" smtClean="0"/>
              <a:t>)(p-1)(q-1)+1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= 1*</a:t>
            </a:r>
            <a:r>
              <a:rPr lang="ru-RU" dirty="0" err="1" smtClean="0"/>
              <a:t>x</a:t>
            </a:r>
            <a:r>
              <a:rPr lang="ru-RU" dirty="0" smtClean="0"/>
              <a:t> = </a:t>
            </a:r>
            <a:r>
              <a:rPr lang="ru-RU" dirty="0" err="1" smtClean="0"/>
              <a:t>x</a:t>
            </a:r>
            <a:r>
              <a:rPr lang="ru-RU" dirty="0" smtClean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Шифрование/</a:t>
            </a:r>
            <a:r>
              <a:rPr lang="ru-RU" b="1" dirty="0" err="1" smtClean="0"/>
              <a:t>расшифрование</a:t>
            </a: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 теперь вспомним как мы создавали открытый и закрытый ключи. Мы подбирали с помощью алгоритма Евклида </a:t>
            </a:r>
            <a:r>
              <a:rPr lang="ru-RU" dirty="0" err="1" smtClean="0"/>
              <a:t>d</a:t>
            </a:r>
            <a:r>
              <a:rPr lang="ru-RU" dirty="0" smtClean="0"/>
              <a:t> такое, что </a:t>
            </a:r>
            <a:r>
              <a:rPr lang="ru-RU" dirty="0" err="1" smtClean="0"/>
              <a:t>e</a:t>
            </a:r>
            <a:r>
              <a:rPr lang="ru-RU" dirty="0" smtClean="0"/>
              <a:t>*</a:t>
            </a:r>
            <a:r>
              <a:rPr lang="ru-RU" dirty="0" err="1" smtClean="0"/>
              <a:t>d+</a:t>
            </a:r>
            <a:r>
              <a:rPr lang="ru-RU" dirty="0" smtClean="0"/>
              <a:t>(p-1)(q-1)*y=1, то есть </a:t>
            </a:r>
            <a:r>
              <a:rPr lang="ru-RU" dirty="0" err="1" smtClean="0"/>
              <a:t>e</a:t>
            </a:r>
            <a:r>
              <a:rPr lang="ru-RU" dirty="0" smtClean="0"/>
              <a:t>*</a:t>
            </a:r>
            <a:r>
              <a:rPr lang="ru-RU" dirty="0" err="1" smtClean="0"/>
              <a:t>d=</a:t>
            </a:r>
            <a:r>
              <a:rPr lang="ru-RU" dirty="0" smtClean="0"/>
              <a:t>(-</a:t>
            </a:r>
            <a:r>
              <a:rPr lang="ru-RU" dirty="0" err="1" smtClean="0"/>
              <a:t>y</a:t>
            </a:r>
            <a:r>
              <a:rPr lang="ru-RU" dirty="0" smtClean="0"/>
              <a:t>)(p-1)(q-1)+1. А следовательно в последнем выражении предыдущего абзаца мы можем заменить показатель степени на число (</a:t>
            </a:r>
            <a:r>
              <a:rPr lang="ru-RU" dirty="0" err="1" smtClean="0"/>
              <a:t>e</a:t>
            </a:r>
            <a:r>
              <a:rPr lang="ru-RU" dirty="0" smtClean="0"/>
              <a:t>*</a:t>
            </a:r>
            <a:r>
              <a:rPr lang="ru-RU" dirty="0" err="1" smtClean="0"/>
              <a:t>d</a:t>
            </a:r>
            <a:r>
              <a:rPr lang="ru-RU" dirty="0" smtClean="0"/>
              <a:t>). Получаем (</a:t>
            </a:r>
            <a:r>
              <a:rPr lang="ru-RU" dirty="0" err="1" smtClean="0"/>
              <a:t>x</a:t>
            </a:r>
            <a:r>
              <a:rPr lang="ru-RU" baseline="30000" dirty="0" err="1" smtClean="0"/>
              <a:t>e</a:t>
            </a:r>
            <a:r>
              <a:rPr lang="ru-RU" baseline="30000" dirty="0" smtClean="0"/>
              <a:t>*</a:t>
            </a:r>
            <a:r>
              <a:rPr lang="ru-RU" baseline="30000" dirty="0" err="1" smtClean="0"/>
              <a:t>d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= </a:t>
            </a:r>
            <a:r>
              <a:rPr lang="ru-RU" dirty="0" err="1" smtClean="0"/>
              <a:t>x</a:t>
            </a:r>
            <a:r>
              <a:rPr lang="ru-RU" dirty="0" smtClean="0"/>
              <a:t>. То есть для того чтобы прочесть сообщение </a:t>
            </a:r>
            <a:r>
              <a:rPr lang="ru-RU" dirty="0" err="1" smtClean="0"/>
              <a:t>c</a:t>
            </a:r>
            <a:r>
              <a:rPr lang="ru-RU" baseline="-25000" dirty="0" err="1" smtClean="0"/>
              <a:t>i</a:t>
            </a:r>
            <a:r>
              <a:rPr lang="ru-RU" dirty="0" err="1" smtClean="0"/>
              <a:t>=</a:t>
            </a:r>
            <a:r>
              <a:rPr lang="ru-RU" dirty="0" smtClean="0"/>
              <a:t>((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)</a:t>
            </a:r>
            <a:r>
              <a:rPr lang="ru-RU" baseline="30000" dirty="0" err="1" smtClean="0"/>
              <a:t>e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достаточно возвести его в степень </a:t>
            </a:r>
            <a:r>
              <a:rPr lang="ru-RU" dirty="0" err="1" smtClean="0"/>
              <a:t>d</a:t>
            </a:r>
            <a:r>
              <a:rPr lang="ru-RU" dirty="0" smtClean="0"/>
              <a:t> по модулю </a:t>
            </a:r>
            <a:r>
              <a:rPr lang="ru-RU" dirty="0" err="1" smtClean="0"/>
              <a:t>m</a:t>
            </a:r>
            <a:r>
              <a:rPr lang="ru-RU" dirty="0" smtClean="0"/>
              <a:t> :</a:t>
            </a:r>
          </a:p>
          <a:p>
            <a:r>
              <a:rPr lang="ru-RU" dirty="0" smtClean="0"/>
              <a:t>((</a:t>
            </a:r>
            <a:r>
              <a:rPr lang="ru-RU" dirty="0" err="1" smtClean="0"/>
              <a:t>c</a:t>
            </a:r>
            <a:r>
              <a:rPr lang="ru-RU" baseline="-25000" dirty="0" err="1" smtClean="0"/>
              <a:t>i</a:t>
            </a:r>
            <a:r>
              <a:rPr lang="ru-RU" dirty="0" smtClean="0"/>
              <a:t>)</a:t>
            </a:r>
            <a:r>
              <a:rPr lang="ru-RU" baseline="30000" dirty="0" err="1" smtClean="0"/>
              <a:t>d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= ((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)</a:t>
            </a:r>
            <a:r>
              <a:rPr lang="ru-RU" baseline="30000" dirty="0" err="1" smtClean="0"/>
              <a:t>e</a:t>
            </a:r>
            <a:r>
              <a:rPr lang="ru-RU" baseline="30000" dirty="0" smtClean="0"/>
              <a:t>*</a:t>
            </a:r>
            <a:r>
              <a:rPr lang="ru-RU" baseline="30000" dirty="0" err="1" smtClean="0"/>
              <a:t>d</a:t>
            </a:r>
            <a:r>
              <a:rPr lang="ru-RU" dirty="0" smtClean="0"/>
              <a:t>)</a:t>
            </a:r>
            <a:r>
              <a:rPr lang="ru-RU" dirty="0" err="1" smtClean="0"/>
              <a:t>mod</a:t>
            </a:r>
            <a:r>
              <a:rPr lang="ru-RU" dirty="0" smtClean="0"/>
              <a:t> </a:t>
            </a:r>
            <a:r>
              <a:rPr lang="ru-RU" dirty="0" err="1" smtClean="0"/>
              <a:t>n</a:t>
            </a:r>
            <a:r>
              <a:rPr lang="ru-RU" dirty="0" smtClean="0"/>
              <a:t> = </a:t>
            </a:r>
            <a:r>
              <a:rPr lang="ru-RU" dirty="0" err="1" smtClean="0"/>
              <a:t>m</a:t>
            </a:r>
            <a:r>
              <a:rPr lang="ru-RU" baseline="-25000" dirty="0" err="1" smtClean="0"/>
              <a:t>i</a:t>
            </a:r>
            <a:r>
              <a:rPr lang="ru-RU" dirty="0" smtClean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1164</Words>
  <PresentationFormat>Экран (4:3)</PresentationFormat>
  <Paragraphs>124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Шифрование/разшифрование информации</vt:lpstr>
      <vt:lpstr>Слайд 2</vt:lpstr>
      <vt:lpstr>Слайд 3</vt:lpstr>
      <vt:lpstr>Слайд 4</vt:lpstr>
      <vt:lpstr>Стандарт ассимметричного шифрования RSA</vt:lpstr>
      <vt:lpstr>Генерация ключей </vt:lpstr>
      <vt:lpstr>Шифрование/расшифрование </vt:lpstr>
      <vt:lpstr>Шифрование/расшифрование </vt:lpstr>
      <vt:lpstr>Шифрование/расшифрование </vt:lpstr>
      <vt:lpstr>Шифрование/расшифрование </vt:lpstr>
      <vt:lpstr>Алгоритм ЭльГамаля</vt:lpstr>
      <vt:lpstr>Шифрование сообщений</vt:lpstr>
      <vt:lpstr>Шифрование сообщений</vt:lpstr>
      <vt:lpstr>Подтверждение подлинности отправителя</vt:lpstr>
      <vt:lpstr>Подтверждение подлинности отправителя</vt:lpstr>
      <vt:lpstr>Алгоритм Шамира</vt:lpstr>
      <vt:lpstr>Передача сообщений</vt:lpstr>
      <vt:lpstr>Пример использования</vt:lpstr>
      <vt:lpstr>Кpиптосистемы на основе эллиптических уpавнений</vt:lpstr>
      <vt:lpstr>Электронно-цифровая подпись</vt:lpstr>
      <vt:lpstr>Слайд 21</vt:lpstr>
      <vt:lpstr>Криптография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Шифрование/разшифрование</dc:title>
  <dc:creator>Александра</dc:creator>
  <cp:lastModifiedBy>Александра</cp:lastModifiedBy>
  <cp:revision>3</cp:revision>
  <dcterms:created xsi:type="dcterms:W3CDTF">2015-04-17T20:27:50Z</dcterms:created>
  <dcterms:modified xsi:type="dcterms:W3CDTF">2015-04-17T21:05:10Z</dcterms:modified>
</cp:coreProperties>
</file>