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49" d="100"/>
          <a:sy n="49" d="100"/>
        </p:scale>
        <p:origin x="-108" y="-57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16.04.2015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16.04.2015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16.04.2015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16.04.2015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16.04.2015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B106E36-FD25-4E2D-B0AA-010F637433A0}" type="datetimeFigureOut">
              <a:rPr lang="ru-RU" smtClean="0"/>
              <a:pPr/>
              <a:t>16.04.2015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B106E36-FD25-4E2D-B0AA-010F637433A0}" type="datetimeFigureOut">
              <a:rPr lang="ru-RU" smtClean="0"/>
              <a:pPr/>
              <a:t>16.04.2015</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B106E36-FD25-4E2D-B0AA-010F637433A0}" type="datetimeFigureOut">
              <a:rPr lang="ru-RU" smtClean="0"/>
              <a:pPr/>
              <a:t>16.04.2015</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16.04.2015</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16.04.2015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16.04.2015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6E36-FD25-4E2D-B0AA-010F637433A0}" type="datetimeFigureOut">
              <a:rPr lang="ru-RU" smtClean="0"/>
              <a:pPr/>
              <a:t>16.04.2015</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pPr lvl="0"/>
            <a:r>
              <a:rPr lang="ru-RU" b="1" dirty="0" smtClean="0"/>
              <a:t>Методы защиты информации </a:t>
            </a:r>
            <a:endParaRPr lang="ru-RU" dirty="0"/>
          </a:p>
        </p:txBody>
      </p:sp>
      <p:sp>
        <p:nvSpPr>
          <p:cNvPr id="3" name="Подзаголовок 2"/>
          <p:cNvSpPr>
            <a:spLocks noGrp="1"/>
          </p:cNvSpPr>
          <p:nvPr>
            <p:ph type="subTitle" idx="1"/>
          </p:nvPr>
        </p:nvSpPr>
        <p:spPr/>
        <p:txBody>
          <a:bodyPr/>
          <a:lstStyle/>
          <a:p>
            <a:pPr lvl="0"/>
            <a:r>
              <a:rPr lang="ru-RU" dirty="0" smtClean="0"/>
              <a:t>Основные термины и определения</a:t>
            </a:r>
          </a:p>
          <a:p>
            <a:r>
              <a:rPr lang="ru-RU" dirty="0" smtClean="0"/>
              <a:t>Лекция 1</a:t>
            </a:r>
            <a:endParaRPr lang="ru-RU" dirty="0"/>
          </a:p>
        </p:txBody>
      </p:sp>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ru-RU" sz="11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Основные термины и определения</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Основные термины</a:t>
            </a:r>
            <a:endParaRPr lang="ru-RU" dirty="0"/>
          </a:p>
        </p:txBody>
      </p:sp>
      <p:sp>
        <p:nvSpPr>
          <p:cNvPr id="3" name="Содержимое 2"/>
          <p:cNvSpPr>
            <a:spLocks noGrp="1"/>
          </p:cNvSpPr>
          <p:nvPr>
            <p:ph idx="1"/>
          </p:nvPr>
        </p:nvSpPr>
        <p:spPr/>
        <p:txBody>
          <a:bodyPr>
            <a:normAutofit fontScale="62500" lnSpcReduction="20000"/>
          </a:bodyPr>
          <a:lstStyle/>
          <a:p>
            <a:r>
              <a:rPr lang="ru-RU" dirty="0" smtClean="0"/>
              <a:t>С развитием техники и технологий окружающая нас информация стремительно возрастает и человек уже не в силах хранить ее в собственной памяти. На помощь к нему приходят современные средства хранения информации, информационные системы. Но сохраняя информацию, на каком либо носителе мы подвергаем себя опасности вероятного доступа третьих лиц. Поэтому информационная безопасность не только становится обязательной, но и выступает как одна из важнейших характеристик информационной системы. Во многих системах безопасности отведена первостепенная роль фактору безопасности (Государственные, банковские системы). Большинство современных предприятий, занимающихся бизнесом в любом направлении, не могут вести нормальную деятельность, без уверенности в обеспечении безопасности своей информацией. Нельзя забывать и про персональные компьютерные системы, связанные между собой сетью интернет, на которых и тренируются взломщики.</a:t>
            </a:r>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lstStyle/>
          <a:p>
            <a:r>
              <a:rPr lang="ru-RU" dirty="0" smtClean="0"/>
              <a:t>Человека, пытающегося нарушить работу информационной системы или получить неразрешенный доступ к информации, называют взломщиком, а иногда «компьютерным пиратом» (хакером).</a:t>
            </a:r>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normAutofit fontScale="70000" lnSpcReduction="20000"/>
          </a:bodyPr>
          <a:lstStyle/>
          <a:p>
            <a:r>
              <a:rPr lang="ru-RU" dirty="0" smtClean="0"/>
              <a:t>В общем смысле информация содержит сведения об окружающем нас мире, являющихся объектом хранения, передачи, преобразования и использования их для определенных целей. Исходя из этого человек размещается в постоянно изменяющемся информационном поле, влияющим на его действия и образ жизни. Информация по своему характеру может быть экономической, военной, политической, научно-технической, производственной или коммерческой. По степени секретности можно разделить информацию на секретную - конфиденциальную или несекретную. К секретной - конфиденциальной информации относят сведения, содержащие коммерческую тайну, некоторые виды служебной тайны, врачебную тайну, адвокатскую и следственную тайну, тайну переписки, почтовых и телеграфных отправлений, телефонных переговоров, а также сведения о частной жизни и деятельности граждан. </a:t>
            </a:r>
            <a:endParaRPr lang="ru-R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lstStyle/>
          <a:p>
            <a:r>
              <a:rPr lang="ru-RU" dirty="0" smtClean="0"/>
              <a:t>Защите подлежит только та информация, которая имеет цену. А ценной информация становится, когда ее обладатель может получить какую либо выгоду: моральную, материальную или политическую.</a:t>
            </a:r>
            <a:endParaRPr lang="ru-R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normAutofit fontScale="92500" lnSpcReduction="20000"/>
          </a:bodyPr>
          <a:lstStyle/>
          <a:p>
            <a:r>
              <a:rPr lang="ru-RU" dirty="0" smtClean="0"/>
              <a:t>С современным развитием информационного общества очень большое значение приобретают проблемы, связанные с защитой конфиденциальной информации. Информация как категория, имеющая стоимость, защищается ее собственником от лиц и организаций, пытающихся завладеть ее любыми способами. В связи с этим складывается тенденция, что чем выше уровень секретности информации, тем выше и уровень ее защиты, а значит, тем больше средств затрачивается на ее защиту.</a:t>
            </a:r>
            <a:endParaRPr lang="ru-R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normAutofit fontScale="92500" lnSpcReduction="20000"/>
          </a:bodyPr>
          <a:lstStyle/>
          <a:p>
            <a:r>
              <a:rPr lang="ru-RU" dirty="0" smtClean="0"/>
              <a:t>Высокой эффективностью защиты информации можно определить как совокупность следующих факторов: своевременность, активность, непрерывность и комплексность. Очень важно проводить профилактические защитные мероприятия комплексно, то есть гарантировать нейтрализацию всех опасных каналов утечки информации. Нельзя забывать, что один открытый канал утечки информации может свести на нет эффективность всей системы защиты.</a:t>
            </a:r>
            <a:endParaRPr lang="ru-RU" dirty="0"/>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447</Words>
  <PresentationFormat>Экран (4:3)</PresentationFormat>
  <Paragraphs>11</Paragraphs>
  <Slides>7</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7</vt:i4>
      </vt:variant>
    </vt:vector>
  </HeadingPairs>
  <TitlesOfParts>
    <vt:vector size="8" baseType="lpstr">
      <vt:lpstr>Тема Office</vt:lpstr>
      <vt:lpstr>Методы защиты информации </vt:lpstr>
      <vt:lpstr>Основные термины</vt:lpstr>
      <vt:lpstr>Слайд 3</vt:lpstr>
      <vt:lpstr>Слайд 4</vt:lpstr>
      <vt:lpstr>Слайд 5</vt:lpstr>
      <vt:lpstr>Слайд 6</vt:lpstr>
      <vt:lpstr>Слайд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Методы защиты информации </dc:title>
  <dc:creator>Александра</dc:creator>
  <cp:lastModifiedBy>Александра</cp:lastModifiedBy>
  <cp:revision>8</cp:revision>
  <dcterms:created xsi:type="dcterms:W3CDTF">2015-04-16T12:31:46Z</dcterms:created>
  <dcterms:modified xsi:type="dcterms:W3CDTF">2015-04-16T17:24:18Z</dcterms:modified>
</cp:coreProperties>
</file>