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sldIdLst>
    <p:sldId id="256" r:id="rId2"/>
    <p:sldId id="298" r:id="rId3"/>
    <p:sldId id="297" r:id="rId4"/>
    <p:sldId id="299" r:id="rId5"/>
    <p:sldId id="311" r:id="rId6"/>
    <p:sldId id="315" r:id="rId7"/>
    <p:sldId id="316" r:id="rId8"/>
    <p:sldId id="31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9" r:id="rId21"/>
    <p:sldId id="318" r:id="rId22"/>
    <p:sldId id="320" r:id="rId23"/>
    <p:sldId id="321" r:id="rId24"/>
    <p:sldId id="350" r:id="rId25"/>
    <p:sldId id="351" r:id="rId26"/>
    <p:sldId id="352" r:id="rId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42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05E36A-8EDC-4E31-9B63-285D193767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47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259CC-53A9-4F68-9122-BD3ED8262002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B21968-7D78-415F-BB78-B24E80990A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0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81E2-802C-447D-96C7-5BE0491EF0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D459-2ACC-46C2-BBB6-5F4EEF02E7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D0CF8-1480-4D28-93BE-4B08BBA353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884F-A277-4175-8F8C-0F05779891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E7C33-4100-4D99-B93D-5114B364E0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3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EA52-F79E-4862-9A0C-CF38FD33A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7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AEA-0D0E-4630-AF00-4FC21D906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159F-ED31-4607-9E7D-37127597B4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1E40-0D4A-42C3-9DA9-FB0F440AB0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B163-6156-4C3C-B7BB-5E9DB471F3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514E1B-10C4-4637-98B6-CD0A443837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Научная статья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Лекция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Название статьи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Не использовать мусорные слова:</a:t>
            </a:r>
          </a:p>
          <a:p>
            <a:r>
              <a:rPr lang="fr-FR" sz="2800" dirty="0"/>
              <a:t>“Studies on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Изучение …)</a:t>
            </a:r>
          </a:p>
          <a:p>
            <a:r>
              <a:rPr lang="ru-RU" sz="2800" dirty="0"/>
              <a:t>“</a:t>
            </a:r>
            <a:r>
              <a:rPr lang="fr-FR" sz="2800" dirty="0"/>
              <a:t>Observations on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Наблюдение …)</a:t>
            </a:r>
          </a:p>
          <a:p>
            <a:r>
              <a:rPr lang="ru-RU" sz="2800" dirty="0"/>
              <a:t>“</a:t>
            </a:r>
            <a:r>
              <a:rPr lang="fr-FR" sz="2800" dirty="0"/>
              <a:t>On the</a:t>
            </a:r>
            <a:r>
              <a:rPr lang="ru-RU" sz="2800" dirty="0"/>
              <a:t> …</a:t>
            </a:r>
            <a:r>
              <a:rPr lang="fr-FR" sz="2800" dirty="0"/>
              <a:t>” (</a:t>
            </a:r>
            <a:r>
              <a:rPr lang="ru-RU" sz="2800" dirty="0"/>
              <a:t>К вопросу о … )</a:t>
            </a:r>
          </a:p>
          <a:p>
            <a:r>
              <a:rPr lang="ru-RU" sz="2800" dirty="0"/>
              <a:t>“</a:t>
            </a:r>
            <a:r>
              <a:rPr lang="fr-FR" sz="2800" dirty="0"/>
              <a:t>A study of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Изучение …)</a:t>
            </a:r>
          </a:p>
          <a:p>
            <a:r>
              <a:rPr lang="ru-RU" sz="2800" dirty="0"/>
              <a:t>“</a:t>
            </a:r>
            <a:r>
              <a:rPr lang="fr-FR" sz="2800" dirty="0"/>
              <a:t>Research on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Исследование ...)</a:t>
            </a:r>
          </a:p>
          <a:p>
            <a:r>
              <a:rPr lang="ru-RU" sz="2800" dirty="0"/>
              <a:t>“</a:t>
            </a:r>
            <a:r>
              <a:rPr lang="fr-FR" sz="2800" dirty="0"/>
              <a:t>Report on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Отчет о …)</a:t>
            </a:r>
          </a:p>
          <a:p>
            <a:r>
              <a:rPr lang="ru-RU" sz="2800" dirty="0"/>
              <a:t>“</a:t>
            </a:r>
            <a:r>
              <a:rPr lang="fr-FR" sz="2800" dirty="0"/>
              <a:t>Regarding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К вопросу о …)</a:t>
            </a:r>
          </a:p>
          <a:p>
            <a:r>
              <a:rPr lang="fr-FR" sz="2800" dirty="0"/>
              <a:t>“Use of</a:t>
            </a:r>
            <a:r>
              <a:rPr lang="ru-RU" sz="2800" dirty="0"/>
              <a:t> …</a:t>
            </a:r>
            <a:r>
              <a:rPr lang="fr-FR" sz="2800" dirty="0"/>
              <a:t>”</a:t>
            </a:r>
            <a:r>
              <a:rPr lang="ru-RU" sz="2800" dirty="0"/>
              <a:t> </a:t>
            </a:r>
            <a:r>
              <a:rPr lang="fr-FR" sz="2800" dirty="0"/>
              <a:t>(</a:t>
            </a:r>
            <a:r>
              <a:rPr lang="ru-RU" sz="2800" dirty="0"/>
              <a:t>Использование …)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96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Название статьи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Пример:</a:t>
            </a:r>
          </a:p>
          <a:p>
            <a:r>
              <a:rPr lang="ru-RU" sz="2800" dirty="0"/>
              <a:t>«</a:t>
            </a:r>
            <a:r>
              <a:rPr lang="en-US" sz="2800" dirty="0"/>
              <a:t>Classification</a:t>
            </a:r>
            <a:r>
              <a:rPr lang="ru-RU" sz="2800" dirty="0"/>
              <a:t> </a:t>
            </a:r>
            <a:r>
              <a:rPr lang="en-US" sz="2800" dirty="0"/>
              <a:t>of images</a:t>
            </a:r>
            <a:r>
              <a:rPr lang="ru-RU" sz="2800" dirty="0"/>
              <a:t>»</a:t>
            </a:r>
          </a:p>
          <a:p>
            <a:r>
              <a:rPr lang="ru-RU" sz="2800" dirty="0"/>
              <a:t>«</a:t>
            </a:r>
            <a:r>
              <a:rPr lang="en-US" sz="2800" dirty="0"/>
              <a:t>Research on classification of certain images</a:t>
            </a:r>
            <a:br>
              <a:rPr lang="ru-RU" sz="2800" dirty="0"/>
            </a:br>
            <a:r>
              <a:rPr lang="en-US" sz="2800" dirty="0"/>
              <a:t>with several machine learning methods</a:t>
            </a:r>
            <a:r>
              <a:rPr lang="ru-RU" sz="2800" dirty="0"/>
              <a:t>»</a:t>
            </a:r>
            <a:endParaRPr lang="en-US" sz="2800" dirty="0"/>
          </a:p>
          <a:p>
            <a:r>
              <a:rPr lang="ru-RU" sz="2800" dirty="0"/>
              <a:t>«</a:t>
            </a:r>
            <a:r>
              <a:rPr lang="en-US" sz="2800" dirty="0"/>
              <a:t>ImageNet classification with neural networks</a:t>
            </a:r>
            <a:r>
              <a:rPr lang="ru-RU" sz="2800" dirty="0"/>
              <a:t>»</a:t>
            </a:r>
          </a:p>
          <a:p>
            <a:r>
              <a:rPr lang="ru-RU" sz="2800" dirty="0"/>
              <a:t>«</a:t>
            </a:r>
            <a:r>
              <a:rPr lang="en-US" sz="2800" dirty="0"/>
              <a:t>ImageNet classification with deep convolutional neural networks</a:t>
            </a:r>
            <a:r>
              <a:rPr lang="ru-RU" sz="2800" dirty="0"/>
              <a:t>» (57 920 цитирований)</a:t>
            </a:r>
          </a:p>
        </p:txBody>
      </p:sp>
    </p:spTree>
    <p:extLst>
      <p:ext uri="{BB962C8B-B14F-4D97-AF65-F5344CB8AC3E}">
        <p14:creationId xmlns:p14="http://schemas.microsoft.com/office/powerpoint/2010/main" val="16278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Название статьи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r>
              <a:rPr lang="ru-RU" sz="2400" dirty="0"/>
              <a:t>Название статьи – это комбинация из</a:t>
            </a:r>
            <a:r>
              <a:rPr lang="en-US" sz="2400" dirty="0"/>
              <a:t> </a:t>
            </a:r>
            <a:r>
              <a:rPr lang="ru-RU" sz="2400" dirty="0"/>
              <a:t>наименьшего количества слов, которая адекватно описывает содержание статьи</a:t>
            </a:r>
          </a:p>
          <a:p>
            <a:pPr lvl="1"/>
            <a:r>
              <a:rPr lang="ru-RU" sz="2000" dirty="0"/>
              <a:t>«Всё следует упрощать до тех пор, пока это возможно,</a:t>
            </a:r>
            <a:br>
              <a:rPr lang="ru-RU" sz="2000" dirty="0"/>
            </a:br>
            <a:r>
              <a:rPr lang="ru-RU" sz="2000" dirty="0"/>
              <a:t>но не более того» (А. Эйнштейн)</a:t>
            </a:r>
          </a:p>
          <a:p>
            <a:r>
              <a:rPr lang="ru-RU" sz="2400" dirty="0"/>
              <a:t>Как правило, название статьи не является полным предложением (повествовательным или вопросительным)</a:t>
            </a:r>
          </a:p>
          <a:p>
            <a:pPr lvl="1"/>
            <a:r>
              <a:rPr lang="ru-RU" sz="2000" dirty="0"/>
              <a:t>Но есть исключения: </a:t>
            </a:r>
            <a:r>
              <a:rPr lang="fr-FR" sz="2000" dirty="0"/>
              <a:t>“Do climatic attractors exist?”</a:t>
            </a:r>
            <a:r>
              <a:rPr lang="ru-RU" sz="2000" dirty="0"/>
              <a:t> </a:t>
            </a:r>
            <a:r>
              <a:rPr lang="en-US" sz="2000" dirty="0"/>
              <a:t>(Nature, 1986)</a:t>
            </a:r>
          </a:p>
          <a:p>
            <a:r>
              <a:rPr lang="ru-RU" sz="2400" dirty="0"/>
              <a:t>Название придумывается в конце</a:t>
            </a:r>
          </a:p>
          <a:p>
            <a:pPr lvl="1"/>
            <a:r>
              <a:rPr lang="ru-RU" sz="2000" dirty="0"/>
              <a:t>Но имеет смысл сформулировать рабочее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0739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Авторы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Включать ли руководителя?</a:t>
            </a:r>
          </a:p>
          <a:p>
            <a:r>
              <a:rPr lang="ru-RU" sz="2800" dirty="0"/>
              <a:t>Есть раздел «Благодарности»</a:t>
            </a:r>
          </a:p>
          <a:p>
            <a:r>
              <a:rPr lang="ru-RU" sz="2800" dirty="0"/>
              <a:t>Место работы (</a:t>
            </a:r>
            <a:r>
              <a:rPr lang="en-US" sz="2800" dirty="0"/>
              <a:t>Affiliation)</a:t>
            </a:r>
          </a:p>
          <a:p>
            <a:r>
              <a:rPr lang="ru-RU" sz="2800" dirty="0"/>
              <a:t>Автор для переписки (</a:t>
            </a:r>
            <a:r>
              <a:rPr lang="en-US" sz="2800" dirty="0"/>
              <a:t>Corresponding author)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29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Аннотация (</a:t>
            </a:r>
            <a:r>
              <a:rPr lang="en-US" sz="4000" b="1" dirty="0"/>
              <a:t>Abstract)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724400"/>
          </a:xfrm>
        </p:spPr>
        <p:txBody>
          <a:bodyPr/>
          <a:lstStyle/>
          <a:p>
            <a:r>
              <a:rPr lang="ru-RU" sz="2800" dirty="0"/>
              <a:t>Цель – отразить содержание и заинтересовать читателя</a:t>
            </a:r>
          </a:p>
          <a:p>
            <a:r>
              <a:rPr lang="ru-RU" sz="2800" dirty="0"/>
              <a:t>Аннотация</a:t>
            </a:r>
            <a:r>
              <a:rPr lang="en-US" sz="2800" dirty="0"/>
              <a:t> – </a:t>
            </a:r>
            <a:r>
              <a:rPr lang="ru-RU" sz="2800" dirty="0"/>
              <a:t>мини-версия статьи и включает все основные разделы в сокращенном виде:</a:t>
            </a:r>
          </a:p>
          <a:p>
            <a:pPr lvl="1"/>
            <a:r>
              <a:rPr lang="ru-RU" sz="2400" dirty="0"/>
              <a:t>цель исследования</a:t>
            </a:r>
          </a:p>
          <a:p>
            <a:pPr lvl="1"/>
            <a:r>
              <a:rPr lang="ru-RU" sz="2400" dirty="0"/>
              <a:t>методы</a:t>
            </a:r>
          </a:p>
          <a:p>
            <a:pPr lvl="1"/>
            <a:r>
              <a:rPr lang="ru-RU" sz="2400" dirty="0"/>
              <a:t>результаты</a:t>
            </a:r>
          </a:p>
          <a:p>
            <a:pPr lvl="1"/>
            <a:r>
              <a:rPr lang="ru-RU" sz="2400" dirty="0"/>
              <a:t>выводы</a:t>
            </a:r>
          </a:p>
          <a:p>
            <a:r>
              <a:rPr lang="ru-RU" sz="2800" dirty="0"/>
              <a:t>Нет ссылок на источники</a:t>
            </a:r>
          </a:p>
          <a:p>
            <a:r>
              <a:rPr lang="ru-RU" sz="2800" dirty="0"/>
              <a:t>Обычно 150-250 слов</a:t>
            </a:r>
          </a:p>
        </p:txBody>
      </p:sp>
    </p:spTree>
    <p:extLst>
      <p:ext uri="{BB962C8B-B14F-4D97-AF65-F5344CB8AC3E}">
        <p14:creationId xmlns:p14="http://schemas.microsoft.com/office/powerpoint/2010/main" val="11250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Ключевые слова (</a:t>
            </a:r>
            <a:r>
              <a:rPr lang="en-US" sz="3600" b="1" dirty="0"/>
              <a:t>Keywords)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ru-RU" sz="2800" dirty="0"/>
              <a:t>Цель – облегчить поиск релевантных статей</a:t>
            </a:r>
          </a:p>
          <a:p>
            <a:r>
              <a:rPr lang="ru-RU" sz="2800" dirty="0"/>
              <a:t>Ключевые слова должны дополнять, расширять и перефразировать название статьи, но при этом оставаться специфичными ее содержанию</a:t>
            </a:r>
          </a:p>
        </p:txBody>
      </p:sp>
    </p:spTree>
    <p:extLst>
      <p:ext uri="{BB962C8B-B14F-4D97-AF65-F5344CB8AC3E}">
        <p14:creationId xmlns:p14="http://schemas.microsoft.com/office/powerpoint/2010/main" val="40507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 Введении содержится информация, которая позволит читателю понять и оценить результаты представленного исследования без дополнительного обращения к другим литературным источникам</a:t>
            </a:r>
          </a:p>
          <a:p>
            <a:r>
              <a:rPr lang="ru-RU" sz="2400" dirty="0"/>
              <a:t>Также должно содержаться обоснование необходимости и актуальности исследования</a:t>
            </a:r>
          </a:p>
          <a:p>
            <a:r>
              <a:rPr lang="ru-RU" sz="2400" dirty="0"/>
              <a:t>Информация должна быть организована по принципу «от общего к частному»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5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Введение – структура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ru-RU" sz="2400" dirty="0"/>
              <a:t>Описание проблемы, с которой связано исследование или</a:t>
            </a:r>
            <a:r>
              <a:rPr lang="en-US" sz="2400" dirty="0"/>
              <a:t> </a:t>
            </a:r>
            <a:r>
              <a:rPr lang="ru-RU" sz="2400" dirty="0"/>
              <a:t>установление научного контекста</a:t>
            </a:r>
            <a:endParaRPr lang="en-US" sz="2400" dirty="0"/>
          </a:p>
          <a:p>
            <a:r>
              <a:rPr lang="ru-RU" sz="2400" dirty="0"/>
              <a:t>Обзор литературы, связанной с исследованием</a:t>
            </a:r>
            <a:endParaRPr lang="en-US" sz="2400" dirty="0"/>
          </a:p>
          <a:p>
            <a:r>
              <a:rPr lang="ru-RU" sz="2400" dirty="0"/>
              <a:t>Описание белых пятен в проблеме или того, что еще не сделано</a:t>
            </a:r>
            <a:endParaRPr lang="en-US" sz="2400" dirty="0"/>
          </a:p>
          <a:p>
            <a:r>
              <a:rPr lang="ru-RU" sz="2400" dirty="0"/>
              <a:t>Формулировка цели</a:t>
            </a:r>
            <a:r>
              <a:rPr lang="en-US" sz="2400" dirty="0"/>
              <a:t> (</a:t>
            </a:r>
            <a:r>
              <a:rPr lang="ru-RU" sz="2400" dirty="0"/>
              <a:t>и, возможно, задач) исследования</a:t>
            </a:r>
          </a:p>
          <a:p>
            <a:r>
              <a:rPr lang="ru-RU" sz="2400" dirty="0"/>
              <a:t>Оценка важности (и вклад) исследования</a:t>
            </a:r>
          </a:p>
          <a:p>
            <a:r>
              <a:rPr lang="ru-RU" sz="2400" dirty="0"/>
              <a:t>Краткое описание структуры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3548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Введение – контекст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Описание более широкой проблемы</a:t>
            </a:r>
          </a:p>
          <a:p>
            <a:r>
              <a:rPr lang="ru-RU" sz="2800" dirty="0"/>
              <a:t>Описание задачи, предметной области</a:t>
            </a:r>
          </a:p>
          <a:p>
            <a:r>
              <a:rPr lang="ru-RU" sz="2800" dirty="0"/>
              <a:t>Определения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См. примеры статей</a:t>
            </a:r>
          </a:p>
        </p:txBody>
      </p:sp>
    </p:spTree>
    <p:extLst>
      <p:ext uri="{BB962C8B-B14F-4D97-AF65-F5344CB8AC3E}">
        <p14:creationId xmlns:p14="http://schemas.microsoft.com/office/powerpoint/2010/main" val="30798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Введение – обзор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Ссылки на публикации, связанные</a:t>
            </a:r>
            <a:br>
              <a:rPr lang="ru-RU" sz="2800" dirty="0"/>
            </a:br>
            <a:r>
              <a:rPr lang="ru-RU" sz="2800" dirty="0"/>
              <a:t>с исследованием</a:t>
            </a:r>
          </a:p>
          <a:p>
            <a:r>
              <a:rPr lang="ru-RU" sz="2800" dirty="0"/>
              <a:t>При наличии отдельного раздела «Обзор предыдущих работ», этот пункт может быть небольшим</a:t>
            </a:r>
          </a:p>
          <a:p>
            <a:r>
              <a:rPr lang="ru-RU" sz="2800" dirty="0"/>
              <a:t>Подробнее про обзор – ниже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314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Структура исследовательской статьи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876800"/>
          </a:xfrm>
        </p:spPr>
        <p:txBody>
          <a:bodyPr/>
          <a:lstStyle/>
          <a:p>
            <a:r>
              <a:rPr lang="ru-RU" sz="2000" dirty="0"/>
              <a:t>Название (</a:t>
            </a:r>
            <a:r>
              <a:rPr lang="en-US" sz="2000" dirty="0"/>
              <a:t>Title)</a:t>
            </a:r>
            <a:endParaRPr lang="ru-RU" sz="2000" dirty="0"/>
          </a:p>
          <a:p>
            <a:r>
              <a:rPr lang="ru-RU" sz="2000" dirty="0"/>
              <a:t>Авторы (</a:t>
            </a:r>
            <a:r>
              <a:rPr lang="en-US" sz="2000" dirty="0"/>
              <a:t>Authors)</a:t>
            </a:r>
            <a:endParaRPr lang="ru-RU" sz="2000" dirty="0"/>
          </a:p>
          <a:p>
            <a:r>
              <a:rPr lang="ru-RU" sz="2000" dirty="0"/>
              <a:t>Аннотация</a:t>
            </a:r>
            <a:r>
              <a:rPr lang="en-US" sz="2000" dirty="0"/>
              <a:t> (Abstract)</a:t>
            </a:r>
          </a:p>
          <a:p>
            <a:r>
              <a:rPr lang="ru-RU" sz="2000" dirty="0"/>
              <a:t>Ключевые слова</a:t>
            </a:r>
            <a:r>
              <a:rPr lang="en-US" sz="2000" dirty="0"/>
              <a:t> (Keywords)</a:t>
            </a:r>
          </a:p>
          <a:p>
            <a:r>
              <a:rPr lang="ru-RU" sz="2000" dirty="0"/>
              <a:t>Введение (</a:t>
            </a:r>
            <a:r>
              <a:rPr lang="en-US" sz="2000" dirty="0"/>
              <a:t>Introduction)</a:t>
            </a:r>
          </a:p>
          <a:p>
            <a:r>
              <a:rPr lang="ru-RU" sz="2000" dirty="0"/>
              <a:t>Обзор предыдущих работ (</a:t>
            </a:r>
            <a:r>
              <a:rPr lang="en-US" sz="2000" dirty="0"/>
              <a:t>Previous Work, Related Work)</a:t>
            </a:r>
          </a:p>
          <a:p>
            <a:r>
              <a:rPr lang="ru-RU" sz="2000" dirty="0"/>
              <a:t>Методы (теоретические основы) (</a:t>
            </a:r>
            <a:r>
              <a:rPr lang="fr-FR" sz="2000" dirty="0"/>
              <a:t>Materials and Methods</a:t>
            </a:r>
            <a:r>
              <a:rPr lang="ru-RU" sz="2000" dirty="0"/>
              <a:t>)</a:t>
            </a:r>
          </a:p>
          <a:p>
            <a:r>
              <a:rPr lang="ru-RU" sz="2000" dirty="0"/>
              <a:t>Результаты</a:t>
            </a:r>
            <a:r>
              <a:rPr lang="en-US" sz="2000" dirty="0"/>
              <a:t> (</a:t>
            </a:r>
            <a:r>
              <a:rPr lang="ru-RU" sz="2000" dirty="0"/>
              <a:t>Эксперименты) (</a:t>
            </a:r>
            <a:r>
              <a:rPr lang="en-US" sz="2000" dirty="0"/>
              <a:t>Results, Experiments)</a:t>
            </a:r>
          </a:p>
          <a:p>
            <a:r>
              <a:rPr lang="ru-RU" sz="2000" dirty="0"/>
              <a:t>Обсуждение (</a:t>
            </a:r>
            <a:r>
              <a:rPr lang="en-US" sz="2000" dirty="0"/>
              <a:t>Discussion)</a:t>
            </a:r>
          </a:p>
          <a:p>
            <a:r>
              <a:rPr lang="ru-RU" sz="2000" dirty="0"/>
              <a:t>Заключение (</a:t>
            </a:r>
            <a:r>
              <a:rPr lang="en-US" sz="2000" dirty="0"/>
              <a:t>Conclusion)</a:t>
            </a:r>
          </a:p>
          <a:p>
            <a:r>
              <a:rPr lang="ru-RU" sz="2000" dirty="0"/>
              <a:t>Благодарности </a:t>
            </a:r>
            <a:r>
              <a:rPr lang="en-US" sz="2000" dirty="0"/>
              <a:t>(</a:t>
            </a:r>
            <a:r>
              <a:rPr lang="fr-FR" sz="2000" dirty="0"/>
              <a:t>Acknowledgements)</a:t>
            </a:r>
          </a:p>
          <a:p>
            <a:r>
              <a:rPr lang="ru-RU" sz="2000" dirty="0"/>
              <a:t>Список литературы (</a:t>
            </a:r>
            <a:r>
              <a:rPr lang="fr-FR" sz="2000" dirty="0"/>
              <a:t>References</a:t>
            </a:r>
            <a:r>
              <a:rPr lang="ru-RU" sz="2000" dirty="0"/>
              <a:t>)</a:t>
            </a:r>
          </a:p>
          <a:p>
            <a:r>
              <a:rPr lang="ru-RU" sz="2000" dirty="0"/>
              <a:t>Приложения (</a:t>
            </a:r>
            <a:r>
              <a:rPr lang="en-US" sz="2000" dirty="0"/>
              <a:t>Appendixes)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63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040"/>
            <a:ext cx="8229600" cy="5013960"/>
          </a:xfrm>
        </p:spPr>
        <p:txBody>
          <a:bodyPr/>
          <a:lstStyle/>
          <a:p>
            <a:r>
              <a:rPr lang="ru-RU" sz="2400" dirty="0"/>
              <a:t>Где?</a:t>
            </a:r>
            <a:endParaRPr lang="en-US" sz="2400" dirty="0"/>
          </a:p>
          <a:p>
            <a:pPr lvl="1"/>
            <a:r>
              <a:rPr lang="ru-RU" sz="2400" dirty="0"/>
              <a:t>«Введение»?</a:t>
            </a:r>
          </a:p>
          <a:p>
            <a:pPr lvl="1"/>
            <a:r>
              <a:rPr lang="ru-RU" sz="2400" dirty="0"/>
              <a:t>Отдельный раздел?</a:t>
            </a:r>
          </a:p>
          <a:p>
            <a:pPr lvl="1"/>
            <a:r>
              <a:rPr lang="ru-RU" sz="2400" dirty="0"/>
              <a:t>«Методы»?</a:t>
            </a:r>
            <a:endParaRPr lang="en-US" sz="2400" dirty="0"/>
          </a:p>
          <a:p>
            <a:r>
              <a:rPr lang="ru-RU" sz="2400" dirty="0"/>
              <a:t>Примеры:</a:t>
            </a:r>
          </a:p>
          <a:p>
            <a:pPr lvl="1"/>
            <a:r>
              <a:rPr lang="en-US" sz="2400" dirty="0" err="1"/>
              <a:t>Sebastiani</a:t>
            </a:r>
            <a:r>
              <a:rPr lang="en-US" sz="2400" dirty="0"/>
              <a:t> F. Machine Learning in Automated Text Categorization // ACM Computing Surveys. 2002.</a:t>
            </a:r>
            <a:br>
              <a:rPr lang="ru-RU" sz="2400" dirty="0"/>
            </a:br>
            <a:r>
              <a:rPr lang="en-US" sz="2400" dirty="0"/>
              <a:t>Vol. 43(1). P. 1–47.</a:t>
            </a:r>
            <a:endParaRPr lang="ru-RU" sz="2400" dirty="0"/>
          </a:p>
          <a:p>
            <a:pPr lvl="2"/>
            <a:r>
              <a:rPr lang="en-US" sz="2000" dirty="0"/>
              <a:t>Pp. 2–</a:t>
            </a:r>
            <a:r>
              <a:rPr lang="ru-RU" sz="2000" dirty="0"/>
              <a:t>5</a:t>
            </a:r>
            <a:endParaRPr lang="en-US" sz="2000" dirty="0"/>
          </a:p>
          <a:p>
            <a:pPr lvl="1"/>
            <a:r>
              <a:rPr lang="en-US" sz="2400" dirty="0"/>
              <a:t>Liu B. Sentiment Analysis and Opinion Mining. Morgan &amp; Claypool Publishers, 2012.</a:t>
            </a:r>
          </a:p>
          <a:p>
            <a:pPr lvl="2"/>
            <a:r>
              <a:rPr lang="en-US" sz="2000" dirty="0"/>
              <a:t>Pp. 17–2</a:t>
            </a:r>
            <a:r>
              <a:rPr lang="ru-RU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42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r>
              <a:rPr lang="ru-RU" sz="3400" b="1" dirty="0"/>
              <a:t>Обзор предыдущих работ</a:t>
            </a:r>
            <a:r>
              <a:rPr lang="en-US" sz="3400" b="1" dirty="0"/>
              <a:t> – </a:t>
            </a:r>
            <a:r>
              <a:rPr lang="ru-RU" sz="3400" b="1" dirty="0"/>
              <a:t>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3184"/>
            <a:ext cx="8229600" cy="4852416"/>
          </a:xfrm>
        </p:spPr>
        <p:txBody>
          <a:bodyPr/>
          <a:lstStyle/>
          <a:p>
            <a:r>
              <a:rPr lang="ru-RU" sz="2400" dirty="0"/>
              <a:t>Основные подходы к решению задачи</a:t>
            </a:r>
          </a:p>
          <a:p>
            <a:pPr lvl="1"/>
            <a:r>
              <a:rPr lang="ru-RU" sz="2000" dirty="0"/>
              <a:t>Классификация</a:t>
            </a:r>
          </a:p>
          <a:p>
            <a:pPr lvl="1"/>
            <a:r>
              <a:rPr lang="ru-RU" sz="2000" dirty="0"/>
              <a:t>Преимущества и недостатки</a:t>
            </a:r>
          </a:p>
          <a:p>
            <a:r>
              <a:rPr lang="ru-RU" sz="2400" dirty="0"/>
              <a:t>Примеры:</a:t>
            </a:r>
          </a:p>
          <a:p>
            <a:pPr lvl="1"/>
            <a:r>
              <a:rPr lang="fr-FR" sz="2000" dirty="0"/>
              <a:t>Hemmatian F., Sohrabi M.K. A survey on classification techniques for opinion mining and sentiment analysis</a:t>
            </a:r>
            <a:br>
              <a:rPr lang="fr-FR" sz="2000" dirty="0"/>
            </a:br>
            <a:r>
              <a:rPr lang="fr-FR" sz="2000" dirty="0"/>
              <a:t>// Artificial Intelligence Review. 2017. Vol. 52(3). P. 1495–1545.</a:t>
            </a:r>
          </a:p>
          <a:p>
            <a:pPr lvl="2"/>
            <a:r>
              <a:rPr lang="fr-FR" sz="1800" dirty="0"/>
              <a:t>P</a:t>
            </a:r>
            <a:r>
              <a:rPr lang="en-US" sz="1800" dirty="0"/>
              <a:t>p</a:t>
            </a:r>
            <a:r>
              <a:rPr lang="fr-FR" sz="1800" dirty="0"/>
              <a:t>. 12</a:t>
            </a:r>
            <a:r>
              <a:rPr lang="ru-RU" sz="1800" dirty="0"/>
              <a:t>, 38</a:t>
            </a:r>
            <a:r>
              <a:rPr lang="en-US" sz="1800" dirty="0"/>
              <a:t>–</a:t>
            </a:r>
            <a:r>
              <a:rPr lang="ru-RU" sz="1800" dirty="0"/>
              <a:t>39</a:t>
            </a:r>
            <a:endParaRPr lang="fr-FR" sz="1800" dirty="0"/>
          </a:p>
          <a:p>
            <a:pPr lvl="1"/>
            <a:r>
              <a:rPr lang="fr-FR" sz="2000" dirty="0"/>
              <a:t>Prabowo </a:t>
            </a:r>
            <a:r>
              <a:rPr lang="en-US" sz="2000" dirty="0"/>
              <a:t>R., </a:t>
            </a:r>
            <a:r>
              <a:rPr lang="fr-FR" sz="2000" dirty="0"/>
              <a:t>Thelwall M. </a:t>
            </a:r>
            <a:r>
              <a:rPr lang="en-US" sz="2000" dirty="0"/>
              <a:t>Sentiment analysis:</a:t>
            </a:r>
            <a:br>
              <a:rPr lang="en-US" sz="2000" dirty="0"/>
            </a:br>
            <a:r>
              <a:rPr lang="en-US" sz="2000" dirty="0"/>
              <a:t>A combined approach // Journal of </a:t>
            </a:r>
            <a:r>
              <a:rPr lang="en-US" sz="2000" dirty="0" err="1"/>
              <a:t>Informetrics</a:t>
            </a:r>
            <a:r>
              <a:rPr lang="en-US" sz="2000" dirty="0"/>
              <a:t>. 2009. Vol. 3(2). P. 143–157.</a:t>
            </a:r>
          </a:p>
          <a:p>
            <a:pPr lvl="2"/>
            <a:r>
              <a:rPr lang="en-US" sz="1800" dirty="0"/>
              <a:t>P. 144–</a:t>
            </a:r>
            <a:r>
              <a:rPr lang="ru-RU" sz="1800" dirty="0"/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306604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r>
              <a:rPr lang="ru-RU" sz="3600" b="1" dirty="0"/>
              <a:t>Обзор предыдущих работ – методы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План рассмотрения метода:</a:t>
            </a:r>
          </a:p>
          <a:p>
            <a:r>
              <a:rPr lang="ru-RU" sz="2800" dirty="0"/>
              <a:t>История</a:t>
            </a:r>
          </a:p>
          <a:p>
            <a:r>
              <a:rPr lang="ru-RU" sz="2800" dirty="0"/>
              <a:t>Математическое описание</a:t>
            </a:r>
          </a:p>
          <a:p>
            <a:r>
              <a:rPr lang="ru-RU" sz="2800" dirty="0"/>
              <a:t>Алгоритм</a:t>
            </a:r>
          </a:p>
          <a:p>
            <a:pPr lvl="1"/>
            <a:r>
              <a:rPr lang="ru-RU" sz="2400" dirty="0"/>
              <a:t>Блок-схема</a:t>
            </a:r>
          </a:p>
          <a:p>
            <a:pPr lvl="1"/>
            <a:r>
              <a:rPr lang="ru-RU" sz="2400" dirty="0"/>
              <a:t>Псевдокод</a:t>
            </a:r>
          </a:p>
          <a:p>
            <a:r>
              <a:rPr lang="ru-RU" sz="2800" dirty="0"/>
              <a:t>Временн</a:t>
            </a:r>
            <a:r>
              <a:rPr lang="ru-RU" sz="2800" i="1" dirty="0"/>
              <a:t>а</a:t>
            </a:r>
            <a:r>
              <a:rPr lang="ru-RU" sz="2800" dirty="0"/>
              <a:t>я сложность</a:t>
            </a:r>
          </a:p>
          <a:p>
            <a:r>
              <a:rPr lang="ru-RU" sz="2800" dirty="0"/>
              <a:t>Примеры</a:t>
            </a:r>
          </a:p>
          <a:p>
            <a:r>
              <a:rPr lang="ru-RU" sz="2800" dirty="0"/>
              <a:t>Применение (статьи)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983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r>
              <a:rPr lang="ru-RU" sz="3600" b="1" dirty="0"/>
              <a:t>Обзор предыдущих работ – методы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Пример:</a:t>
            </a:r>
          </a:p>
          <a:p>
            <a:pPr lvl="1"/>
            <a:r>
              <a:rPr lang="fr-FR" sz="2400" dirty="0"/>
              <a:t>Hemmatian F., Sohrabi M.K. A survey on classification techniques for opinion mining and sentiment analysis</a:t>
            </a:r>
            <a:r>
              <a:rPr lang="ru-RU" sz="2400" dirty="0"/>
              <a:t> </a:t>
            </a:r>
            <a:r>
              <a:rPr lang="fr-FR" sz="2400" dirty="0"/>
              <a:t>// Artificial Intelligence Review. 2017. Vol. 52(3). P. 1495–1545.</a:t>
            </a:r>
          </a:p>
          <a:p>
            <a:pPr lvl="2"/>
            <a:r>
              <a:rPr lang="fr-FR" dirty="0"/>
              <a:t>P. 1</a:t>
            </a:r>
            <a:r>
              <a:rPr lang="ru-RU" dirty="0"/>
              <a:t>7 – </a:t>
            </a:r>
            <a:r>
              <a:rPr lang="fr-FR" dirty="0"/>
              <a:t>K-nearest neighbor (KNN)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762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Эксперименты и обсуждение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672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План раздела «Эксперименты»:</a:t>
            </a:r>
          </a:p>
          <a:p>
            <a:r>
              <a:rPr lang="ru-RU" sz="1800" dirty="0"/>
              <a:t>описание данных</a:t>
            </a:r>
            <a:endParaRPr lang="en-US" sz="1800" dirty="0"/>
          </a:p>
          <a:p>
            <a:pPr lvl="1"/>
            <a:r>
              <a:rPr lang="ru-RU" sz="1600" dirty="0"/>
              <a:t>предобработка</a:t>
            </a:r>
          </a:p>
          <a:p>
            <a:r>
              <a:rPr lang="ru-RU" sz="1800" dirty="0"/>
              <a:t>методология проведения эксперимента</a:t>
            </a:r>
          </a:p>
          <a:p>
            <a:pPr lvl="1"/>
            <a:r>
              <a:rPr lang="ru-RU" sz="1600" dirty="0"/>
              <a:t>методы для сравнения (</a:t>
            </a:r>
            <a:r>
              <a:rPr lang="en-US" sz="1600" dirty="0"/>
              <a:t>baselines)</a:t>
            </a:r>
          </a:p>
          <a:p>
            <a:pPr lvl="1"/>
            <a:r>
              <a:rPr lang="ru-RU" sz="1600" dirty="0"/>
              <a:t>меры качества</a:t>
            </a:r>
            <a:endParaRPr lang="en-US" sz="1600" dirty="0"/>
          </a:p>
          <a:p>
            <a:r>
              <a:rPr lang="ru-RU" sz="1800" dirty="0"/>
              <a:t>реализация (инструменты)</a:t>
            </a:r>
          </a:p>
          <a:p>
            <a:pPr lvl="1"/>
            <a:r>
              <a:rPr lang="ru-RU" sz="1600" dirty="0"/>
              <a:t>параметры моделей/инструментов</a:t>
            </a:r>
          </a:p>
          <a:p>
            <a:r>
              <a:rPr lang="ru-RU" sz="1800" dirty="0"/>
              <a:t>результаты</a:t>
            </a:r>
          </a:p>
          <a:p>
            <a:pPr lvl="1"/>
            <a:r>
              <a:rPr lang="ru-RU" sz="1600" dirty="0"/>
              <a:t>таблицы и/или графики</a:t>
            </a:r>
          </a:p>
          <a:p>
            <a:pPr lvl="1"/>
            <a:r>
              <a:rPr lang="ru-RU" sz="1600" dirty="0"/>
              <a:t>выделение лучших</a:t>
            </a:r>
          </a:p>
          <a:p>
            <a:pPr lvl="1"/>
            <a:r>
              <a:rPr lang="ru-RU" sz="1600" dirty="0"/>
              <a:t>проверка статистической значимости</a:t>
            </a:r>
          </a:p>
          <a:p>
            <a:r>
              <a:rPr lang="ru-RU" sz="1800" dirty="0"/>
              <a:t>анализ результатов</a:t>
            </a:r>
          </a:p>
          <a:p>
            <a:pPr lvl="1"/>
            <a:r>
              <a:rPr lang="ru-RU" sz="1600" dirty="0"/>
              <a:t>часто объединяется с обсуждением результатов</a:t>
            </a:r>
            <a:endParaRPr lang="en-US" sz="1600" dirty="0"/>
          </a:p>
          <a:p>
            <a:pPr lvl="1"/>
            <a:r>
              <a:rPr lang="ru-RU" sz="1600" dirty="0"/>
              <a:t>анализ ошибок (примеры)</a:t>
            </a:r>
            <a:endParaRPr lang="en-US" sz="1600" dirty="0"/>
          </a:p>
          <a:p>
            <a:pPr lvl="1"/>
            <a:r>
              <a:rPr lang="en-US" sz="1600" dirty="0"/>
              <a:t>ablation study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0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Эксперименты и обсуждение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Примеры:</a:t>
            </a:r>
          </a:p>
          <a:p>
            <a:r>
              <a:rPr lang="en-US" sz="2400" dirty="0"/>
              <a:t>Pang</a:t>
            </a:r>
            <a:r>
              <a:rPr lang="ru-RU" sz="2400" dirty="0"/>
              <a:t> </a:t>
            </a:r>
            <a:r>
              <a:rPr lang="en-US" sz="2400" dirty="0"/>
              <a:t>B., Lee L., </a:t>
            </a:r>
            <a:r>
              <a:rPr lang="en-US" sz="2400" dirty="0" err="1"/>
              <a:t>Vaithyanathan</a:t>
            </a:r>
            <a:r>
              <a:rPr lang="en-US" sz="2400" dirty="0"/>
              <a:t> S. Thumbs up? Sentiment Classification using Machine Learning Techniques (2002)</a:t>
            </a:r>
            <a:endParaRPr lang="ru-RU" sz="2400" dirty="0"/>
          </a:p>
          <a:p>
            <a:r>
              <a:rPr lang="en-US" sz="2400" dirty="0" err="1"/>
              <a:t>Prabowo</a:t>
            </a:r>
            <a:r>
              <a:rPr lang="ru-RU" sz="2400" dirty="0"/>
              <a:t> </a:t>
            </a:r>
            <a:r>
              <a:rPr lang="en-US" sz="2400" dirty="0"/>
              <a:t>R., </a:t>
            </a:r>
            <a:r>
              <a:rPr lang="en-US" sz="2400" dirty="0" err="1"/>
              <a:t>Thelwall</a:t>
            </a:r>
            <a:r>
              <a:rPr lang="en-US" sz="2400" dirty="0"/>
              <a:t> M. Sentiment Analysis:</a:t>
            </a:r>
            <a:br>
              <a:rPr lang="en-US" sz="2400" dirty="0"/>
            </a:br>
            <a:r>
              <a:rPr lang="en-US" sz="2400" dirty="0"/>
              <a:t>a Combined Approach (2009)</a:t>
            </a:r>
            <a:endParaRPr lang="ru-RU" sz="2400" dirty="0"/>
          </a:p>
          <a:p>
            <a:r>
              <a:rPr lang="en-US" sz="2400" dirty="0"/>
              <a:t>Pennington</a:t>
            </a:r>
            <a:r>
              <a:rPr lang="ru-RU" sz="2400" dirty="0"/>
              <a:t> </a:t>
            </a:r>
            <a:r>
              <a:rPr lang="en-US" sz="2400" dirty="0"/>
              <a:t>J., </a:t>
            </a:r>
            <a:r>
              <a:rPr lang="en-US" sz="2400" dirty="0" err="1"/>
              <a:t>Socher</a:t>
            </a:r>
            <a:r>
              <a:rPr lang="en-US" sz="2400" dirty="0"/>
              <a:t> R., Manning C.D.</a:t>
            </a:r>
            <a:br>
              <a:rPr lang="en-US" sz="2400" dirty="0"/>
            </a:br>
            <a:r>
              <a:rPr lang="en-US" sz="2400" dirty="0" err="1"/>
              <a:t>GloVe</a:t>
            </a:r>
            <a:r>
              <a:rPr lang="en-US" sz="2400" dirty="0"/>
              <a:t>: Global Vectors for Word Representation (2014)</a:t>
            </a:r>
          </a:p>
          <a:p>
            <a:r>
              <a:rPr lang="en-US" sz="2400" dirty="0" err="1"/>
              <a:t>Peyrard</a:t>
            </a:r>
            <a:r>
              <a:rPr lang="en-US" sz="2400" dirty="0"/>
              <a:t> M. A Simple Theoretical Model of Importance</a:t>
            </a:r>
            <a:br>
              <a:rPr lang="en-US" sz="2400" dirty="0"/>
            </a:br>
            <a:r>
              <a:rPr lang="en-US" sz="2400" dirty="0"/>
              <a:t>for Summarization (2019)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1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Рецензирование: критерии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ru-RU" sz="2400" dirty="0"/>
              <a:t>Соответствие профилю издания</a:t>
            </a:r>
          </a:p>
          <a:p>
            <a:r>
              <a:rPr lang="ru-RU" sz="2400" dirty="0"/>
              <a:t>Формулировка проблемы исследования</a:t>
            </a:r>
          </a:p>
          <a:p>
            <a:r>
              <a:rPr lang="ru-RU" sz="2400" dirty="0"/>
              <a:t>Качество обзора предыдущих работ</a:t>
            </a:r>
          </a:p>
          <a:p>
            <a:r>
              <a:rPr lang="ru-RU" sz="2400" dirty="0"/>
              <a:t>Качество методологии</a:t>
            </a:r>
          </a:p>
          <a:p>
            <a:r>
              <a:rPr lang="ru-RU" sz="2400" dirty="0"/>
              <a:t>Качество эмпирического исследования</a:t>
            </a:r>
          </a:p>
          <a:p>
            <a:r>
              <a:rPr lang="ru-RU" sz="2400" dirty="0"/>
              <a:t>Качество текста и представления результатов</a:t>
            </a:r>
          </a:p>
          <a:p>
            <a:r>
              <a:rPr lang="ru-RU" sz="2400" dirty="0"/>
              <a:t>Новизна</a:t>
            </a:r>
          </a:p>
          <a:p>
            <a:r>
              <a:rPr lang="ru-RU" sz="2400" dirty="0"/>
              <a:t>Вклад и значимость</a:t>
            </a:r>
          </a:p>
          <a:p>
            <a:r>
              <a:rPr lang="ru-RU" sz="2400" dirty="0"/>
              <a:t>Оценка в целом</a:t>
            </a:r>
          </a:p>
          <a:p>
            <a:r>
              <a:rPr lang="ru-RU" sz="2400" dirty="0"/>
              <a:t>Уверенность в оценке/уровень экспертизы</a:t>
            </a:r>
          </a:p>
        </p:txBody>
      </p:sp>
    </p:spTree>
    <p:extLst>
      <p:ext uri="{BB962C8B-B14F-4D97-AF65-F5344CB8AC3E}">
        <p14:creationId xmlns:p14="http://schemas.microsoft.com/office/powerpoint/2010/main" val="13703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IMRAD – Introduction, Methods, Results, and Discussion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4040"/>
            <a:ext cx="68275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IMRAD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72000"/>
          </a:xfrm>
        </p:spPr>
        <p:txBody>
          <a:bodyPr/>
          <a:lstStyle/>
          <a:p>
            <a:r>
              <a:rPr lang="ru-RU" sz="2000" dirty="0"/>
              <a:t>Первая научная работа</a:t>
            </a:r>
            <a:br>
              <a:rPr lang="en-US" sz="2000" dirty="0"/>
            </a:br>
            <a:r>
              <a:rPr lang="ru-RU" sz="2000" dirty="0"/>
              <a:t>в стиле </a:t>
            </a:r>
            <a:r>
              <a:rPr lang="en-US" sz="2000" dirty="0"/>
              <a:t>IMRAD:</a:t>
            </a:r>
            <a:br>
              <a:rPr lang="en-US" sz="2000" dirty="0"/>
            </a:br>
            <a:r>
              <a:rPr lang="fr-FR" sz="2000" dirty="0"/>
              <a:t>Louis Pasteur</a:t>
            </a:r>
            <a:br>
              <a:rPr lang="fr-FR" sz="2000" dirty="0"/>
            </a:br>
            <a:r>
              <a:rPr lang="fr-FR" sz="2000" dirty="0"/>
              <a:t>– Etudes sur la Biere (1876)</a:t>
            </a:r>
          </a:p>
          <a:p>
            <a:r>
              <a:rPr lang="fr-FR" sz="2000" dirty="0"/>
              <a:t>1972 – </a:t>
            </a:r>
            <a:r>
              <a:rPr lang="ru-RU" sz="2000" dirty="0"/>
              <a:t>стандарт подготовки научных статей</a:t>
            </a:r>
            <a:r>
              <a:rPr lang="en-US" sz="2000" dirty="0"/>
              <a:t> </a:t>
            </a:r>
            <a:r>
              <a:rPr lang="ru-RU" sz="2000" dirty="0"/>
              <a:t>и устных докладов </a:t>
            </a:r>
            <a:r>
              <a:rPr lang="fr-FR" sz="2000" dirty="0"/>
              <a:t>ANSI Z39.16-1972</a:t>
            </a:r>
          </a:p>
          <a:p>
            <a:r>
              <a:rPr lang="ru-RU" sz="2000" dirty="0"/>
              <a:t>Структура для оригинальных исследований,</a:t>
            </a:r>
            <a:br>
              <a:rPr lang="ru-RU" sz="2000" dirty="0"/>
            </a:br>
            <a:r>
              <a:rPr lang="ru-RU" sz="2000" dirty="0"/>
              <a:t>не для обзорных статей</a:t>
            </a:r>
            <a:endParaRPr lang="fr-FR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33400"/>
            <a:ext cx="4191000" cy="62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Pennington</a:t>
            </a:r>
            <a:r>
              <a:rPr lang="ru-RU" sz="2400" dirty="0"/>
              <a:t> </a:t>
            </a:r>
            <a:r>
              <a:rPr lang="en-US" sz="2400" dirty="0"/>
              <a:t>J., </a:t>
            </a:r>
            <a:r>
              <a:rPr lang="en-US" sz="2400" dirty="0" err="1"/>
              <a:t>Socher</a:t>
            </a:r>
            <a:r>
              <a:rPr lang="en-US" sz="2400" dirty="0"/>
              <a:t> R., Manning C.D. </a:t>
            </a:r>
            <a:r>
              <a:rPr lang="en-US" sz="2400" dirty="0" err="1"/>
              <a:t>GloVe</a:t>
            </a:r>
            <a:r>
              <a:rPr lang="en-US" sz="2400" dirty="0"/>
              <a:t>: Global Vectors for Word Representation (2014)</a:t>
            </a:r>
          </a:p>
          <a:p>
            <a:r>
              <a:rPr lang="en-US" sz="2400" dirty="0"/>
              <a:t>Conference proceedings (12 pages, 12 041 citations)</a:t>
            </a:r>
          </a:p>
          <a:p>
            <a:r>
              <a:rPr lang="en-US" sz="2400" dirty="0"/>
              <a:t>Structure:</a:t>
            </a:r>
          </a:p>
          <a:p>
            <a:pPr lvl="1"/>
            <a:r>
              <a:rPr lang="en-US" sz="2200" dirty="0"/>
              <a:t>Introduction</a:t>
            </a:r>
          </a:p>
          <a:p>
            <a:pPr lvl="1"/>
            <a:r>
              <a:rPr lang="en-US" sz="2200" dirty="0"/>
              <a:t>Related Work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GloVe</a:t>
            </a:r>
            <a:r>
              <a:rPr lang="en-US" sz="2200" dirty="0"/>
              <a:t> Model</a:t>
            </a:r>
          </a:p>
          <a:p>
            <a:pPr lvl="1"/>
            <a:r>
              <a:rPr lang="en-US" sz="2200" dirty="0"/>
              <a:t>Experiments (results and discussion)</a:t>
            </a:r>
          </a:p>
          <a:p>
            <a:pPr lvl="1"/>
            <a:r>
              <a:rPr lang="en-US" sz="2200" dirty="0"/>
              <a:t>Conclusion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23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Luong M.-T., Pham H., Manning C.D. Effective Approaches to Attention-based Neural Machine Translation (2015)</a:t>
            </a:r>
          </a:p>
          <a:p>
            <a:r>
              <a:rPr lang="en-US" sz="2400" dirty="0"/>
              <a:t>Conference proceedings (10 pages, </a:t>
            </a:r>
            <a:r>
              <a:rPr lang="ru-RU" sz="2400" dirty="0"/>
              <a:t>3 166 </a:t>
            </a:r>
            <a:r>
              <a:rPr lang="en-US" sz="2400" dirty="0"/>
              <a:t>citations)</a:t>
            </a:r>
          </a:p>
          <a:p>
            <a:r>
              <a:rPr lang="en-US" sz="2400" dirty="0"/>
              <a:t>Structure:</a:t>
            </a:r>
          </a:p>
          <a:p>
            <a:pPr lvl="1"/>
            <a:r>
              <a:rPr lang="en-US" sz="2200" dirty="0"/>
              <a:t>Introduction (+related work)</a:t>
            </a:r>
          </a:p>
          <a:p>
            <a:pPr lvl="1"/>
            <a:r>
              <a:rPr lang="en-US" sz="2200" dirty="0"/>
              <a:t>Neural Machine Translation</a:t>
            </a:r>
            <a:r>
              <a:rPr lang="ru-RU" sz="2200" dirty="0"/>
              <a:t> </a:t>
            </a:r>
            <a:r>
              <a:rPr lang="en-US" sz="2200" dirty="0"/>
              <a:t>(+related work)</a:t>
            </a:r>
          </a:p>
          <a:p>
            <a:pPr lvl="1"/>
            <a:r>
              <a:rPr lang="en-US" sz="2200" dirty="0"/>
              <a:t>Attention-based Models</a:t>
            </a:r>
          </a:p>
          <a:p>
            <a:pPr lvl="1"/>
            <a:r>
              <a:rPr lang="en-US" sz="2200" dirty="0"/>
              <a:t>Experiments (results)</a:t>
            </a:r>
          </a:p>
          <a:p>
            <a:pPr lvl="1"/>
            <a:r>
              <a:rPr lang="en-US" sz="2200" dirty="0"/>
              <a:t>Analysis (discussion)</a:t>
            </a:r>
          </a:p>
          <a:p>
            <a:pPr lvl="1"/>
            <a:r>
              <a:rPr lang="en-US" sz="2200" dirty="0"/>
              <a:t>Conclusion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78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Prabowo</a:t>
            </a:r>
            <a:r>
              <a:rPr lang="en-US" sz="2400" dirty="0"/>
              <a:t> R., </a:t>
            </a:r>
            <a:r>
              <a:rPr lang="en-US" sz="2400" dirty="0" err="1"/>
              <a:t>Thelwall</a:t>
            </a:r>
            <a:r>
              <a:rPr lang="en-US" sz="2400" dirty="0"/>
              <a:t> M. Sentiment analysis: A combined approach (2009)</a:t>
            </a:r>
          </a:p>
          <a:p>
            <a:r>
              <a:rPr lang="en-US" sz="2400" dirty="0"/>
              <a:t>Journal of </a:t>
            </a:r>
            <a:r>
              <a:rPr lang="en-US" sz="2400" dirty="0" err="1"/>
              <a:t>Informetrics</a:t>
            </a:r>
            <a:r>
              <a:rPr lang="en-US" sz="2400" dirty="0"/>
              <a:t> (15 pages, 6</a:t>
            </a:r>
            <a:r>
              <a:rPr lang="ru-RU" sz="2400" dirty="0"/>
              <a:t>92 </a:t>
            </a:r>
            <a:r>
              <a:rPr lang="en-US" sz="2400" dirty="0"/>
              <a:t>citations)</a:t>
            </a:r>
          </a:p>
          <a:p>
            <a:r>
              <a:rPr lang="en-US" sz="2400" dirty="0"/>
              <a:t>Structure:</a:t>
            </a:r>
          </a:p>
          <a:p>
            <a:pPr lvl="1"/>
            <a:r>
              <a:rPr lang="en-US" sz="2200" dirty="0"/>
              <a:t>Introduction</a:t>
            </a:r>
          </a:p>
          <a:p>
            <a:pPr lvl="1"/>
            <a:r>
              <a:rPr lang="en-US" sz="2200" dirty="0"/>
              <a:t>Automatic document classification</a:t>
            </a:r>
          </a:p>
          <a:p>
            <a:pPr lvl="1"/>
            <a:r>
              <a:rPr lang="en-US" sz="2200" dirty="0"/>
              <a:t>Existing work in sentiment analysis</a:t>
            </a:r>
          </a:p>
          <a:p>
            <a:pPr lvl="1"/>
            <a:r>
              <a:rPr lang="en-US" sz="2200" dirty="0"/>
              <a:t>Different classification approaches used</a:t>
            </a:r>
          </a:p>
          <a:p>
            <a:pPr lvl="1"/>
            <a:r>
              <a:rPr lang="en-US" sz="2200" dirty="0"/>
              <a:t>Experiment (results + discussion)</a:t>
            </a:r>
          </a:p>
          <a:p>
            <a:pPr lvl="1"/>
            <a:r>
              <a:rPr lang="en-US" sz="2200" dirty="0"/>
              <a:t>Conclusion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558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ru-RU" sz="3600" b="1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Zhang L., Wang S., Liu B. Deep learning for sentiment analysis: A survey (2018)</a:t>
            </a:r>
          </a:p>
          <a:p>
            <a:r>
              <a:rPr lang="en-US" sz="2000" dirty="0"/>
              <a:t>Survey article!</a:t>
            </a:r>
            <a:r>
              <a:rPr lang="ru-RU" sz="2000" dirty="0"/>
              <a:t> (147 </a:t>
            </a:r>
            <a:r>
              <a:rPr lang="en-US" sz="2000" dirty="0"/>
              <a:t>references)</a:t>
            </a:r>
          </a:p>
          <a:p>
            <a:r>
              <a:rPr lang="en-US" sz="2000" dirty="0"/>
              <a:t>Data Mining and Knowledge Discovery journal (25 pages, </a:t>
            </a:r>
            <a:r>
              <a:rPr lang="ru-RU" sz="2000" dirty="0"/>
              <a:t>266</a:t>
            </a:r>
            <a:r>
              <a:rPr lang="en-US" sz="2000" dirty="0"/>
              <a:t> citations)</a:t>
            </a:r>
          </a:p>
          <a:p>
            <a:r>
              <a:rPr lang="en-US" sz="2000" dirty="0"/>
              <a:t>Structure: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Neural Networks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Word Embedding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err="1"/>
              <a:t>Autoencoder</a:t>
            </a:r>
            <a:r>
              <a:rPr lang="en-US" sz="1600" dirty="0"/>
              <a:t> and </a:t>
            </a:r>
            <a:r>
              <a:rPr lang="en-US" sz="1600" dirty="0" err="1"/>
              <a:t>denoising</a:t>
            </a:r>
            <a:r>
              <a:rPr lang="en-US" sz="1600" dirty="0"/>
              <a:t> </a:t>
            </a:r>
            <a:r>
              <a:rPr lang="en-US" sz="1600" dirty="0" err="1"/>
              <a:t>autioencoder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Convolutional Neural Network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Recurrent Neural Network</a:t>
            </a:r>
            <a:endParaRPr lang="ru-RU" sz="1600" dirty="0"/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Long Short-Term Memory Network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Attention Mechanism with RNN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Memory Network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Recursive Neural Network</a:t>
            </a:r>
            <a:endParaRPr lang="ru-RU" sz="1600" dirty="0"/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Sentiment Analysis Tasks</a:t>
            </a:r>
            <a:endParaRPr lang="ru-RU" sz="1600" dirty="0"/>
          </a:p>
          <a:p>
            <a:pPr lvl="1">
              <a:spcBef>
                <a:spcPts val="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Document-Level Sentiment Classification</a:t>
            </a:r>
          </a:p>
          <a:p>
            <a:pPr lvl="1"/>
            <a:endParaRPr lang="en-US" sz="1600" dirty="0"/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56760" y="2826127"/>
            <a:ext cx="457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Sentence-Level Sentiment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Aspect-Level Sentiment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Aspect Extraction and Categorization</a:t>
            </a:r>
            <a:endParaRPr lang="ru-RU" sz="1600" dirty="0">
              <a:latin typeface="+mn-lt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Opinion Expression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Sentiment 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Opinion Holder </a:t>
            </a:r>
            <a:r>
              <a:rPr lang="en-US" sz="1600" dirty="0"/>
              <a:t>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Temporal Opinion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Sentiment Analysis with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Sarcasm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Emotion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Multimodal Data for 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Resource-poor Language and Multilingual 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Other Related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5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Название статьи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ru-RU" sz="2800" dirty="0"/>
              <a:t>Цель – привлечение внимания</a:t>
            </a:r>
          </a:p>
          <a:p>
            <a:r>
              <a:rPr lang="ru-RU" sz="2800" dirty="0"/>
              <a:t>Наполненность, значимость и сочетаемость</a:t>
            </a:r>
          </a:p>
          <a:p>
            <a:r>
              <a:rPr lang="ru-RU" sz="2800" dirty="0"/>
              <a:t>Название не должно быть слишком длинным или слишком коротким (3-15 слов)</a:t>
            </a:r>
          </a:p>
          <a:p>
            <a:pPr lvl="1"/>
            <a:r>
              <a:rPr lang="ru-RU" sz="2400" dirty="0"/>
              <a:t>Короткое название: «</a:t>
            </a:r>
            <a:r>
              <a:rPr lang="fr-FR" sz="2400" dirty="0"/>
              <a:t>Studies of</a:t>
            </a:r>
            <a:r>
              <a:rPr lang="ru-RU" sz="2400" dirty="0"/>
              <a:t> </a:t>
            </a:r>
            <a:r>
              <a:rPr lang="fr-FR" sz="2400" dirty="0"/>
              <a:t>Brucella</a:t>
            </a:r>
            <a:r>
              <a:rPr lang="ru-RU" sz="2400" dirty="0"/>
              <a:t>»</a:t>
            </a:r>
          </a:p>
          <a:p>
            <a:pPr lvl="1"/>
            <a:r>
              <a:rPr lang="ru-RU" sz="2400" dirty="0"/>
              <a:t>Длинное название: «</a:t>
            </a:r>
            <a:r>
              <a:rPr lang="en-US" sz="2400" dirty="0"/>
              <a:t>On the</a:t>
            </a:r>
            <a:r>
              <a:rPr lang="ru-RU" sz="2400" dirty="0"/>
              <a:t> </a:t>
            </a:r>
            <a:r>
              <a:rPr lang="en-US" sz="2400" dirty="0"/>
              <a:t>addition to the method of microscopic research by a new way of producing </a:t>
            </a:r>
            <a:r>
              <a:rPr lang="en-US" sz="2400" dirty="0" err="1"/>
              <a:t>colour</a:t>
            </a:r>
            <a:r>
              <a:rPr lang="en-US" sz="2400" dirty="0"/>
              <a:t>-contrast</a:t>
            </a:r>
            <a:r>
              <a:rPr lang="ru-RU" sz="2400" dirty="0"/>
              <a:t> </a:t>
            </a:r>
            <a:r>
              <a:rPr lang="en-US" sz="2400" dirty="0"/>
              <a:t>between an object and its background or between definite parts of the object itself</a:t>
            </a:r>
            <a:r>
              <a:rPr lang="ru-RU" sz="2400" dirty="0"/>
              <a:t>» </a:t>
            </a:r>
            <a:r>
              <a:rPr lang="en-US" sz="2400" dirty="0"/>
              <a:t>(</a:t>
            </a:r>
            <a:r>
              <a:rPr lang="en-US" sz="2400" dirty="0" err="1"/>
              <a:t>Rheinberg</a:t>
            </a:r>
            <a:r>
              <a:rPr lang="en-US" sz="2400" dirty="0"/>
              <a:t>, J.R. </a:t>
            </a:r>
            <a:r>
              <a:rPr lang="en-US" sz="2400" dirty="0" err="1"/>
              <a:t>Microsc</a:t>
            </a:r>
            <a:r>
              <a:rPr lang="en-US" sz="2400" dirty="0"/>
              <a:t>. Soc. 1896:373).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52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2315</TotalTime>
  <Words>1046</Words>
  <Application>Microsoft Office PowerPoint</Application>
  <PresentationFormat>Экран (4:3)</PresentationFormat>
  <Paragraphs>217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Пиксел</vt:lpstr>
      <vt:lpstr>Научная статья</vt:lpstr>
      <vt:lpstr>Структура исследовательской статьи</vt:lpstr>
      <vt:lpstr>IMRAD – Introduction, Methods, Results, and Discussion</vt:lpstr>
      <vt:lpstr>IMRAD</vt:lpstr>
      <vt:lpstr>Примеры</vt:lpstr>
      <vt:lpstr>Примеры</vt:lpstr>
      <vt:lpstr>Примеры</vt:lpstr>
      <vt:lpstr>Примеры</vt:lpstr>
      <vt:lpstr>Название статьи</vt:lpstr>
      <vt:lpstr>Название статьи</vt:lpstr>
      <vt:lpstr>Название статьи</vt:lpstr>
      <vt:lpstr>Название статьи</vt:lpstr>
      <vt:lpstr>Авторы</vt:lpstr>
      <vt:lpstr>Аннотация (Abstract)</vt:lpstr>
      <vt:lpstr>Ключевые слова (Keywords)</vt:lpstr>
      <vt:lpstr>Введение</vt:lpstr>
      <vt:lpstr>Введение – структура</vt:lpstr>
      <vt:lpstr>Введение – контекст</vt:lpstr>
      <vt:lpstr>Введение – обзор </vt:lpstr>
      <vt:lpstr>Постановка задачи</vt:lpstr>
      <vt:lpstr>Обзор предыдущих работ – подходы</vt:lpstr>
      <vt:lpstr>Обзор предыдущих работ – методы</vt:lpstr>
      <vt:lpstr>Обзор предыдущих работ – методы</vt:lpstr>
      <vt:lpstr>Эксперименты и обсуждение</vt:lpstr>
      <vt:lpstr>Эксперименты и обсуждение</vt:lpstr>
      <vt:lpstr>Рецензирование: критерии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</dc:creator>
  <cp:lastModifiedBy>Евгений</cp:lastModifiedBy>
  <cp:revision>159</cp:revision>
  <cp:lastPrinted>1601-01-01T00:00:00Z</cp:lastPrinted>
  <dcterms:created xsi:type="dcterms:W3CDTF">1601-01-01T00:00:00Z</dcterms:created>
  <dcterms:modified xsi:type="dcterms:W3CDTF">2020-03-26T13:22:12Z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