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322" r:id="rId6"/>
    <p:sldId id="323" r:id="rId7"/>
    <p:sldId id="324" r:id="rId8"/>
    <p:sldId id="325" r:id="rId9"/>
    <p:sldId id="257" r:id="rId1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42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005E36A-8EDC-4E31-9B63-285D193767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47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8259CC-53A9-4F68-9122-BD3ED8262002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B21968-7D78-415F-BB78-B24E80990A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0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81E2-802C-447D-96C7-5BE0491EF0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D459-2ACC-46C2-BBB6-5F4EEF02E7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D0CF8-1480-4D28-93BE-4B08BBA353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5884F-A277-4175-8F8C-0F05779891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E7C33-4100-4D99-B93D-5114B364E0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3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5EA52-F79E-4862-9A0C-CF38FD33A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7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AEA-0D0E-4630-AF00-4FC21D906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2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159F-ED31-4607-9E7D-37127597B4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51E40-0D4A-42C3-9DA9-FB0F440AB0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B163-6156-4C3C-B7BB-5E9DB471F3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C514E1B-10C4-4637-98B6-CD0A443837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citing-sources/citation-styl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172200" cy="2209800"/>
          </a:xfrm>
        </p:spPr>
        <p:txBody>
          <a:bodyPr/>
          <a:lstStyle/>
          <a:p>
            <a:pPr eaLnBrk="1" hangingPunct="1"/>
            <a:r>
              <a:rPr lang="ru-RU" altLang="ru-RU" b="1" dirty="0"/>
              <a:t>Первая глава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Лекция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первой главы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ru-RU" dirty="0"/>
              <a:t>Основные понятия и определения</a:t>
            </a:r>
          </a:p>
          <a:p>
            <a:r>
              <a:rPr lang="ru-RU" dirty="0"/>
              <a:t>Постановка задачи</a:t>
            </a:r>
          </a:p>
          <a:p>
            <a:pPr lvl="1"/>
            <a:r>
              <a:rPr lang="ru-RU" dirty="0"/>
              <a:t>Неформальная</a:t>
            </a:r>
          </a:p>
          <a:p>
            <a:pPr lvl="1"/>
            <a:r>
              <a:rPr lang="ru-RU" dirty="0"/>
              <a:t>Формальная</a:t>
            </a:r>
          </a:p>
          <a:p>
            <a:r>
              <a:rPr lang="ru-RU" dirty="0"/>
              <a:t>Основные подходы</a:t>
            </a:r>
          </a:p>
          <a:p>
            <a:pPr lvl="1"/>
            <a:r>
              <a:rPr lang="ru-RU" dirty="0"/>
              <a:t>Классификация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32205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первой главы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r>
              <a:rPr lang="ru-RU" dirty="0"/>
              <a:t>Выбор подхода/подходов</a:t>
            </a:r>
          </a:p>
          <a:p>
            <a:pPr lvl="1"/>
            <a:r>
              <a:rPr lang="ru-RU" dirty="0"/>
              <a:t>Обоснование выбора</a:t>
            </a:r>
          </a:p>
          <a:p>
            <a:r>
              <a:rPr lang="ru-RU" dirty="0"/>
              <a:t>Подробное рассмотрение нескольких моделей/методов/алгоритмов</a:t>
            </a:r>
          </a:p>
          <a:p>
            <a:r>
              <a:rPr lang="ru-RU" dirty="0"/>
              <a:t>Способы оценки</a:t>
            </a:r>
          </a:p>
          <a:p>
            <a:r>
              <a:rPr lang="ru-RU" dirty="0"/>
              <a:t>Выводы по главе</a:t>
            </a:r>
          </a:p>
          <a:p>
            <a:pPr lvl="1"/>
            <a:r>
              <a:rPr lang="ru-RU" dirty="0"/>
              <a:t>Выводы, не аннотация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8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рассмотрения метода</a:t>
            </a:r>
            <a:br>
              <a:rPr lang="ru-RU" b="1" dirty="0"/>
            </a:br>
            <a:r>
              <a:rPr lang="ru-RU" sz="2400" b="1" dirty="0"/>
              <a:t>(см. следующую лекцию)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ru-RU" dirty="0"/>
              <a:t>История</a:t>
            </a:r>
          </a:p>
          <a:p>
            <a:r>
              <a:rPr lang="ru-RU" dirty="0"/>
              <a:t>Математическое описание</a:t>
            </a:r>
          </a:p>
          <a:p>
            <a:r>
              <a:rPr lang="ru-RU" dirty="0"/>
              <a:t>Алгоритм</a:t>
            </a:r>
          </a:p>
          <a:p>
            <a:pPr lvl="1"/>
            <a:r>
              <a:rPr lang="ru-RU" dirty="0"/>
              <a:t>Блок-схема</a:t>
            </a:r>
          </a:p>
          <a:p>
            <a:pPr lvl="1"/>
            <a:r>
              <a:rPr lang="ru-RU" dirty="0"/>
              <a:t>Псевдокод</a:t>
            </a:r>
          </a:p>
          <a:p>
            <a:r>
              <a:rPr lang="ru-RU" dirty="0"/>
              <a:t>Временн</a:t>
            </a:r>
            <a:r>
              <a:rPr lang="ru-RU" i="1" dirty="0"/>
              <a:t>а</a:t>
            </a:r>
            <a:r>
              <a:rPr lang="ru-RU" dirty="0"/>
              <a:t>я сложность</a:t>
            </a:r>
          </a:p>
          <a:p>
            <a:r>
              <a:rPr lang="ru-RU" dirty="0"/>
              <a:t>Примеры</a:t>
            </a:r>
          </a:p>
          <a:p>
            <a:r>
              <a:rPr lang="ru-RU" dirty="0"/>
              <a:t>Применение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Ссылки на источники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Авторитетные:</a:t>
            </a:r>
          </a:p>
          <a:p>
            <a:r>
              <a:rPr lang="ru-RU" sz="2400" dirty="0"/>
              <a:t>рецензируемые издания:</a:t>
            </a:r>
          </a:p>
          <a:p>
            <a:pPr lvl="1"/>
            <a:r>
              <a:rPr lang="ru-RU" sz="2400" dirty="0"/>
              <a:t>монографии, учебники (?), энциклопедии</a:t>
            </a:r>
          </a:p>
          <a:p>
            <a:r>
              <a:rPr lang="ru-RU" sz="2400" dirty="0"/>
              <a:t>рецензируемые научные статьи:</a:t>
            </a:r>
          </a:p>
          <a:p>
            <a:pPr lvl="1"/>
            <a:r>
              <a:rPr lang="ru-RU" sz="2400" dirty="0"/>
              <a:t>журналы, материалы конференций</a:t>
            </a:r>
          </a:p>
          <a:p>
            <a:r>
              <a:rPr lang="ru-RU" sz="2400" dirty="0"/>
              <a:t>веб-сайты производителей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Неавторитетные:</a:t>
            </a:r>
          </a:p>
          <a:p>
            <a:r>
              <a:rPr lang="ru-RU" sz="2400" dirty="0"/>
              <a:t>Википедия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dirty="0">
                <a:sym typeface="Wingdings" panose="05000000000000000000" pitchFamily="2" charset="2"/>
              </a:rPr>
              <a:t>Научно-популярные статьи</a:t>
            </a:r>
          </a:p>
          <a:p>
            <a:r>
              <a:rPr lang="ru-RU" sz="2400" dirty="0">
                <a:sym typeface="Wingdings" panose="05000000000000000000" pitchFamily="2" charset="2"/>
              </a:rPr>
              <a:t>Блоги (?), форумы, социальные сети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16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Ссылки на источники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Если описывается алгоритм, то нужно ссылаться на оригинальную статью,</a:t>
            </a:r>
            <a:br>
              <a:rPr lang="ru-RU" sz="2800" dirty="0"/>
            </a:br>
            <a:r>
              <a:rPr lang="ru-RU" sz="2800" dirty="0"/>
              <a:t>а не на пересказ</a:t>
            </a:r>
          </a:p>
          <a:p>
            <a:r>
              <a:rPr lang="ru-RU" sz="2800" dirty="0"/>
              <a:t>Если в источнике более</a:t>
            </a:r>
            <a:r>
              <a:rPr lang="en-US" sz="2800" dirty="0"/>
              <a:t> 10 </a:t>
            </a:r>
            <a:r>
              <a:rPr lang="ru-RU" sz="2800" dirty="0"/>
              <a:t>стр. – указывать страницу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2211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Ссылки на источники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r>
              <a:rPr lang="ru-RU" sz="2800" dirty="0"/>
              <a:t>Оформление – множество стилей</a:t>
            </a:r>
            <a:endParaRPr lang="en-US" sz="2800" dirty="0"/>
          </a:p>
          <a:p>
            <a:pPr lvl="1"/>
            <a:r>
              <a:rPr lang="en-US" sz="2400" dirty="0"/>
              <a:t>APA, IEEE, Chicago, …</a:t>
            </a:r>
            <a:endParaRPr lang="ru-RU" sz="2400" dirty="0"/>
          </a:p>
          <a:p>
            <a:pPr lvl="1"/>
            <a:r>
              <a:rPr lang="ru-RU" sz="2400" dirty="0"/>
              <a:t>ГОСТ 7.1-2003</a:t>
            </a:r>
          </a:p>
          <a:p>
            <a:pPr lvl="1"/>
            <a:r>
              <a:rPr lang="fr-FR" sz="2400" dirty="0">
                <a:hlinkClick r:id="rId2"/>
              </a:rPr>
              <a:t>https://en.wikipedia.org/wiki/Citation</a:t>
            </a:r>
          </a:p>
          <a:p>
            <a:pPr lvl="1"/>
            <a:r>
              <a:rPr lang="fr-FR" sz="2400" dirty="0">
                <a:hlinkClick r:id="rId2"/>
              </a:rPr>
              <a:t>https://www.scribbr.com/citing-sources/citation-styles/</a:t>
            </a:r>
            <a:endParaRPr lang="ru-RU" sz="2400" dirty="0"/>
          </a:p>
          <a:p>
            <a:pPr lvl="1"/>
            <a:r>
              <a:rPr lang="ru-RU" sz="2400" dirty="0"/>
              <a:t>Определяется требованиями издания</a:t>
            </a:r>
            <a:endParaRPr lang="en-US" sz="2400" dirty="0"/>
          </a:p>
          <a:p>
            <a:r>
              <a:rPr lang="ru-RU" sz="2800" dirty="0"/>
              <a:t>Виды </a:t>
            </a:r>
            <a:r>
              <a:rPr lang="ru-RU" sz="2800" dirty="0" err="1"/>
              <a:t>внутритекстовых</a:t>
            </a:r>
            <a:r>
              <a:rPr lang="ru-RU" sz="2800" dirty="0"/>
              <a:t> ссылок:</a:t>
            </a:r>
          </a:p>
          <a:p>
            <a:pPr lvl="1"/>
            <a:r>
              <a:rPr lang="ru-RU" sz="2400" dirty="0"/>
              <a:t>Текст</a:t>
            </a:r>
            <a:r>
              <a:rPr lang="ru-RU" sz="2400" baseline="30000" dirty="0"/>
              <a:t>1</a:t>
            </a:r>
          </a:p>
          <a:p>
            <a:pPr lvl="1"/>
            <a:r>
              <a:rPr lang="ru-RU" sz="2400" dirty="0"/>
              <a:t>Текст </a:t>
            </a:r>
            <a:r>
              <a:rPr lang="en-US" sz="2400" dirty="0"/>
              <a:t>[1]</a:t>
            </a:r>
            <a:r>
              <a:rPr lang="ru-RU" sz="2400" dirty="0"/>
              <a:t>, Текст (1)</a:t>
            </a:r>
            <a:endParaRPr lang="en-US" sz="2400" dirty="0"/>
          </a:p>
          <a:p>
            <a:pPr lvl="1"/>
            <a:r>
              <a:rPr lang="ru-RU" sz="2400" dirty="0"/>
              <a:t>Текст </a:t>
            </a:r>
            <a:r>
              <a:rPr lang="en-US" sz="2400" dirty="0"/>
              <a:t>[</a:t>
            </a:r>
            <a:r>
              <a:rPr lang="ru-RU" sz="2400" dirty="0"/>
              <a:t>автор, год</a:t>
            </a:r>
            <a:r>
              <a:rPr lang="en-US" sz="2400" dirty="0"/>
              <a:t>]</a:t>
            </a:r>
            <a:r>
              <a:rPr lang="ru-RU" sz="2400" dirty="0"/>
              <a:t>, Текст (автор, год)</a:t>
            </a:r>
          </a:p>
        </p:txBody>
      </p:sp>
    </p:spTree>
    <p:extLst>
      <p:ext uri="{BB962C8B-B14F-4D97-AF65-F5344CB8AC3E}">
        <p14:creationId xmlns:p14="http://schemas.microsoft.com/office/powerpoint/2010/main" val="19244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Ссылки на источники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ru-RU" sz="2400" dirty="0"/>
              <a:t>автор:</a:t>
            </a:r>
          </a:p>
          <a:p>
            <a:pPr lvl="1"/>
            <a:r>
              <a:rPr lang="en-US" sz="2400" dirty="0"/>
              <a:t>[</a:t>
            </a:r>
            <a:r>
              <a:rPr lang="ru-RU" sz="2400" dirty="0"/>
              <a:t>Иванов, 2012</a:t>
            </a:r>
            <a:r>
              <a:rPr lang="en-US" sz="2400" dirty="0"/>
              <a:t>]</a:t>
            </a:r>
            <a:r>
              <a:rPr lang="ru-RU" sz="2400" dirty="0"/>
              <a:t> → </a:t>
            </a:r>
            <a:r>
              <a:rPr lang="en-US" sz="2400" dirty="0"/>
              <a:t>[1]</a:t>
            </a:r>
            <a:endParaRPr lang="ru-RU" sz="2400" dirty="0"/>
          </a:p>
          <a:p>
            <a:pPr lvl="1"/>
            <a:r>
              <a:rPr lang="en-US" sz="2400" dirty="0"/>
              <a:t>[</a:t>
            </a:r>
            <a:r>
              <a:rPr lang="ru-RU" sz="2400" dirty="0"/>
              <a:t>Иванов, 2012, с. 100</a:t>
            </a:r>
            <a:r>
              <a:rPr lang="en-US" sz="2400" dirty="0"/>
              <a:t>]</a:t>
            </a:r>
            <a:r>
              <a:rPr lang="ru-RU" sz="2400" dirty="0"/>
              <a:t> →</a:t>
            </a:r>
            <a:r>
              <a:rPr lang="en-US" sz="2400" dirty="0"/>
              <a:t> [1, </a:t>
            </a:r>
            <a:r>
              <a:rPr lang="ru-RU" sz="2400" dirty="0"/>
              <a:t>с. 100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[</a:t>
            </a:r>
            <a:r>
              <a:rPr lang="ru-RU" sz="2400" dirty="0"/>
              <a:t>Иванов</a:t>
            </a:r>
            <a:r>
              <a:rPr lang="en-US" sz="2400" dirty="0"/>
              <a:t>, 2012, p. 100]</a:t>
            </a:r>
            <a:r>
              <a:rPr lang="ru-RU" sz="2400" dirty="0"/>
              <a:t> →</a:t>
            </a:r>
            <a:r>
              <a:rPr lang="en-US" sz="2400" dirty="0"/>
              <a:t> [1, p</a:t>
            </a:r>
            <a:r>
              <a:rPr lang="ru-RU" sz="2400" dirty="0"/>
              <a:t>. 100</a:t>
            </a:r>
            <a:r>
              <a:rPr lang="en-US" sz="2400" dirty="0"/>
              <a:t>]</a:t>
            </a:r>
            <a:endParaRPr lang="ru-RU" sz="2400" dirty="0"/>
          </a:p>
          <a:p>
            <a:r>
              <a:rPr lang="ru-RU" sz="2400" dirty="0"/>
              <a:t>2 автора:</a:t>
            </a:r>
          </a:p>
          <a:p>
            <a:pPr lvl="1"/>
            <a:r>
              <a:rPr lang="en-US" sz="2400" dirty="0"/>
              <a:t>[</a:t>
            </a:r>
            <a:r>
              <a:rPr lang="ru-RU" sz="2400" dirty="0"/>
              <a:t>Иванов, Петров, 2011</a:t>
            </a:r>
            <a:r>
              <a:rPr lang="en-US" sz="2400" dirty="0"/>
              <a:t>]</a:t>
            </a:r>
            <a:r>
              <a:rPr lang="ru-RU" sz="2400" dirty="0"/>
              <a:t> →</a:t>
            </a:r>
            <a:r>
              <a:rPr lang="en-US" sz="2400" dirty="0"/>
              <a:t> [5]</a:t>
            </a:r>
            <a:endParaRPr lang="ru-RU" sz="2400" dirty="0"/>
          </a:p>
          <a:p>
            <a:r>
              <a:rPr lang="ru-RU" sz="2400" dirty="0"/>
              <a:t>3 и более авторов:</a:t>
            </a:r>
          </a:p>
          <a:p>
            <a:pPr lvl="1"/>
            <a:r>
              <a:rPr lang="en-US" sz="2400" dirty="0"/>
              <a:t>[</a:t>
            </a:r>
            <a:r>
              <a:rPr lang="ru-RU" sz="2400" dirty="0"/>
              <a:t>Иванов и др., 2014</a:t>
            </a:r>
            <a:r>
              <a:rPr lang="en-US" sz="2400" dirty="0"/>
              <a:t>]</a:t>
            </a:r>
            <a:r>
              <a:rPr lang="ru-RU" sz="2400" dirty="0"/>
              <a:t> →</a:t>
            </a:r>
            <a:r>
              <a:rPr lang="en-US" sz="2400" dirty="0"/>
              <a:t> [6]</a:t>
            </a:r>
          </a:p>
          <a:p>
            <a:pPr lvl="1"/>
            <a:r>
              <a:rPr lang="en-US" sz="2400" dirty="0"/>
              <a:t>[Ivanov et al., 2014]</a:t>
            </a:r>
            <a:r>
              <a:rPr lang="ru-RU" sz="2400" dirty="0"/>
              <a:t> →</a:t>
            </a:r>
            <a:r>
              <a:rPr lang="en-US" sz="2400" dirty="0"/>
              <a:t> [7]</a:t>
            </a:r>
          </a:p>
          <a:p>
            <a:r>
              <a:rPr lang="ru-RU" sz="2400" dirty="0"/>
              <a:t>Перекрестные ссылки в </a:t>
            </a:r>
            <a:r>
              <a:rPr lang="en-US" sz="2400" dirty="0"/>
              <a:t>Word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001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ru-RU" dirty="0"/>
              <a:t>Подробный план первой главы</a:t>
            </a:r>
          </a:p>
          <a:p>
            <a:r>
              <a:rPr lang="ru-RU" dirty="0"/>
              <a:t>Написать параграф –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641538159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2012</TotalTime>
  <Words>283</Words>
  <Application>Microsoft Office PowerPoint</Application>
  <PresentationFormat>Экран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Times New Roman</vt:lpstr>
      <vt:lpstr>Wingdings</vt:lpstr>
      <vt:lpstr>Пиксел</vt:lpstr>
      <vt:lpstr>Первая глава</vt:lpstr>
      <vt:lpstr>План первой главы</vt:lpstr>
      <vt:lpstr>План первой главы</vt:lpstr>
      <vt:lpstr>План рассмотрения метода (см. следующую лекцию)</vt:lpstr>
      <vt:lpstr>Ссылки на источники</vt:lpstr>
      <vt:lpstr>Ссылки на источники</vt:lpstr>
      <vt:lpstr>Ссылки на источники</vt:lpstr>
      <vt:lpstr>Ссылки на источники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Евгений</dc:creator>
  <cp:lastModifiedBy>Евгений</cp:lastModifiedBy>
  <cp:revision>122</cp:revision>
  <cp:lastPrinted>1601-01-01T00:00:00Z</cp:lastPrinted>
  <dcterms:created xsi:type="dcterms:W3CDTF">1601-01-01T00:00:00Z</dcterms:created>
  <dcterms:modified xsi:type="dcterms:W3CDTF">2020-03-26T13:21:03Z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