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7"/>
  </p:notes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5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80" r:id="rId23"/>
    <p:sldId id="281" r:id="rId24"/>
    <p:sldId id="279" r:id="rId25"/>
    <p:sldId id="257" r:id="rId2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42" autoAdjust="0"/>
  </p:normalViewPr>
  <p:slideViewPr>
    <p:cSldViewPr>
      <p:cViewPr varScale="1">
        <p:scale>
          <a:sx n="83" d="100"/>
          <a:sy n="83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005E36A-8EDC-4E31-9B63-285D193767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47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8259CC-53A9-4F68-9122-BD3ED8262002}" type="slidenum">
              <a:rPr lang="ru-RU" altLang="ru-RU"/>
              <a:pPr>
                <a:spcBef>
                  <a:spcPct val="0"/>
                </a:spcBef>
              </a:pPr>
              <a:t>1</a:t>
            </a:fld>
            <a:endParaRPr lang="ru-RU" altLang="ru-R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2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B21968-7D78-415F-BB78-B24E80990A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10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B81E2-802C-447D-96C7-5BE0491EF06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3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D459-2ACC-46C2-BBB6-5F4EEF02E7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D0CF8-1480-4D28-93BE-4B08BBA353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5884F-A277-4175-8F8C-0F05779891D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E7C33-4100-4D99-B93D-5114B364E0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93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5EA52-F79E-4862-9A0C-CF38FD33A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7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70AEA-0D0E-4630-AF00-4FC21D9068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2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159F-ED31-4607-9E7D-37127597B4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2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51E40-0D4A-42C3-9DA9-FB0F440AB0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5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5B163-6156-4C3C-B7BB-5E9DB471F36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C514E1B-10C4-4637-98B6-CD0A443837D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172200" cy="2209800"/>
          </a:xfrm>
        </p:spPr>
        <p:txBody>
          <a:bodyPr/>
          <a:lstStyle/>
          <a:p>
            <a:pPr eaLnBrk="1" hangingPunct="1"/>
            <a:r>
              <a:rPr lang="ru-RU" altLang="ru-RU" sz="4400" b="1" dirty="0"/>
              <a:t>Описание алгоритма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Лекция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Блок-схемы</a:t>
            </a:r>
          </a:p>
          <a:p>
            <a:r>
              <a:rPr lang="ru-RU" dirty="0"/>
              <a:t>Псевдокод</a:t>
            </a:r>
          </a:p>
        </p:txBody>
      </p:sp>
    </p:spTree>
    <p:extLst>
      <p:ext uri="{BB962C8B-B14F-4D97-AF65-F5344CB8AC3E}">
        <p14:creationId xmlns:p14="http://schemas.microsoft.com/office/powerpoint/2010/main" val="99001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 – блок-схемы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ГОСТ 19.701-90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00200"/>
            <a:ext cx="4648200" cy="523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5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nf.e-alekseev.ru/extra/ris45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599"/>
            <a:ext cx="6716275" cy="62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5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 – псевдокод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Стандартов нет</a:t>
            </a:r>
          </a:p>
        </p:txBody>
      </p:sp>
    </p:spTree>
    <p:extLst>
      <p:ext uri="{BB962C8B-B14F-4D97-AF65-F5344CB8AC3E}">
        <p14:creationId xmlns:p14="http://schemas.microsoft.com/office/powerpoint/2010/main" val="295384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[</a:t>
            </a:r>
            <a:r>
              <a:rPr lang="ru-RU" sz="3200" dirty="0" err="1"/>
              <a:t>Ахо</a:t>
            </a:r>
            <a:r>
              <a:rPr lang="ru-RU" sz="3200" dirty="0"/>
              <a:t>, </a:t>
            </a:r>
            <a:r>
              <a:rPr lang="ru-RU" sz="3200" dirty="0" err="1"/>
              <a:t>Хопкрофт</a:t>
            </a:r>
            <a:r>
              <a:rPr lang="ru-RU" sz="3200" dirty="0"/>
              <a:t>, Ульман, 2003</a:t>
            </a:r>
            <a:r>
              <a:rPr lang="en-US" sz="3200" dirty="0"/>
              <a:t>]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7391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6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[</a:t>
            </a:r>
            <a:r>
              <a:rPr lang="ru-RU" sz="3200" dirty="0" err="1"/>
              <a:t>Кормен</a:t>
            </a:r>
            <a:r>
              <a:rPr lang="ru-RU" sz="3200" dirty="0"/>
              <a:t>, </a:t>
            </a:r>
            <a:r>
              <a:rPr lang="ru-RU" sz="3200" dirty="0" err="1"/>
              <a:t>Лейзерсон</a:t>
            </a:r>
            <a:r>
              <a:rPr lang="ru-RU" sz="3200" dirty="0"/>
              <a:t>, </a:t>
            </a:r>
            <a:r>
              <a:rPr lang="ru-RU" sz="3200" dirty="0" err="1"/>
              <a:t>Ривест</a:t>
            </a:r>
            <a:r>
              <a:rPr lang="ru-RU" sz="3200" dirty="0"/>
              <a:t>, </a:t>
            </a:r>
            <a:r>
              <a:rPr lang="ru-RU" sz="3200" dirty="0" err="1"/>
              <a:t>Штайн</a:t>
            </a:r>
            <a:r>
              <a:rPr lang="en-US" sz="3200" dirty="0"/>
              <a:t>, 2013]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8" y="2057399"/>
            <a:ext cx="5204552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3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[</a:t>
            </a:r>
            <a:r>
              <a:rPr lang="pt-BR" sz="3200" dirty="0"/>
              <a:t>Dasgupta, Papadimitriou, Vazirani</a:t>
            </a:r>
            <a:r>
              <a:rPr lang="en-US" sz="3200" dirty="0"/>
              <a:t>, 2006]</a:t>
            </a:r>
            <a:endParaRPr lang="ru-RU" sz="3200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57200" y="1752600"/>
            <a:ext cx="7874000" cy="4953000"/>
            <a:chOff x="288" y="1104"/>
            <a:chExt cx="4960" cy="312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8" y="1104"/>
              <a:ext cx="4960" cy="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104"/>
              <a:ext cx="4965" cy="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473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1371600"/>
          </a:xfrm>
        </p:spPr>
        <p:txBody>
          <a:bodyPr/>
          <a:lstStyle/>
          <a:p>
            <a:r>
              <a:rPr lang="en-US" sz="3200" dirty="0"/>
              <a:t>[</a:t>
            </a:r>
            <a:r>
              <a:rPr lang="ru-RU" sz="3200" dirty="0" err="1"/>
              <a:t>Дасгупта</a:t>
            </a:r>
            <a:r>
              <a:rPr lang="ru-RU" sz="3200" dirty="0"/>
              <a:t>, Пападимитриу, </a:t>
            </a:r>
            <a:r>
              <a:rPr lang="ru-RU" sz="3200" dirty="0" err="1"/>
              <a:t>Вазирани</a:t>
            </a:r>
            <a:r>
              <a:rPr lang="ru-RU" sz="3200" dirty="0"/>
              <a:t>, 2014</a:t>
            </a:r>
            <a:r>
              <a:rPr lang="en-US" sz="3200" dirty="0"/>
              <a:t>]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057400"/>
            <a:ext cx="5114925" cy="46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[</a:t>
            </a:r>
            <a:r>
              <a:rPr lang="en-US" sz="3200" dirty="0" err="1"/>
              <a:t>Flach</a:t>
            </a:r>
            <a:r>
              <a:rPr lang="en-US" sz="3200" dirty="0"/>
              <a:t>, 2012]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1000" y="1807234"/>
            <a:ext cx="7428280" cy="50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1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600200" y="1"/>
            <a:ext cx="5791200" cy="68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9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описания алгоритма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ru-RU" dirty="0"/>
              <a:t>История</a:t>
            </a:r>
          </a:p>
          <a:p>
            <a:r>
              <a:rPr lang="ru-RU" dirty="0"/>
              <a:t>Математическое описание</a:t>
            </a:r>
          </a:p>
          <a:p>
            <a:r>
              <a:rPr lang="ru-RU" dirty="0"/>
              <a:t>Алгоритм</a:t>
            </a:r>
          </a:p>
          <a:p>
            <a:pPr lvl="1"/>
            <a:r>
              <a:rPr lang="ru-RU" dirty="0"/>
              <a:t>Блок-схема</a:t>
            </a:r>
          </a:p>
          <a:p>
            <a:pPr lvl="1"/>
            <a:r>
              <a:rPr lang="ru-RU" dirty="0"/>
              <a:t>Псевдокод</a:t>
            </a:r>
          </a:p>
          <a:p>
            <a:r>
              <a:rPr lang="ru-RU" dirty="0"/>
              <a:t>Временн</a:t>
            </a:r>
            <a:r>
              <a:rPr lang="ru-RU" i="1" dirty="0"/>
              <a:t>а</a:t>
            </a:r>
            <a:r>
              <a:rPr lang="ru-RU" dirty="0"/>
              <a:t>я сложность</a:t>
            </a:r>
          </a:p>
          <a:p>
            <a:r>
              <a:rPr lang="ru-RU" dirty="0"/>
              <a:t>Примеры</a:t>
            </a:r>
          </a:p>
          <a:p>
            <a:r>
              <a:rPr lang="ru-RU" dirty="0"/>
              <a:t>Применение</a:t>
            </a:r>
          </a:p>
        </p:txBody>
      </p:sp>
    </p:spTree>
    <p:extLst>
      <p:ext uri="{BB962C8B-B14F-4D97-AF65-F5344CB8AC3E}">
        <p14:creationId xmlns:p14="http://schemas.microsoft.com/office/powerpoint/2010/main" val="32205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Временн</a:t>
            </a:r>
            <a:r>
              <a:rPr lang="ru-RU" b="1" i="1" dirty="0"/>
              <a:t>а</a:t>
            </a:r>
            <a:r>
              <a:rPr lang="ru-RU" b="1" dirty="0"/>
              <a:t>я 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1200"/>
                <a:ext cx="8229600" cy="4419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константная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ru-RU" dirty="0"/>
                      <m:t>–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ru-RU" dirty="0"/>
                      <m:t>логарифмическая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линейная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квадратичная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полиномиальная степени </a:t>
                </a:r>
                <a:r>
                  <a:rPr lang="en-US" i="1" dirty="0"/>
                  <a:t>p</a:t>
                </a:r>
                <a:endParaRPr lang="ru-RU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экспоненциальная</a:t>
                </a:r>
              </a:p>
              <a:p>
                <a:r>
                  <a:rPr lang="ru-RU" i="1" dirty="0"/>
                  <a:t>…</a:t>
                </a:r>
              </a:p>
              <a:p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1200"/>
                <a:ext cx="8229600" cy="4419600"/>
              </a:xfrm>
              <a:blipFill rotWithShape="0">
                <a:blip r:embed="rId2"/>
                <a:stretch>
                  <a:fillRect l="-963" t="-1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6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Простые</a:t>
            </a:r>
          </a:p>
          <a:p>
            <a:r>
              <a:rPr lang="ru-RU" dirty="0"/>
              <a:t>С картинками</a:t>
            </a:r>
          </a:p>
          <a:p>
            <a:r>
              <a:rPr lang="ru-RU" dirty="0"/>
              <a:t>В динамике</a:t>
            </a:r>
          </a:p>
        </p:txBody>
      </p:sp>
    </p:spTree>
    <p:extLst>
      <p:ext uri="{BB962C8B-B14F-4D97-AF65-F5344CB8AC3E}">
        <p14:creationId xmlns:p14="http://schemas.microsoft.com/office/powerpoint/2010/main" val="282235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9253"/>
              </p:ext>
            </p:extLst>
          </p:nvPr>
        </p:nvGraphicFramePr>
        <p:xfrm>
          <a:off x="1219200" y="457200"/>
          <a:ext cx="5699125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6781850" imgH="7353288" progId="Visio.Drawing.15">
                  <p:embed/>
                </p:oleObj>
              </mc:Choice>
              <mc:Fallback>
                <p:oleObj name="Visio" r:id="rId3" imgW="6781850" imgH="73532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"/>
                        <a:ext cx="5699125" cy="618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39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9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340706"/>
              </p:ext>
            </p:extLst>
          </p:nvPr>
        </p:nvGraphicFramePr>
        <p:xfrm>
          <a:off x="1219200" y="457200"/>
          <a:ext cx="5699125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6781850" imgH="7353288" progId="Visio.Drawing.15">
                  <p:embed/>
                </p:oleObj>
              </mc:Choice>
              <mc:Fallback>
                <p:oleObj name="Visio" r:id="rId3" imgW="6781850" imgH="73532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"/>
                        <a:ext cx="5699125" cy="618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68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Условия применения</a:t>
            </a:r>
          </a:p>
          <a:p>
            <a:r>
              <a:rPr lang="ru-RU" dirty="0"/>
              <a:t>Области применения</a:t>
            </a:r>
          </a:p>
          <a:p>
            <a:r>
              <a:rPr lang="ru-RU" dirty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289034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ru-RU" dirty="0"/>
              <a:t>Описание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164153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</p:spTree>
    <p:extLst>
      <p:ext uri="{BB962C8B-B14F-4D97-AF65-F5344CB8AC3E}">
        <p14:creationId xmlns:p14="http://schemas.microsoft.com/office/powerpoint/2010/main" val="6858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  <a:p>
            <a:r>
              <a:rPr lang="ru-RU" dirty="0"/>
              <a:t>Кто?</a:t>
            </a:r>
          </a:p>
        </p:txBody>
      </p:sp>
    </p:spTree>
    <p:extLst>
      <p:ext uri="{BB962C8B-B14F-4D97-AF65-F5344CB8AC3E}">
        <p14:creationId xmlns:p14="http://schemas.microsoft.com/office/powerpoint/2010/main" val="328796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763000" cy="3886200"/>
          </a:xfrm>
        </p:spPr>
        <p:txBody>
          <a:bodyPr/>
          <a:lstStyle/>
          <a:p>
            <a:pPr marL="0" indent="0">
              <a:buNone/>
            </a:pPr>
            <a:r>
              <a:rPr lang="fr-FR" sz="3200" dirty="0"/>
              <a:t>Robert Stephen Boyer</a:t>
            </a:r>
            <a:r>
              <a:rPr lang="ru-RU" sz="3200" dirty="0"/>
              <a:t>	</a:t>
            </a:r>
          </a:p>
          <a:p>
            <a:pPr marL="457200" lvl="1" indent="0">
              <a:buNone/>
            </a:pPr>
            <a:r>
              <a:rPr lang="ru-RU" sz="3200" dirty="0"/>
              <a:t>			(год </a:t>
            </a:r>
            <a:r>
              <a:rPr lang="ru-RU" sz="3200" dirty="0" err="1"/>
              <a:t>рожд</a:t>
            </a:r>
            <a:r>
              <a:rPr lang="ru-RU" sz="3200" dirty="0"/>
              <a:t>. ?)		</a:t>
            </a:r>
          </a:p>
          <a:p>
            <a:pPr marL="457200" lvl="1" indent="0">
              <a:buNone/>
            </a:pPr>
            <a:r>
              <a:rPr lang="ru-RU" sz="3200" dirty="0"/>
              <a:t>						</a:t>
            </a:r>
          </a:p>
          <a:p>
            <a:pPr marL="457200" lvl="1" indent="0">
              <a:buNone/>
            </a:pPr>
            <a:endParaRPr lang="ru-RU" sz="3200" dirty="0"/>
          </a:p>
          <a:p>
            <a:pPr marL="457200" lvl="1" indent="0">
              <a:buNone/>
            </a:pPr>
            <a:r>
              <a:rPr lang="ru-RU" sz="3200" dirty="0"/>
              <a:t>						</a:t>
            </a:r>
            <a:r>
              <a:rPr lang="fr-FR" sz="3200" dirty="0"/>
              <a:t>J </a:t>
            </a:r>
            <a:r>
              <a:rPr lang="fr-FR" sz="3200" dirty="0" err="1"/>
              <a:t>Strother</a:t>
            </a:r>
            <a:r>
              <a:rPr lang="fr-FR" sz="3200" dirty="0"/>
              <a:t> Moore</a:t>
            </a:r>
          </a:p>
          <a:p>
            <a:pPr marL="3657600" lvl="8" indent="0">
              <a:buNone/>
            </a:pPr>
            <a:r>
              <a:rPr lang="ru-RU" dirty="0"/>
              <a:t>		</a:t>
            </a:r>
            <a:r>
              <a:rPr lang="ru-RU" sz="3200" dirty="0"/>
              <a:t>(год </a:t>
            </a:r>
            <a:r>
              <a:rPr lang="ru-RU" sz="3200" dirty="0" err="1"/>
              <a:t>рожд</a:t>
            </a:r>
            <a:r>
              <a:rPr lang="ru-RU" sz="3200" dirty="0"/>
              <a:t>. ?)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6999"/>
            <a:ext cx="2590800" cy="3896563"/>
          </a:xfrm>
          <a:prstGeom prst="rect">
            <a:avLst/>
          </a:prstGeom>
        </p:spPr>
      </p:pic>
      <p:pic>
        <p:nvPicPr>
          <p:cNvPr id="1026" name="Picture 2" descr="http://www.cs.utexas.edu/users/moore/photo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2951"/>
            <a:ext cx="2819400" cy="368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3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Когда?</a:t>
            </a:r>
          </a:p>
        </p:txBody>
      </p:sp>
    </p:spTree>
    <p:extLst>
      <p:ext uri="{BB962C8B-B14F-4D97-AF65-F5344CB8AC3E}">
        <p14:creationId xmlns:p14="http://schemas.microsoft.com/office/powerpoint/2010/main" val="41721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Boyer R. S., Moore J. S. A Fast String Searching Algorithm // Communications</a:t>
            </a:r>
            <a:br>
              <a:rPr lang="en-US" dirty="0"/>
            </a:br>
            <a:r>
              <a:rPr lang="en-US" dirty="0"/>
              <a:t>of the ACM. 1977. Vol. 20. P. 762-772.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9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6200"/>
            <a:ext cx="6692112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4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Математическое 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все обозначения</a:t>
            </a:r>
          </a:p>
          <a:p>
            <a:r>
              <a:rPr lang="ru-RU" dirty="0"/>
              <a:t>Строгость и корректность</a:t>
            </a:r>
          </a:p>
          <a:p>
            <a:r>
              <a:rPr lang="ru-RU" dirty="0"/>
              <a:t>Нумерация формул</a:t>
            </a:r>
          </a:p>
        </p:txBody>
      </p:sp>
    </p:spTree>
    <p:extLst>
      <p:ext uri="{BB962C8B-B14F-4D97-AF65-F5344CB8AC3E}">
        <p14:creationId xmlns:p14="http://schemas.microsoft.com/office/powerpoint/2010/main" val="8782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2119</TotalTime>
  <Words>162</Words>
  <Application>Microsoft Office PowerPoint</Application>
  <PresentationFormat>Экран (4:3)</PresentationFormat>
  <Paragraphs>62</Paragraphs>
  <Slides>25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Cambria Math</vt:lpstr>
      <vt:lpstr>Times New Roman</vt:lpstr>
      <vt:lpstr>Wingdings</vt:lpstr>
      <vt:lpstr>Пиксел</vt:lpstr>
      <vt:lpstr>Visio</vt:lpstr>
      <vt:lpstr>Описание алгоритма</vt:lpstr>
      <vt:lpstr>План описания алгоритма</vt:lpstr>
      <vt:lpstr>История</vt:lpstr>
      <vt:lpstr>История</vt:lpstr>
      <vt:lpstr>История</vt:lpstr>
      <vt:lpstr>История</vt:lpstr>
      <vt:lpstr>История</vt:lpstr>
      <vt:lpstr>Презентация PowerPoint</vt:lpstr>
      <vt:lpstr>Математическое описание</vt:lpstr>
      <vt:lpstr>Алгоритмы</vt:lpstr>
      <vt:lpstr>Алгоритм – блок-схемы</vt:lpstr>
      <vt:lpstr>Презентация PowerPoint</vt:lpstr>
      <vt:lpstr>Алгоритм – псевдокод</vt:lpstr>
      <vt:lpstr>[Ахо, Хопкрофт, Ульман, 2003]</vt:lpstr>
      <vt:lpstr>[Кормен, Лейзерсон, Ривест, Штайн, 2013]</vt:lpstr>
      <vt:lpstr>[Dasgupta, Papadimitriou, Vazirani, 2006]</vt:lpstr>
      <vt:lpstr>[Дасгупта, Пападимитриу, Вазирани, 2014]</vt:lpstr>
      <vt:lpstr>[Flach, 2012]</vt:lpstr>
      <vt:lpstr>Презентация PowerPoint</vt:lpstr>
      <vt:lpstr>Временная сложность</vt:lpstr>
      <vt:lpstr>Примеры</vt:lpstr>
      <vt:lpstr>Презентация PowerPoint</vt:lpstr>
      <vt:lpstr>Презентация PowerPoint</vt:lpstr>
      <vt:lpstr>Применение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Евгений</dc:creator>
  <cp:lastModifiedBy>Евгений</cp:lastModifiedBy>
  <cp:revision>133</cp:revision>
  <cp:lastPrinted>1601-01-01T00:00:00Z</cp:lastPrinted>
  <dcterms:created xsi:type="dcterms:W3CDTF">1601-01-01T00:00:00Z</dcterms:created>
  <dcterms:modified xsi:type="dcterms:W3CDTF">2020-03-26T13:22:29Z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