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6" r:id="rId2"/>
    <p:sldId id="261" r:id="rId3"/>
    <p:sldId id="275" r:id="rId4"/>
    <p:sldId id="278" r:id="rId5"/>
    <p:sldId id="279" r:id="rId6"/>
    <p:sldId id="280" r:id="rId7"/>
    <p:sldId id="281" r:id="rId8"/>
    <p:sldId id="257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58" r:id="rId18"/>
    <p:sldId id="271" r:id="rId19"/>
    <p:sldId id="272" r:id="rId20"/>
    <p:sldId id="273" r:id="rId21"/>
    <p:sldId id="28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C1E3-9013-41CC-B619-5ABAFD1D65BF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EB83-891C-49A0-9D09-1465212F2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04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Отправка</a:t>
            </a:r>
            <a:r>
              <a:rPr lang="ru-RU" baseline="0" dirty="0" smtClean="0"/>
              <a:t> команд в кэш процессоров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6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ПР2 </a:t>
            </a:r>
            <a:r>
              <a:rPr lang="ru-RU" dirty="0" err="1" smtClean="0"/>
              <a:t>Пр2</a:t>
            </a:r>
            <a:r>
              <a:rPr lang="ru-RU" dirty="0" smtClean="0"/>
              <a:t> обращается к Х для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8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</a:t>
            </a:r>
            <a:r>
              <a:rPr lang="ru-RU" baseline="0" dirty="0" smtClean="0"/>
              <a:t> когда запрашиваемая строка есть в каком-либо кэше, откуда она будет читаться?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6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</a:t>
            </a:r>
            <a:r>
              <a:rPr lang="ru-RU" baseline="0" dirty="0" smtClean="0"/>
              <a:t> когда запрашиваемая строка есть в каком-либо кэше, откуда она будет читаться?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60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</a:t>
            </a:r>
            <a:r>
              <a:rPr lang="ru-RU" baseline="0" dirty="0" smtClean="0"/>
              <a:t> когда запрашиваемая строка есть в каком-либо кэше, откуда она будет читаться?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60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</a:t>
            </a:r>
            <a:r>
              <a:rPr lang="ru-RU" baseline="0" dirty="0" smtClean="0"/>
              <a:t> когда запрашиваемая строка есть в каком-либо кэше, откуда она будет читаться?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6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ПР1 </a:t>
            </a:r>
            <a:r>
              <a:rPr lang="ru-RU" dirty="0" err="1" smtClean="0"/>
              <a:t>Пр1</a:t>
            </a:r>
            <a:r>
              <a:rPr lang="ru-RU" dirty="0" smtClean="0"/>
              <a:t> читает Х, Пр2</a:t>
            </a:r>
            <a:r>
              <a:rPr lang="ru-RU" baseline="0" dirty="0" smtClean="0"/>
              <a:t> читает 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6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ПР2 </a:t>
            </a:r>
            <a:r>
              <a:rPr lang="ru-RU" dirty="0" err="1" smtClean="0"/>
              <a:t>Пр2</a:t>
            </a:r>
            <a:r>
              <a:rPr lang="ru-RU" dirty="0" smtClean="0"/>
              <a:t> читает 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8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ПР1 </a:t>
            </a:r>
            <a:r>
              <a:rPr lang="ru-RU" dirty="0" err="1" smtClean="0"/>
              <a:t>Пр1</a:t>
            </a:r>
            <a:r>
              <a:rPr lang="ru-RU" dirty="0" smtClean="0"/>
              <a:t> меняет 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6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ПР2 Пр1 записывает в 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8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ПР1 Пр2 обращается к Х для записи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6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ПР2 </a:t>
            </a:r>
            <a:r>
              <a:rPr lang="ru-RU" dirty="0" err="1" smtClean="0"/>
              <a:t>Пр2</a:t>
            </a:r>
            <a:r>
              <a:rPr lang="ru-RU" dirty="0" smtClean="0"/>
              <a:t> обращается к Х для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ПР2 </a:t>
            </a:r>
            <a:r>
              <a:rPr lang="ru-RU" dirty="0" err="1" smtClean="0"/>
              <a:t>Пр2</a:t>
            </a:r>
            <a:r>
              <a:rPr lang="ru-RU" dirty="0" smtClean="0"/>
              <a:t> обращается к Х для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8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ПР1 Пр2 обращается к Х для записи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EB83-891C-49A0-9D09-1465212F270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6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DEFE12-A1C3-4796-AA7E-04111131BDFE}" type="datetimeFigureOut">
              <a:rPr lang="ru-RU" smtClean="0"/>
              <a:t>11.11.2015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9D26BD-B0FE-4951-B964-FAEB00052E6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Протокол </a:t>
            </a:r>
            <a:r>
              <a:rPr lang="en-US" sz="7200" dirty="0" smtClean="0"/>
              <a:t>MESI</a:t>
            </a:r>
            <a:endParaRPr lang="ru-RU" sz="72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1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229371" y="1268758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671319" y="1700808"/>
            <a:ext cx="355686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231740" y="2363943"/>
            <a:ext cx="0" cy="2920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69" idx="1"/>
          </p:cNvCxnSpPr>
          <p:nvPr/>
        </p:nvCxnSpPr>
        <p:spPr>
          <a:xfrm>
            <a:off x="2638481" y="2060848"/>
            <a:ext cx="3751276" cy="33837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8" idx="6"/>
          </p:cNvCxnSpPr>
          <p:nvPr/>
        </p:nvCxnSpPr>
        <p:spPr>
          <a:xfrm flipH="1">
            <a:off x="2671320" y="5831817"/>
            <a:ext cx="35262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8" idx="7"/>
          </p:cNvCxnSpPr>
          <p:nvPr/>
        </p:nvCxnSpPr>
        <p:spPr>
          <a:xfrm flipH="1">
            <a:off x="2510934" y="2060848"/>
            <a:ext cx="3718438" cy="33837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Дуга 1033"/>
          <p:cNvSpPr/>
          <p:nvPr/>
        </p:nvSpPr>
        <p:spPr>
          <a:xfrm rot="1834824">
            <a:off x="6610242" y="5571798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9708991">
            <a:off x="6612427" y="1138874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20561897" flipH="1">
            <a:off x="1269038" y="5535718"/>
            <a:ext cx="1026750" cy="936104"/>
          </a:xfrm>
          <a:prstGeom prst="arc">
            <a:avLst>
              <a:gd name="adj1" fmla="val 16636983"/>
              <a:gd name="adj2" fmla="val 6429076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2123726" y="836712"/>
            <a:ext cx="2" cy="432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1979712" y="2363945"/>
            <a:ext cx="0" cy="292027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2671319" y="1916832"/>
            <a:ext cx="3558053" cy="2847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6776963" y="2363943"/>
            <a:ext cx="0" cy="28495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70" idx="5"/>
          </p:cNvCxnSpPr>
          <p:nvPr/>
        </p:nvCxnSpPr>
        <p:spPr>
          <a:xfrm flipH="1" flipV="1">
            <a:off x="2510933" y="2203558"/>
            <a:ext cx="3718439" cy="341541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7" idx="3"/>
          </p:cNvCxnSpPr>
          <p:nvPr/>
        </p:nvCxnSpPr>
        <p:spPr>
          <a:xfrm flipV="1">
            <a:off x="2671319" y="2203557"/>
            <a:ext cx="3718438" cy="341541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576135" y="5284224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6229371" y="5284225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1576134" y="1268759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53347" y="40466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336547" y="83287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622278" y="585518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788659" y="1331476"/>
            <a:ext cx="14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Чтение(</a:t>
            </a:r>
            <a:r>
              <a:rPr lang="en-US" dirty="0" err="1" smtClean="0"/>
              <a:t>shr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 rot="19189670">
            <a:off x="3198362" y="4734327"/>
            <a:ext cx="10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 rot="2547565">
            <a:off x="2798716" y="2562757"/>
            <a:ext cx="18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(</a:t>
            </a:r>
            <a:r>
              <a:rPr lang="en-US" dirty="0" err="1" smtClean="0"/>
              <a:t>pvt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231167" y="5901350"/>
            <a:ext cx="18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запись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5958461" y="3568062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4040663" y="585518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3960470" y="194530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292538" y="360407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921885" y="360407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 rot="18990549">
            <a:off x="2713973" y="4366261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 rot="2540503">
            <a:off x="4811865" y="4837385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>
            <a:off x="7452320" y="2728288"/>
            <a:ext cx="143763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7452320" y="3752728"/>
            <a:ext cx="1437631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69562" y="2747025"/>
            <a:ext cx="18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Инициировано</a:t>
            </a:r>
          </a:p>
          <a:p>
            <a:pPr algn="ctr"/>
            <a:r>
              <a:rPr lang="ru-RU" dirty="0" smtClean="0"/>
              <a:t>локальным</a:t>
            </a:r>
          </a:p>
          <a:p>
            <a:pPr algn="ctr"/>
            <a:r>
              <a:rPr lang="ru-RU" dirty="0" smtClean="0"/>
              <a:t>процессором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7269562" y="3816950"/>
            <a:ext cx="18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Инициировано</a:t>
            </a:r>
          </a:p>
          <a:p>
            <a:pPr algn="ctr"/>
            <a:r>
              <a:rPr lang="ru-RU" dirty="0" smtClean="0"/>
              <a:t>удаленным</a:t>
            </a:r>
          </a:p>
          <a:p>
            <a:pPr algn="ctr"/>
            <a:r>
              <a:rPr lang="ru-RU" dirty="0" smtClean="0"/>
              <a:t>процессором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1320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3. Процессор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записывает в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Овал 123"/>
          <p:cNvSpPr/>
          <p:nvPr/>
        </p:nvSpPr>
        <p:spPr>
          <a:xfrm>
            <a:off x="6527662" y="1051134"/>
            <a:ext cx="498602" cy="4986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28994" y="5154915"/>
            <a:ext cx="498602" cy="4986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9.13295E-6 L -0.05556 0.11006 L -0.46354 0.60671 L -0.51441 0.60047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7491458" y="1216617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933406" y="1648667"/>
            <a:ext cx="355686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493827" y="2311802"/>
            <a:ext cx="0" cy="2920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69" idx="1"/>
          </p:cNvCxnSpPr>
          <p:nvPr/>
        </p:nvCxnSpPr>
        <p:spPr>
          <a:xfrm>
            <a:off x="3900568" y="2008707"/>
            <a:ext cx="3751276" cy="33837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8" idx="6"/>
          </p:cNvCxnSpPr>
          <p:nvPr/>
        </p:nvCxnSpPr>
        <p:spPr>
          <a:xfrm flipH="1">
            <a:off x="3933407" y="5779676"/>
            <a:ext cx="35262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8" idx="7"/>
          </p:cNvCxnSpPr>
          <p:nvPr/>
        </p:nvCxnSpPr>
        <p:spPr>
          <a:xfrm flipH="1">
            <a:off x="3773021" y="2008707"/>
            <a:ext cx="3718438" cy="33837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Дуга 1033"/>
          <p:cNvSpPr/>
          <p:nvPr/>
        </p:nvSpPr>
        <p:spPr>
          <a:xfrm rot="1834824">
            <a:off x="7872329" y="5519657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9708991">
            <a:off x="7874514" y="1086733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20561897" flipH="1">
            <a:off x="2531125" y="5483577"/>
            <a:ext cx="1026750" cy="936104"/>
          </a:xfrm>
          <a:prstGeom prst="arc">
            <a:avLst>
              <a:gd name="adj1" fmla="val 16636983"/>
              <a:gd name="adj2" fmla="val 6429076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385813" y="784571"/>
            <a:ext cx="2" cy="432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241799" y="2311804"/>
            <a:ext cx="0" cy="292027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3933406" y="1864691"/>
            <a:ext cx="3558053" cy="2847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8039050" y="2311802"/>
            <a:ext cx="0" cy="28495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70" idx="5"/>
          </p:cNvCxnSpPr>
          <p:nvPr/>
        </p:nvCxnSpPr>
        <p:spPr>
          <a:xfrm flipH="1" flipV="1">
            <a:off x="3773020" y="2151417"/>
            <a:ext cx="3718439" cy="341541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7" idx="3"/>
          </p:cNvCxnSpPr>
          <p:nvPr/>
        </p:nvCxnSpPr>
        <p:spPr>
          <a:xfrm flipV="1">
            <a:off x="3933406" y="2151416"/>
            <a:ext cx="3718438" cy="341541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2838222" y="5232083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7491458" y="5232084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838221" y="1216618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05348" y="631263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952806" y="668739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560019" y="6469677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5050746" y="1279335"/>
            <a:ext cx="14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Чтение(</a:t>
            </a:r>
            <a:r>
              <a:rPr lang="en-US" dirty="0" err="1" smtClean="0"/>
              <a:t>shr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 rot="19189670">
            <a:off x="4460449" y="4682186"/>
            <a:ext cx="10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 rot="2547565">
            <a:off x="4060803" y="2510616"/>
            <a:ext cx="18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(</a:t>
            </a:r>
            <a:r>
              <a:rPr lang="en-US" dirty="0" err="1" smtClean="0"/>
              <a:t>pvt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1493254" y="5849209"/>
            <a:ext cx="18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запись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7220548" y="3515921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5302750" y="580304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5222557" y="189316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554625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3183972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 rot="18990549">
            <a:off x="3976060" y="4314120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 rot="2540503">
            <a:off x="6073952" y="478524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7790446" y="1066300"/>
            <a:ext cx="498602" cy="498602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65975" y="2715904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833602" y="2889836"/>
            <a:ext cx="143189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56640" y="3156795"/>
            <a:ext cx="0" cy="11756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72" idx="1"/>
          </p:cNvCxnSpPr>
          <p:nvPr/>
        </p:nvCxnSpPr>
        <p:spPr>
          <a:xfrm>
            <a:off x="820383" y="3034778"/>
            <a:ext cx="151016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71" idx="6"/>
          </p:cNvCxnSpPr>
          <p:nvPr/>
        </p:nvCxnSpPr>
        <p:spPr>
          <a:xfrm flipH="1">
            <a:off x="833603" y="4552865"/>
            <a:ext cx="141955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71" idx="7"/>
          </p:cNvCxnSpPr>
          <p:nvPr/>
        </p:nvCxnSpPr>
        <p:spPr>
          <a:xfrm flipH="1">
            <a:off x="769036" y="3034778"/>
            <a:ext cx="149694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Дуга 55"/>
          <p:cNvSpPr/>
          <p:nvPr/>
        </p:nvSpPr>
        <p:spPr>
          <a:xfrm rot="1834824">
            <a:off x="2419303" y="4448189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уга 58"/>
          <p:cNvSpPr/>
          <p:nvPr/>
        </p:nvSpPr>
        <p:spPr>
          <a:xfrm rot="19708991">
            <a:off x="2420183" y="2663617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Дуга 59"/>
          <p:cNvSpPr/>
          <p:nvPr/>
        </p:nvSpPr>
        <p:spPr>
          <a:xfrm rot="20561897" flipH="1">
            <a:off x="269083" y="4433664"/>
            <a:ext cx="413341" cy="376849"/>
          </a:xfrm>
          <a:prstGeom prst="arc">
            <a:avLst>
              <a:gd name="adj1" fmla="val 16636983"/>
              <a:gd name="adj2" fmla="val 642907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/>
          <p:nvPr/>
        </p:nvCxnSpPr>
        <p:spPr>
          <a:xfrm flipV="1">
            <a:off x="555181" y="3156796"/>
            <a:ext cx="0" cy="11756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833602" y="2976801"/>
            <a:ext cx="1432373" cy="114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2486421" y="3156795"/>
            <a:ext cx="0" cy="11471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73" idx="5"/>
          </p:cNvCxnSpPr>
          <p:nvPr/>
        </p:nvCxnSpPr>
        <p:spPr>
          <a:xfrm flipH="1" flipV="1">
            <a:off x="769035" y="3092229"/>
            <a:ext cx="1496940" cy="13749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42" idx="3"/>
          </p:cNvCxnSpPr>
          <p:nvPr/>
        </p:nvCxnSpPr>
        <p:spPr>
          <a:xfrm flipV="1">
            <a:off x="833602" y="3092228"/>
            <a:ext cx="1496940" cy="13749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392712" y="4332419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2265975" y="4332420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392711" y="2715905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Овал 101"/>
          <p:cNvSpPr/>
          <p:nvPr/>
        </p:nvSpPr>
        <p:spPr>
          <a:xfrm>
            <a:off x="2329091" y="2565258"/>
            <a:ext cx="314658" cy="3012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454377" y="4121597"/>
            <a:ext cx="314658" cy="3012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1320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3. Процессор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записывает в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6.66667E-6 L -0.02501 0.04445 L -0.1889 0.24445 L -0.20695 0.22223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05695 0.07847 L -0.44723 0.07847 L -0.50556 0.0030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02" grpId="0" animBg="1"/>
      <p:bldP spid="102" grpId="1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229371" y="1268758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671319" y="1700808"/>
            <a:ext cx="355686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231740" y="2363943"/>
            <a:ext cx="0" cy="2920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69" idx="1"/>
          </p:cNvCxnSpPr>
          <p:nvPr/>
        </p:nvCxnSpPr>
        <p:spPr>
          <a:xfrm>
            <a:off x="2638481" y="2060848"/>
            <a:ext cx="3751276" cy="33837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8" idx="6"/>
          </p:cNvCxnSpPr>
          <p:nvPr/>
        </p:nvCxnSpPr>
        <p:spPr>
          <a:xfrm flipH="1">
            <a:off x="2671320" y="5831817"/>
            <a:ext cx="35262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8" idx="7"/>
          </p:cNvCxnSpPr>
          <p:nvPr/>
        </p:nvCxnSpPr>
        <p:spPr>
          <a:xfrm flipH="1">
            <a:off x="2510934" y="2060848"/>
            <a:ext cx="3718438" cy="33837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Дуга 1033"/>
          <p:cNvSpPr/>
          <p:nvPr/>
        </p:nvSpPr>
        <p:spPr>
          <a:xfrm rot="1834824">
            <a:off x="6610242" y="5571798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9708991">
            <a:off x="6612427" y="1138874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20561897" flipH="1">
            <a:off x="1269038" y="5535718"/>
            <a:ext cx="1026750" cy="936104"/>
          </a:xfrm>
          <a:prstGeom prst="arc">
            <a:avLst>
              <a:gd name="adj1" fmla="val 16636983"/>
              <a:gd name="adj2" fmla="val 6429076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2123726" y="836712"/>
            <a:ext cx="2" cy="432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1979712" y="2363945"/>
            <a:ext cx="0" cy="292027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2671319" y="1916832"/>
            <a:ext cx="3558053" cy="2847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6776963" y="2363943"/>
            <a:ext cx="0" cy="28495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70" idx="5"/>
          </p:cNvCxnSpPr>
          <p:nvPr/>
        </p:nvCxnSpPr>
        <p:spPr>
          <a:xfrm flipH="1" flipV="1">
            <a:off x="2510933" y="2203558"/>
            <a:ext cx="3718439" cy="341541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7" idx="3"/>
          </p:cNvCxnSpPr>
          <p:nvPr/>
        </p:nvCxnSpPr>
        <p:spPr>
          <a:xfrm flipV="1">
            <a:off x="2671319" y="2203557"/>
            <a:ext cx="3718438" cy="341541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576135" y="5284224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6229371" y="5284225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1576134" y="1268759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53347" y="40466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336547" y="83287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622278" y="585518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788659" y="1331476"/>
            <a:ext cx="14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Чтение(</a:t>
            </a:r>
            <a:r>
              <a:rPr lang="en-US" dirty="0" err="1" smtClean="0"/>
              <a:t>shr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 rot="19189670">
            <a:off x="3198362" y="4734327"/>
            <a:ext cx="10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 rot="2547565">
            <a:off x="2798716" y="2562757"/>
            <a:ext cx="18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(</a:t>
            </a:r>
            <a:r>
              <a:rPr lang="en-US" dirty="0" err="1" smtClean="0"/>
              <a:t>pvt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231167" y="5901350"/>
            <a:ext cx="18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запись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5958461" y="3568062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4040663" y="585518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3960470" y="194530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292538" y="360407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921885" y="360407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 rot="18990549">
            <a:off x="2713973" y="4366261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 rot="2540503">
            <a:off x="4811865" y="4837385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>
            <a:off x="7452320" y="2728288"/>
            <a:ext cx="143763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7452320" y="3752728"/>
            <a:ext cx="1437631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69562" y="2747025"/>
            <a:ext cx="18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Инициировано</a:t>
            </a:r>
          </a:p>
          <a:p>
            <a:pPr algn="ctr"/>
            <a:r>
              <a:rPr lang="ru-RU" dirty="0" smtClean="0"/>
              <a:t>локальным</a:t>
            </a:r>
          </a:p>
          <a:p>
            <a:pPr algn="ctr"/>
            <a:r>
              <a:rPr lang="ru-RU" dirty="0" smtClean="0"/>
              <a:t>процессором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7269562" y="3816950"/>
            <a:ext cx="18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Инициировано</a:t>
            </a:r>
          </a:p>
          <a:p>
            <a:pPr algn="ctr"/>
            <a:r>
              <a:rPr lang="ru-RU" dirty="0" smtClean="0"/>
              <a:t>удаленным</a:t>
            </a:r>
          </a:p>
          <a:p>
            <a:pPr algn="ctr"/>
            <a:r>
              <a:rPr lang="ru-RU" dirty="0" smtClean="0"/>
              <a:t>процессором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5362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Процессор 2 обращается к Х для записи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28994" y="5154915"/>
            <a:ext cx="498602" cy="4986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3 L 0.06163 0.03241 L 0.47413 -0.46944 L 0.51441 -0.58055 " pathEditMode="relative" ptsTypes="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7491458" y="1216617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933406" y="1648667"/>
            <a:ext cx="355686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493827" y="2311802"/>
            <a:ext cx="0" cy="2920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69" idx="1"/>
          </p:cNvCxnSpPr>
          <p:nvPr/>
        </p:nvCxnSpPr>
        <p:spPr>
          <a:xfrm>
            <a:off x="3900568" y="2008707"/>
            <a:ext cx="3751276" cy="33837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8" idx="6"/>
          </p:cNvCxnSpPr>
          <p:nvPr/>
        </p:nvCxnSpPr>
        <p:spPr>
          <a:xfrm flipH="1">
            <a:off x="3933407" y="5779676"/>
            <a:ext cx="35262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8" idx="7"/>
          </p:cNvCxnSpPr>
          <p:nvPr/>
        </p:nvCxnSpPr>
        <p:spPr>
          <a:xfrm flipH="1">
            <a:off x="3773021" y="2008707"/>
            <a:ext cx="3718438" cy="33837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Дуга 1033"/>
          <p:cNvSpPr/>
          <p:nvPr/>
        </p:nvSpPr>
        <p:spPr>
          <a:xfrm rot="1834824">
            <a:off x="7872329" y="5519657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9708991">
            <a:off x="7874514" y="1086733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20561897" flipH="1">
            <a:off x="2531125" y="5483577"/>
            <a:ext cx="1026750" cy="936104"/>
          </a:xfrm>
          <a:prstGeom prst="arc">
            <a:avLst>
              <a:gd name="adj1" fmla="val 16636983"/>
              <a:gd name="adj2" fmla="val 6429076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385813" y="784571"/>
            <a:ext cx="2" cy="432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241799" y="2311804"/>
            <a:ext cx="0" cy="292027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3933406" y="1864691"/>
            <a:ext cx="3558053" cy="2847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8039050" y="2311802"/>
            <a:ext cx="0" cy="28495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70" idx="5"/>
          </p:cNvCxnSpPr>
          <p:nvPr/>
        </p:nvCxnSpPr>
        <p:spPr>
          <a:xfrm flipH="1" flipV="1">
            <a:off x="3773020" y="2151417"/>
            <a:ext cx="3718439" cy="341541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7" idx="3"/>
          </p:cNvCxnSpPr>
          <p:nvPr/>
        </p:nvCxnSpPr>
        <p:spPr>
          <a:xfrm flipV="1">
            <a:off x="3933406" y="2151416"/>
            <a:ext cx="3718438" cy="341541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2838222" y="5232083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7491458" y="5232084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838221" y="1216618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05348" y="631263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952806" y="668739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560019" y="6469677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5050746" y="1279335"/>
            <a:ext cx="14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Чтение(</a:t>
            </a:r>
            <a:r>
              <a:rPr lang="en-US" dirty="0" err="1" smtClean="0"/>
              <a:t>shr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 rot="19189670">
            <a:off x="4460449" y="4682186"/>
            <a:ext cx="10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 rot="2547565">
            <a:off x="4060803" y="2510616"/>
            <a:ext cx="18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(</a:t>
            </a:r>
            <a:r>
              <a:rPr lang="en-US" dirty="0" err="1" smtClean="0"/>
              <a:t>pvt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1493254" y="5849209"/>
            <a:ext cx="18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запись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7220548" y="3515921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5302750" y="580304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5222557" y="189316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554625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3183972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 rot="18990549">
            <a:off x="3976060" y="4314120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 rot="2540503">
            <a:off x="6073952" y="478524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3116139" y="1075635"/>
            <a:ext cx="498602" cy="498602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65975" y="2715904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833602" y="2889836"/>
            <a:ext cx="143189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56640" y="3156795"/>
            <a:ext cx="0" cy="11756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72" idx="1"/>
          </p:cNvCxnSpPr>
          <p:nvPr/>
        </p:nvCxnSpPr>
        <p:spPr>
          <a:xfrm>
            <a:off x="820383" y="3034778"/>
            <a:ext cx="151016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71" idx="6"/>
          </p:cNvCxnSpPr>
          <p:nvPr/>
        </p:nvCxnSpPr>
        <p:spPr>
          <a:xfrm flipH="1">
            <a:off x="833603" y="4552865"/>
            <a:ext cx="141955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71" idx="7"/>
          </p:cNvCxnSpPr>
          <p:nvPr/>
        </p:nvCxnSpPr>
        <p:spPr>
          <a:xfrm flipH="1">
            <a:off x="769036" y="3034778"/>
            <a:ext cx="149694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Дуга 55"/>
          <p:cNvSpPr/>
          <p:nvPr/>
        </p:nvSpPr>
        <p:spPr>
          <a:xfrm rot="1834824">
            <a:off x="2419303" y="4448189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уга 58"/>
          <p:cNvSpPr/>
          <p:nvPr/>
        </p:nvSpPr>
        <p:spPr>
          <a:xfrm rot="19708991">
            <a:off x="2420183" y="2663617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Дуга 59"/>
          <p:cNvSpPr/>
          <p:nvPr/>
        </p:nvSpPr>
        <p:spPr>
          <a:xfrm rot="20561897" flipH="1">
            <a:off x="269083" y="4433664"/>
            <a:ext cx="413341" cy="376849"/>
          </a:xfrm>
          <a:prstGeom prst="arc">
            <a:avLst>
              <a:gd name="adj1" fmla="val 16636983"/>
              <a:gd name="adj2" fmla="val 642907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/>
          <p:nvPr/>
        </p:nvCxnSpPr>
        <p:spPr>
          <a:xfrm flipV="1">
            <a:off x="555181" y="3156796"/>
            <a:ext cx="0" cy="11756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833602" y="2976801"/>
            <a:ext cx="1432373" cy="114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2486421" y="3156795"/>
            <a:ext cx="0" cy="11471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73" idx="5"/>
          </p:cNvCxnSpPr>
          <p:nvPr/>
        </p:nvCxnSpPr>
        <p:spPr>
          <a:xfrm flipH="1" flipV="1">
            <a:off x="769035" y="3092229"/>
            <a:ext cx="1496940" cy="13749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42" idx="3"/>
          </p:cNvCxnSpPr>
          <p:nvPr/>
        </p:nvCxnSpPr>
        <p:spPr>
          <a:xfrm flipV="1">
            <a:off x="833602" y="3092228"/>
            <a:ext cx="1496940" cy="13749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392712" y="4332419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2265975" y="4332420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392711" y="2715905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454377" y="4121597"/>
            <a:ext cx="314658" cy="3012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0" y="1073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Процессор 2 обращается к Х для записи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7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31 0.03056 L 0.18959 -0.17407 L 0.20347 -0.22777 " pathEditMode="relative" ptsTypes="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7491458" y="1216617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933406" y="1648667"/>
            <a:ext cx="355686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493827" y="2311802"/>
            <a:ext cx="0" cy="2920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69" idx="1"/>
          </p:cNvCxnSpPr>
          <p:nvPr/>
        </p:nvCxnSpPr>
        <p:spPr>
          <a:xfrm>
            <a:off x="3900568" y="2008707"/>
            <a:ext cx="3751276" cy="33837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8" idx="6"/>
          </p:cNvCxnSpPr>
          <p:nvPr/>
        </p:nvCxnSpPr>
        <p:spPr>
          <a:xfrm flipH="1">
            <a:off x="3933407" y="5779676"/>
            <a:ext cx="35262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8" idx="7"/>
          </p:cNvCxnSpPr>
          <p:nvPr/>
        </p:nvCxnSpPr>
        <p:spPr>
          <a:xfrm flipH="1">
            <a:off x="3773021" y="2008707"/>
            <a:ext cx="3718438" cy="33837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Дуга 1033"/>
          <p:cNvSpPr/>
          <p:nvPr/>
        </p:nvSpPr>
        <p:spPr>
          <a:xfrm rot="1834824">
            <a:off x="7872329" y="5519657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9708991">
            <a:off x="7874514" y="1086733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20561897" flipH="1">
            <a:off x="2531125" y="5483577"/>
            <a:ext cx="1026750" cy="936104"/>
          </a:xfrm>
          <a:prstGeom prst="arc">
            <a:avLst>
              <a:gd name="adj1" fmla="val 16636983"/>
              <a:gd name="adj2" fmla="val 6429076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385813" y="784571"/>
            <a:ext cx="2" cy="432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241799" y="2311804"/>
            <a:ext cx="0" cy="292027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3933406" y="1864691"/>
            <a:ext cx="3558053" cy="2847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8039050" y="2311802"/>
            <a:ext cx="0" cy="28495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70" idx="5"/>
          </p:cNvCxnSpPr>
          <p:nvPr/>
        </p:nvCxnSpPr>
        <p:spPr>
          <a:xfrm flipH="1" flipV="1">
            <a:off x="3773020" y="2151417"/>
            <a:ext cx="3718439" cy="341541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7" idx="3"/>
          </p:cNvCxnSpPr>
          <p:nvPr/>
        </p:nvCxnSpPr>
        <p:spPr>
          <a:xfrm flipV="1">
            <a:off x="3933406" y="2151416"/>
            <a:ext cx="3718438" cy="341541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2838222" y="5232083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7491458" y="5232084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838221" y="1216618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05348" y="631263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952806" y="668739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560019" y="6469677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5050746" y="1279335"/>
            <a:ext cx="14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Чтение(</a:t>
            </a:r>
            <a:r>
              <a:rPr lang="en-US" dirty="0" err="1" smtClean="0"/>
              <a:t>shr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 rot="19189670">
            <a:off x="4460449" y="4682186"/>
            <a:ext cx="10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 rot="2547565">
            <a:off x="4060803" y="2510616"/>
            <a:ext cx="18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(</a:t>
            </a:r>
            <a:r>
              <a:rPr lang="en-US" dirty="0" err="1" smtClean="0"/>
              <a:t>pvt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1493254" y="5849209"/>
            <a:ext cx="18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запись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7220548" y="3515921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5302750" y="580304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5222557" y="189316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554625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3183972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 rot="18990549">
            <a:off x="3976060" y="4314120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 rot="2540503">
            <a:off x="6073952" y="478524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3116139" y="1075635"/>
            <a:ext cx="498602" cy="498602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65975" y="2715904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833602" y="2889836"/>
            <a:ext cx="143189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56640" y="3156795"/>
            <a:ext cx="0" cy="11756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72" idx="1"/>
          </p:cNvCxnSpPr>
          <p:nvPr/>
        </p:nvCxnSpPr>
        <p:spPr>
          <a:xfrm>
            <a:off x="820383" y="3034778"/>
            <a:ext cx="151016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71" idx="6"/>
          </p:cNvCxnSpPr>
          <p:nvPr/>
        </p:nvCxnSpPr>
        <p:spPr>
          <a:xfrm flipH="1">
            <a:off x="833603" y="4552865"/>
            <a:ext cx="141955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71" idx="7"/>
          </p:cNvCxnSpPr>
          <p:nvPr/>
        </p:nvCxnSpPr>
        <p:spPr>
          <a:xfrm flipH="1">
            <a:off x="769036" y="3034778"/>
            <a:ext cx="149694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Дуга 55"/>
          <p:cNvSpPr/>
          <p:nvPr/>
        </p:nvSpPr>
        <p:spPr>
          <a:xfrm rot="1834824">
            <a:off x="2419303" y="4448189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уга 58"/>
          <p:cNvSpPr/>
          <p:nvPr/>
        </p:nvSpPr>
        <p:spPr>
          <a:xfrm rot="19708991">
            <a:off x="2420183" y="2663617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Дуга 59"/>
          <p:cNvSpPr/>
          <p:nvPr/>
        </p:nvSpPr>
        <p:spPr>
          <a:xfrm rot="20561897" flipH="1">
            <a:off x="269083" y="4433664"/>
            <a:ext cx="413341" cy="376849"/>
          </a:xfrm>
          <a:prstGeom prst="arc">
            <a:avLst>
              <a:gd name="adj1" fmla="val 16636983"/>
              <a:gd name="adj2" fmla="val 642907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/>
          <p:nvPr/>
        </p:nvCxnSpPr>
        <p:spPr>
          <a:xfrm flipV="1">
            <a:off x="555181" y="3156796"/>
            <a:ext cx="0" cy="11756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833602" y="2976801"/>
            <a:ext cx="1432373" cy="114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2486421" y="3156795"/>
            <a:ext cx="0" cy="11471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73" idx="5"/>
          </p:cNvCxnSpPr>
          <p:nvPr/>
        </p:nvCxnSpPr>
        <p:spPr>
          <a:xfrm flipH="1" flipV="1">
            <a:off x="769035" y="3092229"/>
            <a:ext cx="1496940" cy="13749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42" idx="3"/>
          </p:cNvCxnSpPr>
          <p:nvPr/>
        </p:nvCxnSpPr>
        <p:spPr>
          <a:xfrm flipV="1">
            <a:off x="833602" y="3092228"/>
            <a:ext cx="1496940" cy="13749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392712" y="4332419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2265975" y="4332420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392711" y="2715905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2323302" y="2565258"/>
            <a:ext cx="314658" cy="3012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0" y="1073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Процессор 2 обращается к Х для записи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0.06528 0.05 L 0.45833 0.05 L 0.51667 0.0018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229371" y="1268758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671319" y="1700808"/>
            <a:ext cx="355686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231740" y="2363943"/>
            <a:ext cx="0" cy="2920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69" idx="1"/>
          </p:cNvCxnSpPr>
          <p:nvPr/>
        </p:nvCxnSpPr>
        <p:spPr>
          <a:xfrm>
            <a:off x="2638481" y="2060848"/>
            <a:ext cx="3751276" cy="33837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8" idx="6"/>
          </p:cNvCxnSpPr>
          <p:nvPr/>
        </p:nvCxnSpPr>
        <p:spPr>
          <a:xfrm flipH="1">
            <a:off x="2671320" y="5831817"/>
            <a:ext cx="35262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8" idx="7"/>
          </p:cNvCxnSpPr>
          <p:nvPr/>
        </p:nvCxnSpPr>
        <p:spPr>
          <a:xfrm flipH="1">
            <a:off x="2510934" y="2060848"/>
            <a:ext cx="3718438" cy="33837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Дуга 1033"/>
          <p:cNvSpPr/>
          <p:nvPr/>
        </p:nvSpPr>
        <p:spPr>
          <a:xfrm rot="1834824">
            <a:off x="6610242" y="5571798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9708991">
            <a:off x="6612427" y="1138874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20561897" flipH="1">
            <a:off x="1269038" y="5535718"/>
            <a:ext cx="1026750" cy="936104"/>
          </a:xfrm>
          <a:prstGeom prst="arc">
            <a:avLst>
              <a:gd name="adj1" fmla="val 16636983"/>
              <a:gd name="adj2" fmla="val 6429076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2123726" y="836712"/>
            <a:ext cx="2" cy="432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1979712" y="2363945"/>
            <a:ext cx="0" cy="292027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2671319" y="1916832"/>
            <a:ext cx="3558053" cy="2847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6776963" y="2363943"/>
            <a:ext cx="0" cy="28495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70" idx="5"/>
          </p:cNvCxnSpPr>
          <p:nvPr/>
        </p:nvCxnSpPr>
        <p:spPr>
          <a:xfrm flipH="1" flipV="1">
            <a:off x="2510933" y="2203558"/>
            <a:ext cx="3718439" cy="341541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7" idx="3"/>
          </p:cNvCxnSpPr>
          <p:nvPr/>
        </p:nvCxnSpPr>
        <p:spPr>
          <a:xfrm flipV="1">
            <a:off x="2671319" y="2203557"/>
            <a:ext cx="3718438" cy="341541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576135" y="5284224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6229371" y="5284225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1576134" y="1268759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53347" y="40466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336547" y="83287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622278" y="585518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788659" y="1331476"/>
            <a:ext cx="14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Чтение(</a:t>
            </a:r>
            <a:r>
              <a:rPr lang="en-US" dirty="0" err="1" smtClean="0"/>
              <a:t>shr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 rot="19189670">
            <a:off x="3198362" y="4734327"/>
            <a:ext cx="10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 rot="2547565">
            <a:off x="2798716" y="2562757"/>
            <a:ext cx="18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(</a:t>
            </a:r>
            <a:r>
              <a:rPr lang="en-US" dirty="0" err="1" smtClean="0"/>
              <a:t>pvt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231167" y="5901350"/>
            <a:ext cx="18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запись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5958461" y="3568062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4040663" y="585518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3960470" y="194530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292538" y="360407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921885" y="360407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 rot="18990549">
            <a:off x="2713973" y="4366261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 rot="2540503">
            <a:off x="4811865" y="4837385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>
            <a:off x="7452320" y="2728288"/>
            <a:ext cx="143763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7452320" y="3752728"/>
            <a:ext cx="1437631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69562" y="2747025"/>
            <a:ext cx="18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Инициировано</a:t>
            </a:r>
          </a:p>
          <a:p>
            <a:pPr algn="ctr"/>
            <a:r>
              <a:rPr lang="ru-RU" dirty="0" smtClean="0"/>
              <a:t>локальным</a:t>
            </a:r>
          </a:p>
          <a:p>
            <a:pPr algn="ctr"/>
            <a:r>
              <a:rPr lang="ru-RU" dirty="0" smtClean="0"/>
              <a:t>процессором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7269562" y="3816950"/>
            <a:ext cx="18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Инициировано</a:t>
            </a:r>
          </a:p>
          <a:p>
            <a:pPr algn="ctr"/>
            <a:r>
              <a:rPr lang="ru-RU" dirty="0" smtClean="0"/>
              <a:t>удаленным</a:t>
            </a:r>
          </a:p>
          <a:p>
            <a:pPr algn="ctr"/>
            <a:r>
              <a:rPr lang="ru-RU" dirty="0" smtClean="0"/>
              <a:t>процессором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5362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5 Процессор 2 записывает в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27662" y="1108324"/>
            <a:ext cx="498602" cy="4986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0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5365 0.07801 L -0.45226 0.08541 L -0.50504 0.00023 " pathEditMode="relative" ptsTypes="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7491458" y="1216617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933406" y="1648667"/>
            <a:ext cx="355686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493827" y="2311802"/>
            <a:ext cx="0" cy="2920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69" idx="1"/>
          </p:cNvCxnSpPr>
          <p:nvPr/>
        </p:nvCxnSpPr>
        <p:spPr>
          <a:xfrm>
            <a:off x="3900568" y="2008707"/>
            <a:ext cx="3751276" cy="33837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8" idx="6"/>
          </p:cNvCxnSpPr>
          <p:nvPr/>
        </p:nvCxnSpPr>
        <p:spPr>
          <a:xfrm flipH="1">
            <a:off x="3933407" y="5779676"/>
            <a:ext cx="35262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8" idx="7"/>
          </p:cNvCxnSpPr>
          <p:nvPr/>
        </p:nvCxnSpPr>
        <p:spPr>
          <a:xfrm flipH="1">
            <a:off x="3773021" y="2008707"/>
            <a:ext cx="3718438" cy="33837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Дуга 1033"/>
          <p:cNvSpPr/>
          <p:nvPr/>
        </p:nvSpPr>
        <p:spPr>
          <a:xfrm rot="1834824">
            <a:off x="7872329" y="5519657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9708991">
            <a:off x="7874514" y="1086733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20561897" flipH="1">
            <a:off x="2531125" y="5483577"/>
            <a:ext cx="1026750" cy="936104"/>
          </a:xfrm>
          <a:prstGeom prst="arc">
            <a:avLst>
              <a:gd name="adj1" fmla="val 16636983"/>
              <a:gd name="adj2" fmla="val 6429076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385813" y="784571"/>
            <a:ext cx="2" cy="432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241799" y="2311804"/>
            <a:ext cx="0" cy="292027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3933406" y="1864691"/>
            <a:ext cx="3558053" cy="2847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8039050" y="2311802"/>
            <a:ext cx="0" cy="28495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70" idx="5"/>
          </p:cNvCxnSpPr>
          <p:nvPr/>
        </p:nvCxnSpPr>
        <p:spPr>
          <a:xfrm flipH="1" flipV="1">
            <a:off x="3773020" y="2151417"/>
            <a:ext cx="3718439" cy="341541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7" idx="3"/>
          </p:cNvCxnSpPr>
          <p:nvPr/>
        </p:nvCxnSpPr>
        <p:spPr>
          <a:xfrm flipV="1">
            <a:off x="3933406" y="2151416"/>
            <a:ext cx="3718438" cy="341541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2838222" y="5232083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7491458" y="5232084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838221" y="1216618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05348" y="631263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952806" y="668739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560019" y="6469677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5050746" y="1279335"/>
            <a:ext cx="14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Чтение(</a:t>
            </a:r>
            <a:r>
              <a:rPr lang="en-US" dirty="0" err="1" smtClean="0"/>
              <a:t>shr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 rot="19189670">
            <a:off x="4460449" y="4682186"/>
            <a:ext cx="10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 rot="2547565">
            <a:off x="4060803" y="2510616"/>
            <a:ext cx="18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(</a:t>
            </a:r>
            <a:r>
              <a:rPr lang="en-US" dirty="0" err="1" smtClean="0"/>
              <a:t>pvt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1493254" y="5849209"/>
            <a:ext cx="18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запись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7220548" y="3515921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5302750" y="580304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5222557" y="189316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554625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3183972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 rot="18990549">
            <a:off x="3976060" y="4314120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 rot="2540503">
            <a:off x="6073952" y="478524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7789749" y="1075635"/>
            <a:ext cx="498602" cy="498602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65975" y="2715904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833602" y="2889836"/>
            <a:ext cx="143189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56640" y="3156795"/>
            <a:ext cx="0" cy="11756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72" idx="1"/>
          </p:cNvCxnSpPr>
          <p:nvPr/>
        </p:nvCxnSpPr>
        <p:spPr>
          <a:xfrm>
            <a:off x="820383" y="3034778"/>
            <a:ext cx="151016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71" idx="6"/>
          </p:cNvCxnSpPr>
          <p:nvPr/>
        </p:nvCxnSpPr>
        <p:spPr>
          <a:xfrm flipH="1">
            <a:off x="833603" y="4552865"/>
            <a:ext cx="141955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71" idx="7"/>
          </p:cNvCxnSpPr>
          <p:nvPr/>
        </p:nvCxnSpPr>
        <p:spPr>
          <a:xfrm flipH="1">
            <a:off x="769036" y="3034778"/>
            <a:ext cx="149694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Дуга 55"/>
          <p:cNvSpPr/>
          <p:nvPr/>
        </p:nvSpPr>
        <p:spPr>
          <a:xfrm rot="1834824">
            <a:off x="2419303" y="4448189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уга 58"/>
          <p:cNvSpPr/>
          <p:nvPr/>
        </p:nvSpPr>
        <p:spPr>
          <a:xfrm rot="19708991">
            <a:off x="2420183" y="2663617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Дуга 59"/>
          <p:cNvSpPr/>
          <p:nvPr/>
        </p:nvSpPr>
        <p:spPr>
          <a:xfrm rot="20561897" flipH="1">
            <a:off x="269083" y="4433664"/>
            <a:ext cx="413341" cy="376849"/>
          </a:xfrm>
          <a:prstGeom prst="arc">
            <a:avLst>
              <a:gd name="adj1" fmla="val 16636983"/>
              <a:gd name="adj2" fmla="val 642907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/>
          <p:nvPr/>
        </p:nvCxnSpPr>
        <p:spPr>
          <a:xfrm flipV="1">
            <a:off x="555181" y="3156796"/>
            <a:ext cx="0" cy="11756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833602" y="2976801"/>
            <a:ext cx="1432373" cy="114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2486421" y="3156795"/>
            <a:ext cx="0" cy="11471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73" idx="5"/>
          </p:cNvCxnSpPr>
          <p:nvPr/>
        </p:nvCxnSpPr>
        <p:spPr>
          <a:xfrm flipH="1" flipV="1">
            <a:off x="769035" y="3092229"/>
            <a:ext cx="1496940" cy="13749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42" idx="3"/>
          </p:cNvCxnSpPr>
          <p:nvPr/>
        </p:nvCxnSpPr>
        <p:spPr>
          <a:xfrm flipV="1">
            <a:off x="833602" y="3092228"/>
            <a:ext cx="1496940" cy="13749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392712" y="4332419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2265975" y="4332420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392711" y="2715905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2323302" y="2565258"/>
            <a:ext cx="314658" cy="3012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0" y="1073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5 Процессор 2 записывает в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3136512" y="5143168"/>
            <a:ext cx="498602" cy="498602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db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u="dbl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0.02639 0.03704 L -0.18194 0.03519 L -0.20555 0.005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7 L -0.05556 0.09745 L -0.46667 0.59004 L -0.50834 0.59004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55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/>
          <p:cNvCxnSpPr/>
          <p:nvPr/>
        </p:nvCxnSpPr>
        <p:spPr>
          <a:xfrm>
            <a:off x="6734494" y="5644978"/>
            <a:ext cx="0" cy="40083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134665" y="818710"/>
            <a:ext cx="2520280" cy="158417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4552" y="4149080"/>
            <a:ext cx="2081373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20163" y="6039290"/>
            <a:ext cx="2520280" cy="49505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Процессор 1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02071" y="4111999"/>
            <a:ext cx="2081373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72100" y="6039290"/>
            <a:ext cx="2520280" cy="495055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Процессор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11560" y="3203975"/>
            <a:ext cx="7830870" cy="0"/>
          </a:xfrm>
          <a:prstGeom prst="line">
            <a:avLst/>
          </a:prstGeom>
          <a:ln w="889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131840" y="1493785"/>
            <a:ext cx="25202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31840" y="1988840"/>
            <a:ext cx="25202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54552" y="5466611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54552" y="5002771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202070" y="5430290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202070" y="4966450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2"/>
          </p:cNvCxnSpPr>
          <p:nvPr/>
        </p:nvCxnSpPr>
        <p:spPr>
          <a:xfrm flipH="1">
            <a:off x="4391980" y="2402886"/>
            <a:ext cx="2825" cy="80108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141730" y="3202571"/>
            <a:ext cx="0" cy="94650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748018" y="3165490"/>
            <a:ext cx="0" cy="94650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006715" y="4993356"/>
            <a:ext cx="0" cy="47325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722033" y="4957036"/>
            <a:ext cx="0" cy="47325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31840" y="818710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Основная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552" y="4152629"/>
            <a:ext cx="208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Кэш-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2071" y="4111999"/>
            <a:ext cx="208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Кэш-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2180304" y="5683463"/>
            <a:ext cx="0" cy="40083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74705" y="1526596"/>
            <a:ext cx="184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588" y="986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1. Процессор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читает 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1347" y="5010370"/>
            <a:ext cx="146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588" y="986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Процессор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читает 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06413" y="5027806"/>
            <a:ext cx="151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32241" y="4988604"/>
            <a:ext cx="53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6715" y="5002771"/>
            <a:ext cx="6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29924" y="4152629"/>
            <a:ext cx="951966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629924" y="4149080"/>
            <a:ext cx="95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кэш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283442" y="4107624"/>
            <a:ext cx="1013765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7283443" y="4104075"/>
            <a:ext cx="1013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кэш</a:t>
            </a: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3105907" y="3206120"/>
            <a:ext cx="0" cy="9465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7790324" y="3165490"/>
            <a:ext cx="0" cy="9465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5652120" y="818711"/>
            <a:ext cx="951966" cy="158995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5652120" y="872134"/>
            <a:ext cx="95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ОП</a:t>
            </a:r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6133327" y="2408663"/>
            <a:ext cx="0" cy="7939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ая прямоугольная выноска 2"/>
          <p:cNvSpPr/>
          <p:nvPr/>
        </p:nvSpPr>
        <p:spPr>
          <a:xfrm>
            <a:off x="2699449" y="5002771"/>
            <a:ext cx="812915" cy="585065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READ</a:t>
            </a: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Скругленная прямоугольная выноска 67"/>
          <p:cNvSpPr/>
          <p:nvPr/>
        </p:nvSpPr>
        <p:spPr>
          <a:xfrm>
            <a:off x="2699449" y="5003475"/>
            <a:ext cx="812915" cy="585065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READ</a:t>
            </a: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89760" y="1508978"/>
            <a:ext cx="810090" cy="4980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06714" y="5029927"/>
            <a:ext cx="6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Скругленная прямоугольная выноска 72"/>
          <p:cNvSpPr/>
          <p:nvPr/>
        </p:nvSpPr>
        <p:spPr>
          <a:xfrm>
            <a:off x="7383867" y="4957036"/>
            <a:ext cx="812915" cy="585065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READ</a:t>
            </a: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Скругленная прямоугольная выноска 73"/>
          <p:cNvSpPr/>
          <p:nvPr/>
        </p:nvSpPr>
        <p:spPr>
          <a:xfrm>
            <a:off x="7383866" y="4937450"/>
            <a:ext cx="812915" cy="585065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READ</a:t>
            </a: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Скругленная прямоугольная выноска 74"/>
          <p:cNvSpPr/>
          <p:nvPr/>
        </p:nvSpPr>
        <p:spPr>
          <a:xfrm>
            <a:off x="2700054" y="4985239"/>
            <a:ext cx="812915" cy="585065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HAVE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Скругленная прямоугольная выноска 78"/>
          <p:cNvSpPr/>
          <p:nvPr/>
        </p:nvSpPr>
        <p:spPr>
          <a:xfrm>
            <a:off x="5594559" y="1597878"/>
            <a:ext cx="1067088" cy="585065"/>
          </a:xfrm>
          <a:prstGeom prst="wedgeRoundRectCallou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SHARED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6896952" y="1699401"/>
            <a:ext cx="600373" cy="600373"/>
            <a:chOff x="6896952" y="1699401"/>
            <a:chExt cx="600373" cy="600373"/>
          </a:xfrm>
        </p:grpSpPr>
        <p:sp>
          <p:nvSpPr>
            <p:cNvPr id="11" name="Овал 10"/>
            <p:cNvSpPr/>
            <p:nvPr/>
          </p:nvSpPr>
          <p:spPr>
            <a:xfrm>
              <a:off x="6896952" y="1699401"/>
              <a:ext cx="600373" cy="60037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11" idx="0"/>
            </p:cNvCxnSpPr>
            <p:nvPr/>
          </p:nvCxnSpPr>
          <p:spPr>
            <a:xfrm flipH="1">
              <a:off x="7197138" y="1699401"/>
              <a:ext cx="1" cy="289439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/>
            <p:nvPr/>
          </p:nvCxnSpPr>
          <p:spPr>
            <a:xfrm flipH="1" flipV="1">
              <a:off x="7194440" y="1987200"/>
              <a:ext cx="167870" cy="9165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1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7 L 0.00261 -0.3015 L 0.50851 -0.30335 L 0.5099 -0.04879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6" y="-1535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3873E-6 L 0.00156 -0.30867 L 0.33159 -0.30636 L 0.33159 -0.4904 " pathEditMode="relative" ptsTypes="AAAA">
                                      <p:cBhvr>
                                        <p:cTn id="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9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4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0.00277 0.21667 L -0.24584 0.21296 L -0.24445 0.39445 " pathEditMode="relative" ptsTypes="AA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30926 L -0.51111 -0.30926 L -0.51111 -0.0074 " pathEditMode="relative" ptsTypes="AAAA">
                                      <p:cBhvr>
                                        <p:cTn id="8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-0.00139 -0.30741 L -0.18334 -0.30741 L -0.18195 -0.48704 " pathEditMode="relative" ptsTypes="AAAA">
                                      <p:cBhvr>
                                        <p:cTn id="8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3873E-6 L 0.00156 -0.30867 L 0.33159 -0.30636 L 0.33159 -0.4904 " pathEditMode="relative" ptsTypes="AAAA">
                                      <p:cBhvr>
                                        <p:cTn id="10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00139 0.21111 L 0.25833 0.21482 L 0.25694 0.3926 " pathEditMode="relative" ptsTypes="AAAA">
                                      <p:cBhvr>
                                        <p:cTn id="1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601 L 0.00104 0.19652 L -0.32882 0.19652 L -0.3316 0.4993 " pathEditMode="relative" rAng="0" ptsTypes="AAAA">
                                      <p:cBhvr>
                                        <p:cTn id="14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32" y="2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0" grpId="0"/>
      <p:bldP spid="71" grpId="0"/>
      <p:bldP spid="85" grpId="0"/>
      <p:bldP spid="86" grpId="0"/>
      <p:bldP spid="87" grpId="0"/>
      <p:bldP spid="87" grpId="1"/>
      <p:bldP spid="3" grpId="0" animBg="1"/>
      <p:bldP spid="3" grpId="1" animBg="1"/>
      <p:bldP spid="3" grpId="2" animBg="1"/>
      <p:bldP spid="68" grpId="0" animBg="1"/>
      <p:bldP spid="68" grpId="1" animBg="1"/>
      <p:bldP spid="68" grpId="2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72" grpId="0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9" grpId="0" animBg="1"/>
      <p:bldP spid="79" grpId="1" animBg="1"/>
      <p:bldP spid="79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/>
          <p:cNvCxnSpPr/>
          <p:nvPr/>
        </p:nvCxnSpPr>
        <p:spPr>
          <a:xfrm>
            <a:off x="6734494" y="5644978"/>
            <a:ext cx="0" cy="40083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134665" y="818710"/>
            <a:ext cx="2520280" cy="158417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4552" y="4149080"/>
            <a:ext cx="2081373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02071" y="4111999"/>
            <a:ext cx="2081373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72100" y="6039290"/>
            <a:ext cx="2520280" cy="495055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Процессор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11560" y="3203975"/>
            <a:ext cx="7830870" cy="0"/>
          </a:xfrm>
          <a:prstGeom prst="line">
            <a:avLst/>
          </a:prstGeom>
          <a:ln w="889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131840" y="1493785"/>
            <a:ext cx="25202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31840" y="1988840"/>
            <a:ext cx="25202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54552" y="5466611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54552" y="5002771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202070" y="5430290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202070" y="4966450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2"/>
          </p:cNvCxnSpPr>
          <p:nvPr/>
        </p:nvCxnSpPr>
        <p:spPr>
          <a:xfrm flipH="1">
            <a:off x="4391980" y="2402886"/>
            <a:ext cx="2825" cy="80108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141730" y="3202571"/>
            <a:ext cx="0" cy="94650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748018" y="3165490"/>
            <a:ext cx="0" cy="94650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006715" y="4993356"/>
            <a:ext cx="0" cy="47325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722033" y="4957036"/>
            <a:ext cx="0" cy="47325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31840" y="818710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Основная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552" y="4152629"/>
            <a:ext cx="208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Кэш-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2071" y="4111999"/>
            <a:ext cx="208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Кэш-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2180304" y="5683463"/>
            <a:ext cx="0" cy="40083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74705" y="1526596"/>
            <a:ext cx="184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588" y="986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. Процессор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записывает в 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1346" y="5067957"/>
            <a:ext cx="146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06413" y="5016259"/>
            <a:ext cx="151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32241" y="4988604"/>
            <a:ext cx="53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6715" y="5002771"/>
            <a:ext cx="6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29924" y="4152629"/>
            <a:ext cx="951966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629924" y="4149080"/>
            <a:ext cx="95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кэш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283442" y="4107624"/>
            <a:ext cx="1013765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7283443" y="4104075"/>
            <a:ext cx="1013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кэш</a:t>
            </a: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3105907" y="3206120"/>
            <a:ext cx="0" cy="9465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7790324" y="3165490"/>
            <a:ext cx="0" cy="9465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5652120" y="818711"/>
            <a:ext cx="951966" cy="158995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5652120" y="872134"/>
            <a:ext cx="95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ОП</a:t>
            </a:r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6133327" y="2408663"/>
            <a:ext cx="0" cy="7939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06714" y="5029928"/>
            <a:ext cx="6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M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Скругленная прямоугольная выноска 74"/>
          <p:cNvSpPr/>
          <p:nvPr/>
        </p:nvSpPr>
        <p:spPr>
          <a:xfrm>
            <a:off x="2542638" y="4935328"/>
            <a:ext cx="1126537" cy="585065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MODIFIED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0163" y="6039290"/>
            <a:ext cx="2520280" cy="49505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Процессор 1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22033" y="4990658"/>
            <a:ext cx="53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346" y="5067229"/>
            <a:ext cx="146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X*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6.2963E-6 L 0.00139 -0.30186 L 0.51528 -0.30371 L 0.5125 -0.00186 " pathEditMode="relative" ptsTypes="AAAA">
                                      <p:cBhvr>
                                        <p:cTn id="1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6" grpId="0"/>
      <p:bldP spid="87" grpId="0"/>
      <p:bldP spid="72" grpId="0"/>
      <p:bldP spid="72" grpId="1"/>
      <p:bldP spid="75" grpId="0" animBg="1"/>
      <p:bldP spid="75" grpId="1" animBg="1"/>
      <p:bldP spid="75" grpId="2" animBg="1"/>
      <p:bldP spid="7" grpId="0" animBg="1"/>
      <p:bldP spid="55" grpId="0"/>
      <p:bldP spid="55" grpId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/>
          <p:cNvCxnSpPr/>
          <p:nvPr/>
        </p:nvCxnSpPr>
        <p:spPr>
          <a:xfrm>
            <a:off x="6734494" y="5644978"/>
            <a:ext cx="0" cy="40083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134665" y="818710"/>
            <a:ext cx="2520280" cy="158417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4552" y="4149080"/>
            <a:ext cx="2081373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02071" y="4111999"/>
            <a:ext cx="2081373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72100" y="6039290"/>
            <a:ext cx="2520280" cy="495055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Процессор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11560" y="3203975"/>
            <a:ext cx="7830870" cy="0"/>
          </a:xfrm>
          <a:prstGeom prst="line">
            <a:avLst/>
          </a:prstGeom>
          <a:ln w="889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131840" y="1493785"/>
            <a:ext cx="25202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31840" y="1988840"/>
            <a:ext cx="25202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54552" y="5466611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54552" y="5002771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202070" y="5430290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202070" y="4966450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2"/>
          </p:cNvCxnSpPr>
          <p:nvPr/>
        </p:nvCxnSpPr>
        <p:spPr>
          <a:xfrm flipH="1">
            <a:off x="4391980" y="2402886"/>
            <a:ext cx="2825" cy="80108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141730" y="3202571"/>
            <a:ext cx="0" cy="94650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748018" y="3165490"/>
            <a:ext cx="0" cy="94650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006715" y="4993356"/>
            <a:ext cx="0" cy="47325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722033" y="4957036"/>
            <a:ext cx="0" cy="47325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31840" y="818710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Основная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552" y="4152629"/>
            <a:ext cx="208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Кэш-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2071" y="4111999"/>
            <a:ext cx="208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Кэш-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2180304" y="5683463"/>
            <a:ext cx="0" cy="40083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74705" y="1526596"/>
            <a:ext cx="184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588" y="986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 Процессор 2 обращается к Х для записи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06413" y="5016259"/>
            <a:ext cx="151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29924" y="4152629"/>
            <a:ext cx="951966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629924" y="4149080"/>
            <a:ext cx="95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кэш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283442" y="4107624"/>
            <a:ext cx="1013765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7283443" y="4104075"/>
            <a:ext cx="1013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кэш</a:t>
            </a: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3105907" y="3206120"/>
            <a:ext cx="0" cy="9465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7790324" y="3165490"/>
            <a:ext cx="0" cy="9465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5652120" y="818711"/>
            <a:ext cx="951966" cy="158995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5652120" y="872134"/>
            <a:ext cx="95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ОП</a:t>
            </a:r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6133327" y="2408663"/>
            <a:ext cx="0" cy="7939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04364" y="5053167"/>
            <a:ext cx="6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M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Скругленная прямоугольная выноска 74"/>
          <p:cNvSpPr/>
          <p:nvPr/>
        </p:nvSpPr>
        <p:spPr>
          <a:xfrm>
            <a:off x="2552065" y="4900767"/>
            <a:ext cx="1126537" cy="669655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HAVE</a:t>
            </a:r>
          </a:p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MODIFIED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0163" y="6039290"/>
            <a:ext cx="2520280" cy="49505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Процессор 1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22033" y="4993356"/>
            <a:ext cx="53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346" y="5025922"/>
            <a:ext cx="146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X*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Скругленная прямоугольная выноска 42"/>
          <p:cNvSpPr/>
          <p:nvPr/>
        </p:nvSpPr>
        <p:spPr>
          <a:xfrm>
            <a:off x="7332960" y="4937450"/>
            <a:ext cx="907610" cy="585065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RWITM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Скругленная прямоугольная выноска 43"/>
          <p:cNvSpPr/>
          <p:nvPr/>
        </p:nvSpPr>
        <p:spPr>
          <a:xfrm>
            <a:off x="7336520" y="4943570"/>
            <a:ext cx="907610" cy="585065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RWITM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603267"/>
            <a:ext cx="2733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RWITM (Read With Intent To Modify) 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чтение с намерением модификации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691290" y="4224378"/>
            <a:ext cx="810090" cy="4980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X*</a:t>
            </a:r>
            <a:endParaRPr lang="ru-RU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79650" y="1526596"/>
            <a:ext cx="184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X*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6126" y="5042035"/>
            <a:ext cx="6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3986935" y="1493785"/>
            <a:ext cx="810090" cy="4980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X*</a:t>
            </a:r>
            <a:endParaRPr lang="ru-RU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16620" y="5002771"/>
            <a:ext cx="151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X*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22033" y="4993356"/>
            <a:ext cx="53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588" y="931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Процессор 2 обращается к Х для записи</a:t>
            </a:r>
          </a:p>
        </p:txBody>
      </p:sp>
    </p:spTree>
    <p:extLst>
      <p:ext uri="{BB962C8B-B14F-4D97-AF65-F5344CB8AC3E}">
        <p14:creationId xmlns:p14="http://schemas.microsoft.com/office/powerpoint/2010/main" val="397368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8.88889E-6 L 8.33333E-7 -0.30186 L -0.18056 -0.2963 L -0.18195 -0.48149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-0.00139 -0.3 L -0.5125 -0.29815 L -0.51528 0.01296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0279 -0.30556 L 0.33334 -0.3 L 0.33334 -0.48519 " pathEditMode="relative" ptsTypes="AAAA">
                                      <p:cBhvr>
                                        <p:cTn id="3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77 -0.18518 L 0.24861 -0.17963 L 0.24861 -0.4037 " pathEditMode="relative" ptsTypes="AAAA">
                                      <p:cBhvr>
                                        <p:cTn id="4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21296 L 0.25972 0.21482 L 0.25833 0.37778 " pathEditMode="relative" ptsTypes="AAAA">
                                      <p:cBhvr>
                                        <p:cTn id="9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9" grpId="0"/>
      <p:bldP spid="50" grpId="0"/>
      <p:bldP spid="85" grpId="0"/>
      <p:bldP spid="72" grpId="0"/>
      <p:bldP spid="75" grpId="0" animBg="1"/>
      <p:bldP spid="75" grpId="1" animBg="1"/>
      <p:bldP spid="75" grpId="2" animBg="1"/>
      <p:bldP spid="55" grpId="0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51" grpId="0" animBg="1"/>
      <p:bldP spid="51" grpId="1" animBg="1"/>
      <p:bldP spid="51" grpId="2" animBg="1"/>
      <p:bldP spid="57" grpId="0"/>
      <p:bldP spid="58" grpId="0"/>
      <p:bldP spid="58" grpId="1"/>
      <p:bldP spid="59" grpId="0" animBg="1"/>
      <p:bldP spid="59" grpId="1" animBg="1"/>
      <p:bldP spid="59" grpId="2" animBg="1"/>
      <p:bldP spid="65" grpId="0"/>
      <p:bldP spid="66" grpId="0"/>
      <p:bldP spid="66" grpId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2818781" y="2298698"/>
            <a:ext cx="1485165" cy="7650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 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979021" y="2298698"/>
            <a:ext cx="1485165" cy="7650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 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7094256" y="2298697"/>
            <a:ext cx="1485165" cy="7650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 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546" y="1578618"/>
            <a:ext cx="1260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X := X + B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931293" y="1578618"/>
            <a:ext cx="1260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:= X * C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5028278" y="1614665"/>
            <a:ext cx="1260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 := </a:t>
            </a:r>
            <a:r>
              <a:rPr lang="en-US" dirty="0"/>
              <a:t>X</a:t>
            </a:r>
            <a:r>
              <a:rPr lang="en-US" dirty="0" smtClean="0"/>
              <a:t> - D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206768" y="1631146"/>
            <a:ext cx="1260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 := X / Z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2818780" y="3063783"/>
            <a:ext cx="1485165" cy="1080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КЭШ</a:t>
            </a: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13535" y="3063783"/>
            <a:ext cx="1485165" cy="1080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КЭШ</a:t>
            </a: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4979021" y="3072663"/>
            <a:ext cx="1485165" cy="1071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КЭШ</a:t>
            </a: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094255" y="3059963"/>
            <a:ext cx="1485165" cy="10839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КЭШ</a:t>
            </a: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6047" y="3636948"/>
            <a:ext cx="1260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= 200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2931292" y="3641659"/>
            <a:ext cx="1260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= 200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5091533" y="3636948"/>
            <a:ext cx="1260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= 200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7206768" y="3618828"/>
            <a:ext cx="1260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= 200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2546774" y="5303232"/>
            <a:ext cx="3915435" cy="1080120"/>
            <a:chOff x="3068584" y="998730"/>
            <a:chExt cx="3915435" cy="1080120"/>
          </a:xfrm>
          <a:solidFill>
            <a:schemeClr val="bg1"/>
          </a:solidFill>
        </p:grpSpPr>
        <p:sp>
          <p:nvSpPr>
            <p:cNvPr id="72" name="Прямоугольник 71"/>
            <p:cNvSpPr/>
            <p:nvPr/>
          </p:nvSpPr>
          <p:spPr>
            <a:xfrm>
              <a:off x="3068584" y="998730"/>
              <a:ext cx="3915435" cy="1080120"/>
            </a:xfrm>
            <a:prstGeom prst="rect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chemeClr val="tx1"/>
                  </a:solidFill>
                </a:rPr>
                <a:t>ОП</a:t>
              </a:r>
            </a:p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96231" y="1538790"/>
              <a:ext cx="1260140" cy="369332"/>
            </a:xfrm>
            <a:prstGeom prst="rect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X = 200</a:t>
              </a:r>
              <a:endParaRPr lang="ru-RU" dirty="0"/>
            </a:p>
          </p:txBody>
        </p:sp>
      </p:grpSp>
      <p:cxnSp>
        <p:nvCxnSpPr>
          <p:cNvPr id="11" name="Прямая соединительная линия 10"/>
          <p:cNvCxnSpPr/>
          <p:nvPr/>
        </p:nvCxnSpPr>
        <p:spPr>
          <a:xfrm>
            <a:off x="613535" y="4644135"/>
            <a:ext cx="79658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57" idx="2"/>
          </p:cNvCxnSpPr>
          <p:nvPr/>
        </p:nvCxnSpPr>
        <p:spPr>
          <a:xfrm flipH="1">
            <a:off x="1356117" y="4143903"/>
            <a:ext cx="1" cy="5002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H="1">
            <a:off x="3561361" y="4143903"/>
            <a:ext cx="1" cy="5002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5693664" y="4156422"/>
            <a:ext cx="1" cy="5002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H="1">
            <a:off x="7836838" y="4131022"/>
            <a:ext cx="1" cy="5002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endCxn id="72" idx="0"/>
          </p:cNvCxnSpPr>
          <p:nvPr/>
        </p:nvCxnSpPr>
        <p:spPr>
          <a:xfrm>
            <a:off x="4504491" y="4631254"/>
            <a:ext cx="1" cy="67197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710"/>
          </a:xfrm>
        </p:spPr>
        <p:txBody>
          <a:bodyPr/>
          <a:lstStyle/>
          <a:p>
            <a:r>
              <a:rPr lang="ru-RU" sz="4000" dirty="0" smtClean="0"/>
              <a:t>Проблема когерентности памяти</a:t>
            </a:r>
            <a:endParaRPr lang="ru-RU" sz="4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6048" y="3644733"/>
            <a:ext cx="12601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 = </a:t>
            </a:r>
            <a:r>
              <a:rPr lang="ru-RU" dirty="0" smtClean="0"/>
              <a:t>55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3536" y="2298698"/>
            <a:ext cx="1485165" cy="7650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 1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0017 0.137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5" grpId="0" animBg="1"/>
      <p:bldP spid="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/>
          <p:cNvCxnSpPr/>
          <p:nvPr/>
        </p:nvCxnSpPr>
        <p:spPr>
          <a:xfrm>
            <a:off x="6734494" y="5644978"/>
            <a:ext cx="0" cy="40083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134665" y="818710"/>
            <a:ext cx="2520280" cy="158417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4552" y="4149080"/>
            <a:ext cx="2081373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02071" y="4111999"/>
            <a:ext cx="2081373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72100" y="6039290"/>
            <a:ext cx="2520280" cy="495055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Процессор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11560" y="3203975"/>
            <a:ext cx="7830870" cy="0"/>
          </a:xfrm>
          <a:prstGeom prst="line">
            <a:avLst/>
          </a:prstGeom>
          <a:ln w="889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131840" y="1493785"/>
            <a:ext cx="25202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31840" y="1988840"/>
            <a:ext cx="25202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54552" y="5466611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54552" y="5002771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202070" y="5430290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202070" y="4966450"/>
            <a:ext cx="208137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2"/>
          </p:cNvCxnSpPr>
          <p:nvPr/>
        </p:nvCxnSpPr>
        <p:spPr>
          <a:xfrm flipH="1">
            <a:off x="4391980" y="2402886"/>
            <a:ext cx="2825" cy="80108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141730" y="3202571"/>
            <a:ext cx="0" cy="94650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748018" y="3165490"/>
            <a:ext cx="0" cy="94650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006715" y="4993356"/>
            <a:ext cx="0" cy="47325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722033" y="4957036"/>
            <a:ext cx="0" cy="47325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31840" y="818710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Основная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552" y="4152629"/>
            <a:ext cx="208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Кэш-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2071" y="4111999"/>
            <a:ext cx="208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Кэш-</a:t>
            </a:r>
          </a:p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память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2180304" y="5683463"/>
            <a:ext cx="0" cy="40083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74705" y="1526596"/>
            <a:ext cx="184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X*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1346" y="5067957"/>
            <a:ext cx="146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X*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06413" y="5016259"/>
            <a:ext cx="151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X*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32241" y="4988604"/>
            <a:ext cx="53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06715" y="5002771"/>
            <a:ext cx="6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29924" y="4152629"/>
            <a:ext cx="951966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629924" y="4149080"/>
            <a:ext cx="95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кэш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283442" y="4107624"/>
            <a:ext cx="1013765" cy="153297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7283443" y="4104075"/>
            <a:ext cx="1013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кэш</a:t>
            </a: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3105907" y="3206120"/>
            <a:ext cx="0" cy="9465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7790324" y="3165490"/>
            <a:ext cx="0" cy="9465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5652120" y="818711"/>
            <a:ext cx="951966" cy="158995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5652120" y="872134"/>
            <a:ext cx="951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Контроллер</a:t>
            </a:r>
          </a:p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ОП</a:t>
            </a:r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6133327" y="2408663"/>
            <a:ext cx="0" cy="7939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06714" y="5026501"/>
            <a:ext cx="6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Скругленная прямоугольная выноска 74"/>
          <p:cNvSpPr/>
          <p:nvPr/>
        </p:nvSpPr>
        <p:spPr>
          <a:xfrm>
            <a:off x="7220213" y="4957036"/>
            <a:ext cx="1126537" cy="585065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MODIFIED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X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0163" y="6039290"/>
            <a:ext cx="2520280" cy="49505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Процессор 1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23520" y="4993608"/>
            <a:ext cx="53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M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5362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5 Процессор 2 записывает в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14055" y="5030180"/>
            <a:ext cx="151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X**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0278 -0.30556 L -0.50972 -0.30741 L -0.50972 0.00556 " pathEditMode="relative" ptsTypes="AAAA">
                                      <p:cBhvr>
                                        <p:cTn id="1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5" grpId="0"/>
      <p:bldP spid="86" grpId="0"/>
      <p:bldP spid="87" grpId="0"/>
      <p:bldP spid="72" grpId="0"/>
      <p:bldP spid="72" grpId="1"/>
      <p:bldP spid="75" grpId="0" animBg="1"/>
      <p:bldP spid="75" grpId="1" animBg="1"/>
      <p:bldP spid="75" grpId="2" animBg="1"/>
      <p:bldP spid="55" grpId="0"/>
      <p:bldP spid="55" grpId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229600" cy="1600200"/>
          </a:xfrm>
        </p:spPr>
        <p:txBody>
          <a:bodyPr/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878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43736"/>
            <a:ext cx="8229600" cy="50824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Запись с аннулированием</a:t>
            </a:r>
            <a:r>
              <a:rPr lang="en-US" dirty="0" smtClean="0">
                <a:solidFill>
                  <a:schemeClr val="tx1"/>
                </a:solidFill>
              </a:rPr>
              <a:t> (write invalidate)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710"/>
          </a:xfrm>
        </p:spPr>
        <p:txBody>
          <a:bodyPr/>
          <a:lstStyle/>
          <a:p>
            <a:r>
              <a:rPr lang="ru-RU" sz="4000" dirty="0" smtClean="0"/>
              <a:t>Аппаратные способы</a:t>
            </a:r>
            <a:endParaRPr lang="ru-RU" sz="40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117513"/>
              </p:ext>
            </p:extLst>
          </p:nvPr>
        </p:nvGraphicFramePr>
        <p:xfrm>
          <a:off x="0" y="2123855"/>
          <a:ext cx="9217025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6022848" imgH="1983232" progId="Visio.Drawing.11">
                  <p:embed/>
                </p:oleObj>
              </mc:Choice>
              <mc:Fallback>
                <p:oleObj name="Visio" r:id="rId3" imgW="6022848" imgH="198323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23855"/>
                        <a:ext cx="9217025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7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43736"/>
            <a:ext cx="8229600" cy="5082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протоколах наблюдения (</a:t>
            </a:r>
            <a:r>
              <a:rPr lang="ru-RU" dirty="0" err="1">
                <a:solidFill>
                  <a:schemeClr val="tx1"/>
                </a:solidFill>
              </a:rPr>
              <a:t>snoopy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protocols</a:t>
            </a:r>
            <a:r>
              <a:rPr lang="ru-RU" dirty="0">
                <a:solidFill>
                  <a:schemeClr val="tx1"/>
                </a:solidFill>
              </a:rPr>
              <a:t> или просто </a:t>
            </a:r>
            <a:r>
              <a:rPr lang="ru-RU" dirty="0" err="1">
                <a:solidFill>
                  <a:schemeClr val="tx1"/>
                </a:solidFill>
              </a:rPr>
              <a:t>snooping</a:t>
            </a:r>
            <a:r>
              <a:rPr lang="ru-RU" dirty="0">
                <a:solidFill>
                  <a:schemeClr val="tx1"/>
                </a:solidFill>
              </a:rPr>
              <a:t>) ответственность за поддержание когерентности всех кэшей многопроцессорной системы возлагается на </a:t>
            </a:r>
            <a:r>
              <a:rPr lang="ru-RU" b="1" dirty="0">
                <a:solidFill>
                  <a:schemeClr val="tx1"/>
                </a:solidFill>
              </a:rPr>
              <a:t>контроллеры</a:t>
            </a:r>
            <a:r>
              <a:rPr lang="ru-RU" dirty="0">
                <a:solidFill>
                  <a:schemeClr val="tx1"/>
                </a:solidFill>
              </a:rPr>
              <a:t> кэшей. </a:t>
            </a: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большинстве протоколов стратегия обеспечения когерентности кэш-памяти расценивается как смена состояний в конечном </a:t>
            </a:r>
            <a:r>
              <a:rPr lang="ru-RU" dirty="0" smtClean="0">
                <a:solidFill>
                  <a:schemeClr val="tx1"/>
                </a:solidFill>
              </a:rPr>
              <a:t>автомате: </a:t>
            </a:r>
            <a:r>
              <a:rPr lang="ru-RU" dirty="0">
                <a:solidFill>
                  <a:schemeClr val="tx1"/>
                </a:solidFill>
              </a:rPr>
              <a:t>л</a:t>
            </a:r>
            <a:r>
              <a:rPr lang="ru-RU" dirty="0" smtClean="0">
                <a:solidFill>
                  <a:schemeClr val="tx1"/>
                </a:solidFill>
              </a:rPr>
              <a:t>юбой </a:t>
            </a:r>
            <a:r>
              <a:rPr lang="ru-RU" dirty="0">
                <a:solidFill>
                  <a:schemeClr val="tx1"/>
                </a:solidFill>
              </a:rPr>
              <a:t>блок в локальной кэш-памяти может находиться в одном из фиксированных состояний. Обычно число таких состояний не превышает четырех, поэтому для каждой строки кэш-памяти в ее теге имеются два бита, называемые </a:t>
            </a:r>
            <a:r>
              <a:rPr lang="ru-RU" b="1" dirty="0">
                <a:solidFill>
                  <a:schemeClr val="tx1"/>
                </a:solidFill>
              </a:rPr>
              <a:t>битами состояния</a:t>
            </a:r>
            <a:r>
              <a:rPr lang="ru-RU" dirty="0">
                <a:solidFill>
                  <a:schemeClr val="tx1"/>
                </a:solidFill>
              </a:rPr>
              <a:t>    (SB, </a:t>
            </a:r>
            <a:r>
              <a:rPr lang="ru-RU" dirty="0" err="1">
                <a:solidFill>
                  <a:schemeClr val="tx1"/>
                </a:solidFill>
              </a:rPr>
              <a:t>Status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</a:t>
            </a:r>
            <a:r>
              <a:rPr lang="ru-RU" dirty="0">
                <a:solidFill>
                  <a:schemeClr val="tx1"/>
                </a:solidFill>
              </a:rPr>
              <a:t>).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710"/>
          </a:xfrm>
        </p:spPr>
        <p:txBody>
          <a:bodyPr/>
          <a:lstStyle/>
          <a:p>
            <a:r>
              <a:rPr lang="ru-RU" sz="4000" dirty="0" smtClean="0"/>
              <a:t>Протоколы наблюдения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13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43736"/>
            <a:ext cx="8229600" cy="508242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Протокол сквозной записи</a:t>
            </a:r>
          </a:p>
          <a:p>
            <a:r>
              <a:rPr lang="ru-RU" dirty="0">
                <a:solidFill>
                  <a:schemeClr val="tx1"/>
                </a:solidFill>
              </a:rPr>
              <a:t>Протокол обратной записи </a:t>
            </a:r>
          </a:p>
          <a:p>
            <a:r>
              <a:rPr lang="ru-RU" dirty="0">
                <a:solidFill>
                  <a:schemeClr val="tx1"/>
                </a:solidFill>
              </a:rPr>
              <a:t>Протокол однократной записи </a:t>
            </a:r>
          </a:p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ru-RU" dirty="0" err="1">
                <a:solidFill>
                  <a:schemeClr val="tx1"/>
                </a:solidFill>
              </a:rPr>
              <a:t>Synapse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ru-RU" dirty="0" err="1">
                <a:solidFill>
                  <a:schemeClr val="tx1"/>
                </a:solidFill>
              </a:rPr>
              <a:t>Berkeley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ru-RU" dirty="0" err="1">
                <a:solidFill>
                  <a:schemeClr val="tx1"/>
                </a:solidFill>
              </a:rPr>
              <a:t>Illinois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ru-RU" dirty="0" err="1">
                <a:solidFill>
                  <a:schemeClr val="tx1"/>
                </a:solidFill>
              </a:rPr>
              <a:t>Firefly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ru-RU" dirty="0" err="1">
                <a:solidFill>
                  <a:schemeClr val="tx1"/>
                </a:solidFill>
              </a:rPr>
              <a:t>Dragon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r>
              <a:rPr lang="ru-RU" b="1" dirty="0">
                <a:solidFill>
                  <a:schemeClr val="tx1"/>
                </a:solidFill>
              </a:rPr>
              <a:t>Протокол MESI 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710"/>
          </a:xfrm>
        </p:spPr>
        <p:txBody>
          <a:bodyPr/>
          <a:lstStyle/>
          <a:p>
            <a:r>
              <a:rPr lang="ru-RU" sz="4000" dirty="0" smtClean="0"/>
              <a:t>Протоколы наблюдения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110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18710"/>
            <a:ext cx="8229600" cy="530745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MESI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err="1">
                <a:solidFill>
                  <a:schemeClr val="tx1"/>
                </a:solidFill>
              </a:rPr>
              <a:t>Modified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ru-RU" dirty="0" err="1">
                <a:solidFill>
                  <a:schemeClr val="tx1"/>
                </a:solidFill>
              </a:rPr>
              <a:t>Exclusive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ru-RU" dirty="0" err="1">
                <a:solidFill>
                  <a:schemeClr val="tx1"/>
                </a:solidFill>
              </a:rPr>
              <a:t>Shared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ru-RU" dirty="0" err="1">
                <a:solidFill>
                  <a:schemeClr val="tx1"/>
                </a:solidFill>
              </a:rPr>
              <a:t>Invalid</a:t>
            </a:r>
            <a:r>
              <a:rPr lang="ru-RU" dirty="0" smtClean="0">
                <a:solidFill>
                  <a:schemeClr val="tx1"/>
                </a:solidFill>
              </a:rPr>
              <a:t>) является самым популярным среди известных протоколов наблюдения.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Протокол </a:t>
            </a:r>
            <a:r>
              <a:rPr lang="ru-RU" dirty="0">
                <a:solidFill>
                  <a:schemeClr val="tx1"/>
                </a:solidFill>
              </a:rPr>
              <a:t>MESI широко распространен в коммерческих микропроцессорных системах, например на базе микропроцессоров </a:t>
            </a:r>
            <a:r>
              <a:rPr lang="ru-RU" dirty="0" err="1">
                <a:solidFill>
                  <a:schemeClr val="tx1"/>
                </a:solidFill>
              </a:rPr>
              <a:t>Pentium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dirty="0" err="1">
                <a:solidFill>
                  <a:schemeClr val="tx1"/>
                </a:solidFill>
              </a:rPr>
              <a:t>PowerPC</a:t>
            </a:r>
            <a:r>
              <a:rPr lang="ru-RU" dirty="0">
                <a:solidFill>
                  <a:schemeClr val="tx1"/>
                </a:solidFill>
              </a:rPr>
              <a:t>.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Одной из </a:t>
            </a:r>
            <a:r>
              <a:rPr lang="ru-RU" dirty="0" smtClean="0">
                <a:solidFill>
                  <a:schemeClr val="tx1"/>
                </a:solidFill>
              </a:rPr>
              <a:t>основных </a:t>
            </a:r>
            <a:r>
              <a:rPr lang="ru-RU" dirty="0">
                <a:solidFill>
                  <a:schemeClr val="tx1"/>
                </a:solidFill>
              </a:rPr>
              <a:t>задач протокола MESI является откладывание на максимально </a:t>
            </a:r>
            <a:r>
              <a:rPr lang="ru-RU" dirty="0" smtClean="0">
                <a:solidFill>
                  <a:schemeClr val="tx1"/>
                </a:solidFill>
              </a:rPr>
              <a:t>возможный </a:t>
            </a:r>
            <a:r>
              <a:rPr lang="ru-RU" dirty="0">
                <a:solidFill>
                  <a:schemeClr val="tx1"/>
                </a:solidFill>
              </a:rPr>
              <a:t>срок операции обратной записи кэшированных данных в основную </a:t>
            </a:r>
            <a:r>
              <a:rPr lang="ru-RU" dirty="0" smtClean="0">
                <a:solidFill>
                  <a:schemeClr val="tx1"/>
                </a:solidFill>
              </a:rPr>
              <a:t>память ВС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710"/>
          </a:xfrm>
        </p:spPr>
        <p:txBody>
          <a:bodyPr/>
          <a:lstStyle/>
          <a:p>
            <a:r>
              <a:rPr lang="ru-RU" sz="4000" dirty="0" smtClean="0"/>
              <a:t>Протокол </a:t>
            </a:r>
            <a:r>
              <a:rPr lang="en-US" sz="4000" dirty="0" smtClean="0"/>
              <a:t>MESI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357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18710"/>
            <a:ext cx="8229600" cy="530745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ru-RU" b="1" dirty="0" smtClean="0">
                <a:solidFill>
                  <a:schemeClr val="tx1"/>
                </a:solidFill>
              </a:rPr>
              <a:t>Модифицированная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(М, </a:t>
            </a:r>
            <a:r>
              <a:rPr lang="ru-RU" b="1" dirty="0" err="1">
                <a:solidFill>
                  <a:schemeClr val="tx1"/>
                </a:solidFill>
              </a:rPr>
              <a:t>Modified</a:t>
            </a:r>
            <a:r>
              <a:rPr lang="ru-RU" dirty="0">
                <a:solidFill>
                  <a:schemeClr val="tx1"/>
                </a:solidFill>
              </a:rPr>
              <a:t>) — данные в кэш-строке, помеченной как М, были модифицированы, но измененная информация пока не переписана в основную память. 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b="1" dirty="0" smtClean="0">
                <a:solidFill>
                  <a:schemeClr val="tx1"/>
                </a:solidFill>
              </a:rPr>
              <a:t>Эксклюзивная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(Е, </a:t>
            </a:r>
            <a:r>
              <a:rPr lang="ru-RU" b="1" dirty="0" err="1">
                <a:solidFill>
                  <a:schemeClr val="tx1"/>
                </a:solidFill>
              </a:rPr>
              <a:t>Exclusive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 — данная строка в кэше не подвергалась изменению посредством запроса на запись, совпадает с аналогичной строкой в основной памяти, но отсутствует в любом другом локальном кэше. 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b="1" dirty="0" smtClean="0">
                <a:solidFill>
                  <a:schemeClr val="tx1"/>
                </a:solidFill>
              </a:rPr>
              <a:t>Разделяемая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(S, </a:t>
            </a:r>
            <a:r>
              <a:rPr lang="ru-RU" b="1" dirty="0" err="1">
                <a:solidFill>
                  <a:schemeClr val="tx1"/>
                </a:solidFill>
              </a:rPr>
              <a:t>Shared</a:t>
            </a:r>
            <a:r>
              <a:rPr lang="ru-RU" dirty="0">
                <a:solidFill>
                  <a:schemeClr val="tx1"/>
                </a:solidFill>
              </a:rPr>
              <a:t>) — строка в кэше совпадает с аналогичной строкой в основной памяти (данные достоверны) и может присутствовать в одном или нескольких из прочих кэшей.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ru-RU" b="1" dirty="0" smtClean="0">
                <a:solidFill>
                  <a:schemeClr val="tx1"/>
                </a:solidFill>
              </a:rPr>
              <a:t>Недействительная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(I, </a:t>
            </a:r>
            <a:r>
              <a:rPr lang="ru-RU" b="1" dirty="0" err="1">
                <a:solidFill>
                  <a:schemeClr val="tx1"/>
                </a:solidFill>
              </a:rPr>
              <a:t>Invalid</a:t>
            </a:r>
            <a:r>
              <a:rPr lang="ru-RU" b="1" dirty="0">
                <a:solidFill>
                  <a:schemeClr val="tx1"/>
                </a:solidFill>
              </a:rPr>
              <a:t>) </a:t>
            </a:r>
            <a:r>
              <a:rPr lang="ru-RU" dirty="0">
                <a:solidFill>
                  <a:schemeClr val="tx1"/>
                </a:solidFill>
              </a:rPr>
              <a:t>— кэш-строка, помеченная как недействительная, не содержит достоверных данных и становится логически недоступной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710"/>
          </a:xfrm>
        </p:spPr>
        <p:txBody>
          <a:bodyPr/>
          <a:lstStyle/>
          <a:p>
            <a:r>
              <a:rPr lang="ru-RU" sz="4000" dirty="0" smtClean="0"/>
              <a:t>Протокол </a:t>
            </a:r>
            <a:r>
              <a:rPr lang="en-US" sz="4000" dirty="0" smtClean="0"/>
              <a:t>MESI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249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229371" y="1268758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671319" y="1700808"/>
            <a:ext cx="355686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231740" y="2363943"/>
            <a:ext cx="0" cy="2920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69" idx="1"/>
          </p:cNvCxnSpPr>
          <p:nvPr/>
        </p:nvCxnSpPr>
        <p:spPr>
          <a:xfrm>
            <a:off x="2638481" y="2060848"/>
            <a:ext cx="3751276" cy="33837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8" idx="6"/>
          </p:cNvCxnSpPr>
          <p:nvPr/>
        </p:nvCxnSpPr>
        <p:spPr>
          <a:xfrm flipH="1">
            <a:off x="2671320" y="5831817"/>
            <a:ext cx="35262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8" idx="7"/>
          </p:cNvCxnSpPr>
          <p:nvPr/>
        </p:nvCxnSpPr>
        <p:spPr>
          <a:xfrm flipH="1">
            <a:off x="2510934" y="2060848"/>
            <a:ext cx="3718438" cy="33837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Дуга 1033"/>
          <p:cNvSpPr/>
          <p:nvPr/>
        </p:nvSpPr>
        <p:spPr>
          <a:xfrm rot="1834824">
            <a:off x="6610242" y="5571798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9708991">
            <a:off x="6612427" y="1138874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20561897" flipH="1">
            <a:off x="1269038" y="5535718"/>
            <a:ext cx="1026750" cy="936104"/>
          </a:xfrm>
          <a:prstGeom prst="arc">
            <a:avLst>
              <a:gd name="adj1" fmla="val 16636983"/>
              <a:gd name="adj2" fmla="val 6429076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2123726" y="836712"/>
            <a:ext cx="2" cy="432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1979712" y="2363945"/>
            <a:ext cx="0" cy="292027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2671319" y="1916832"/>
            <a:ext cx="3558053" cy="2847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6776963" y="2363943"/>
            <a:ext cx="0" cy="28495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70" idx="5"/>
          </p:cNvCxnSpPr>
          <p:nvPr/>
        </p:nvCxnSpPr>
        <p:spPr>
          <a:xfrm flipH="1" flipV="1">
            <a:off x="2510933" y="2203558"/>
            <a:ext cx="3718439" cy="341541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7" idx="3"/>
          </p:cNvCxnSpPr>
          <p:nvPr/>
        </p:nvCxnSpPr>
        <p:spPr>
          <a:xfrm flipV="1">
            <a:off x="2671319" y="2203557"/>
            <a:ext cx="3718438" cy="341541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576135" y="5284224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6229371" y="5284225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1576134" y="1268759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53347" y="40466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336547" y="83287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622278" y="5855184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788659" y="1331476"/>
            <a:ext cx="14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Чтение(</a:t>
            </a:r>
            <a:r>
              <a:rPr lang="en-US" dirty="0" err="1" smtClean="0"/>
              <a:t>shr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 rot="19189670">
            <a:off x="3198362" y="4734327"/>
            <a:ext cx="10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 rot="2547565">
            <a:off x="2798716" y="2562757"/>
            <a:ext cx="18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(</a:t>
            </a:r>
            <a:r>
              <a:rPr lang="en-US" dirty="0" err="1" smtClean="0"/>
              <a:t>pvt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231167" y="5901350"/>
            <a:ext cx="18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запись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5958461" y="3568062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4040663" y="585518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3960470" y="194530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292538" y="360407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921885" y="360407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 rot="18990549">
            <a:off x="2713973" y="4366261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 rot="2540503">
            <a:off x="4811865" y="4837385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>
            <a:off x="7452320" y="2728288"/>
            <a:ext cx="143763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7452320" y="3752728"/>
            <a:ext cx="1437631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69562" y="2747025"/>
            <a:ext cx="18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Инициировано</a:t>
            </a:r>
          </a:p>
          <a:p>
            <a:pPr algn="ctr"/>
            <a:r>
              <a:rPr lang="ru-RU" dirty="0" smtClean="0"/>
              <a:t>локальным</a:t>
            </a:r>
          </a:p>
          <a:p>
            <a:pPr algn="ctr"/>
            <a:r>
              <a:rPr lang="ru-RU" dirty="0" smtClean="0"/>
              <a:t>процессором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7269562" y="3816950"/>
            <a:ext cx="18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Инициировано</a:t>
            </a:r>
          </a:p>
          <a:p>
            <a:pPr algn="ctr"/>
            <a:r>
              <a:rPr lang="ru-RU" dirty="0" smtClean="0"/>
              <a:t>удаленным</a:t>
            </a:r>
          </a:p>
          <a:p>
            <a:pPr algn="ctr"/>
            <a:r>
              <a:rPr lang="ru-RU" dirty="0" smtClean="0"/>
              <a:t>процессором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1738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1. Процессор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читает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Овал 123"/>
          <p:cNvSpPr/>
          <p:nvPr/>
        </p:nvSpPr>
        <p:spPr>
          <a:xfrm>
            <a:off x="6527662" y="5151573"/>
            <a:ext cx="498602" cy="4986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17702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. Процессор 2 читает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0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4.16667E-6 -0.5840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24" grpId="0" animBg="1"/>
      <p:bldP spid="124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7491458" y="1216617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933406" y="1648667"/>
            <a:ext cx="355686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493827" y="2311802"/>
            <a:ext cx="0" cy="2920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69" idx="1"/>
          </p:cNvCxnSpPr>
          <p:nvPr/>
        </p:nvCxnSpPr>
        <p:spPr>
          <a:xfrm>
            <a:off x="3900568" y="2008707"/>
            <a:ext cx="3751276" cy="33837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68" idx="6"/>
          </p:cNvCxnSpPr>
          <p:nvPr/>
        </p:nvCxnSpPr>
        <p:spPr>
          <a:xfrm flipH="1">
            <a:off x="3933407" y="5779676"/>
            <a:ext cx="352620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8" idx="7"/>
          </p:cNvCxnSpPr>
          <p:nvPr/>
        </p:nvCxnSpPr>
        <p:spPr>
          <a:xfrm flipH="1">
            <a:off x="3773021" y="2008707"/>
            <a:ext cx="3718438" cy="33837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Дуга 1033"/>
          <p:cNvSpPr/>
          <p:nvPr/>
        </p:nvSpPr>
        <p:spPr>
          <a:xfrm rot="1834824">
            <a:off x="7872329" y="5519657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9708991">
            <a:off x="7874514" y="1086733"/>
            <a:ext cx="1036586" cy="936104"/>
          </a:xfrm>
          <a:prstGeom prst="arc">
            <a:avLst>
              <a:gd name="adj1" fmla="val 15872219"/>
              <a:gd name="adj2" fmla="val 5926691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20561897" flipH="1">
            <a:off x="2531125" y="5483577"/>
            <a:ext cx="1026750" cy="936104"/>
          </a:xfrm>
          <a:prstGeom prst="arc">
            <a:avLst>
              <a:gd name="adj1" fmla="val 16636983"/>
              <a:gd name="adj2" fmla="val 6429076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385813" y="784571"/>
            <a:ext cx="2" cy="432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241799" y="2311804"/>
            <a:ext cx="0" cy="2920279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3933406" y="1864691"/>
            <a:ext cx="3558053" cy="2847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8039050" y="2311802"/>
            <a:ext cx="0" cy="2849594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70" idx="5"/>
          </p:cNvCxnSpPr>
          <p:nvPr/>
        </p:nvCxnSpPr>
        <p:spPr>
          <a:xfrm flipH="1" flipV="1">
            <a:off x="3773020" y="2151417"/>
            <a:ext cx="3718439" cy="341541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7" idx="3"/>
          </p:cNvCxnSpPr>
          <p:nvPr/>
        </p:nvCxnSpPr>
        <p:spPr>
          <a:xfrm flipV="1">
            <a:off x="3933406" y="2151416"/>
            <a:ext cx="3718438" cy="3415411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2838222" y="5232083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7491458" y="5232084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838221" y="1216618"/>
            <a:ext cx="1095185" cy="10951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05348" y="631263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952806" y="668739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7560019" y="6469677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5050746" y="1279335"/>
            <a:ext cx="14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Чтение(</a:t>
            </a:r>
            <a:r>
              <a:rPr lang="en-US" dirty="0" err="1" smtClean="0"/>
              <a:t>shr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 rot="19189670">
            <a:off x="4460449" y="4682186"/>
            <a:ext cx="10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 rot="2547565">
            <a:off x="4060803" y="2510616"/>
            <a:ext cx="18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(</a:t>
            </a:r>
            <a:r>
              <a:rPr lang="en-US" dirty="0" err="1" smtClean="0"/>
              <a:t>pvt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1493254" y="5849209"/>
            <a:ext cx="18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 запись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7220548" y="3515921"/>
            <a:ext cx="126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5302750" y="580304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5222557" y="1893162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554625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3183972" y="3551933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 rot="18990549">
            <a:off x="3976060" y="4314120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 rot="2540503">
            <a:off x="6073952" y="4785244"/>
            <a:ext cx="9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7790446" y="1066300"/>
            <a:ext cx="498602" cy="498602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7552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2. Процессор 2 читает Х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65975" y="2715904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833602" y="2889836"/>
            <a:ext cx="143189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56640" y="3156795"/>
            <a:ext cx="0" cy="11756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72" idx="1"/>
          </p:cNvCxnSpPr>
          <p:nvPr/>
        </p:nvCxnSpPr>
        <p:spPr>
          <a:xfrm>
            <a:off x="820383" y="3034778"/>
            <a:ext cx="151016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71" idx="6"/>
          </p:cNvCxnSpPr>
          <p:nvPr/>
        </p:nvCxnSpPr>
        <p:spPr>
          <a:xfrm flipH="1">
            <a:off x="833603" y="4552865"/>
            <a:ext cx="141955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71" idx="7"/>
          </p:cNvCxnSpPr>
          <p:nvPr/>
        </p:nvCxnSpPr>
        <p:spPr>
          <a:xfrm flipH="1">
            <a:off x="769036" y="3034778"/>
            <a:ext cx="1496940" cy="13622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Дуга 55"/>
          <p:cNvSpPr/>
          <p:nvPr/>
        </p:nvSpPr>
        <p:spPr>
          <a:xfrm rot="1834824">
            <a:off x="2419303" y="4448189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уга 58"/>
          <p:cNvSpPr/>
          <p:nvPr/>
        </p:nvSpPr>
        <p:spPr>
          <a:xfrm rot="19708991">
            <a:off x="2420183" y="2663617"/>
            <a:ext cx="417301" cy="376849"/>
          </a:xfrm>
          <a:prstGeom prst="arc">
            <a:avLst>
              <a:gd name="adj1" fmla="val 15872219"/>
              <a:gd name="adj2" fmla="val 592669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Дуга 59"/>
          <p:cNvSpPr/>
          <p:nvPr/>
        </p:nvSpPr>
        <p:spPr>
          <a:xfrm rot="20561897" flipH="1">
            <a:off x="269083" y="4433664"/>
            <a:ext cx="413341" cy="376849"/>
          </a:xfrm>
          <a:prstGeom prst="arc">
            <a:avLst>
              <a:gd name="adj1" fmla="val 16636983"/>
              <a:gd name="adj2" fmla="val 642907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/>
          <p:nvPr/>
        </p:nvCxnSpPr>
        <p:spPr>
          <a:xfrm flipV="1">
            <a:off x="555181" y="3156796"/>
            <a:ext cx="0" cy="11756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833602" y="2976801"/>
            <a:ext cx="1432373" cy="114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2486421" y="3156795"/>
            <a:ext cx="0" cy="11471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73" idx="5"/>
          </p:cNvCxnSpPr>
          <p:nvPr/>
        </p:nvCxnSpPr>
        <p:spPr>
          <a:xfrm flipH="1" flipV="1">
            <a:off x="769035" y="3092229"/>
            <a:ext cx="1496940" cy="13749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42" idx="3"/>
          </p:cNvCxnSpPr>
          <p:nvPr/>
        </p:nvCxnSpPr>
        <p:spPr>
          <a:xfrm flipV="1">
            <a:off x="833602" y="3092228"/>
            <a:ext cx="1496940" cy="13749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392712" y="4332419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M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2265975" y="4332420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392711" y="2715905"/>
            <a:ext cx="440891" cy="440891"/>
          </a:xfrm>
          <a:prstGeom prst="ellips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Овал 101"/>
          <p:cNvSpPr/>
          <p:nvPr/>
        </p:nvSpPr>
        <p:spPr>
          <a:xfrm>
            <a:off x="2313295" y="4183777"/>
            <a:ext cx="314658" cy="3012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4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00139 -0.237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815</TotalTime>
  <Words>1031</Words>
  <Application>Microsoft Office PowerPoint</Application>
  <PresentationFormat>Экран (4:3)</PresentationFormat>
  <Paragraphs>443</Paragraphs>
  <Slides>21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Palatino Linotype</vt:lpstr>
      <vt:lpstr>Исполнительная</vt:lpstr>
      <vt:lpstr>Visio</vt:lpstr>
      <vt:lpstr>Протокол MESI</vt:lpstr>
      <vt:lpstr>Проблема когерентности памяти</vt:lpstr>
      <vt:lpstr>Аппаратные способы</vt:lpstr>
      <vt:lpstr>Протоколы наблюдения</vt:lpstr>
      <vt:lpstr>Протоколы наблюдения</vt:lpstr>
      <vt:lpstr>Протокол MESI</vt:lpstr>
      <vt:lpstr>Протокол MESI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MESI</dc:title>
  <dc:creator>Banana</dc:creator>
  <cp:lastModifiedBy>User</cp:lastModifiedBy>
  <cp:revision>138</cp:revision>
  <dcterms:created xsi:type="dcterms:W3CDTF">2014-04-14T18:20:02Z</dcterms:created>
  <dcterms:modified xsi:type="dcterms:W3CDTF">2015-11-11T21:10:00Z</dcterms:modified>
</cp:coreProperties>
</file>