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69" r:id="rId4"/>
    <p:sldId id="257" r:id="rId5"/>
    <p:sldId id="274" r:id="rId6"/>
    <p:sldId id="260" r:id="rId7"/>
    <p:sldId id="266" r:id="rId8"/>
    <p:sldId id="271" r:id="rId9"/>
    <p:sldId id="268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6" y="-1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Relationship Id="rId4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1914285080258035"/>
          <c:w val="0.25020552096258147"/>
          <c:h val="0.58083646553972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1914285080258035"/>
          <c:w val="0.25020552096258147"/>
          <c:h val="0.58083646553972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10.png"/></Relationships>
</file>

<file path=ppt/drawings/_rels/drawing2.xml.rels><?xml version="1.0" encoding="UTF-8" standalone="yes"?>
<Relationships xmlns="http://schemas.openxmlformats.org/package/2006/relationships"><Relationship Id="rId2" Type="http://schemas.microsoft.com/office/2007/relationships/hdphoto" Target="../media/hdphoto3.wdp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0.02278</cdr:x>
      <cdr:y>0.11789</cdr:y>
    </cdr:from>
    <cdr:to>
      <cdr:x>0.93338</cdr:x>
      <cdr:y>0.93153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>
          <a:extLst>
            <a:ext uri="{BEBA8EAE-BF5A-486C-A8C5-ECC9F3942E4B}">
              <a14:imgProps xmlns:a14="http://schemas.microsoft.com/office/drawing/2010/main">
                <a14:imgLayer r:embed="rId2">
                  <a14:imgEffect>
                    <a14:sharpenSoften amount="31000"/>
                  </a14:imgEffect>
                </a14:imgLayer>
              </a14:imgProps>
            </a:ext>
          </a:extLst>
        </a:blip>
        <a:srcRect xmlns:a="http://schemas.openxmlformats.org/drawingml/2006/main" l="21657" t="49076" r="31320" b="13236"/>
        <a:stretch xmlns:a="http://schemas.openxmlformats.org/drawingml/2006/main"/>
      </cdr:blipFill>
      <cdr:spPr>
        <a:xfrm xmlns:a="http://schemas.openxmlformats.org/drawingml/2006/main">
          <a:off x="245483" y="563127"/>
          <a:ext cx="9812875" cy="388651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0.13969</cdr:y>
    </cdr:from>
    <cdr:to>
      <cdr:x>0.98523</cdr:x>
      <cdr:y>0.99392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>
          <a:extLst>
            <a:ext uri="{BEBA8EAE-BF5A-486C-A8C5-ECC9F3942E4B}">
              <a14:imgProps xmlns:a14="http://schemas.microsoft.com/office/drawing/2010/main">
                <a14:imgLayer r:embed="rId2">
                  <a14:imgEffect>
                    <a14:sharpenSoften amount="27000"/>
                  </a14:imgEffect>
                </a14:imgLayer>
              </a14:imgProps>
            </a:ext>
          </a:extLst>
        </a:blip>
        <a:srcRect xmlns:a="http://schemas.openxmlformats.org/drawingml/2006/main" l="21694" t="40316" r="31408" b="27779"/>
        <a:stretch xmlns:a="http://schemas.openxmlformats.org/drawingml/2006/main"/>
      </cdr:blipFill>
      <cdr:spPr>
        <a:xfrm xmlns:a="http://schemas.openxmlformats.org/drawingml/2006/main">
          <a:off x="0" y="667274"/>
          <a:ext cx="10617155" cy="4080388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9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65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4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7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2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5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8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71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74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89D01F-AD56-49BB-AEAF-D8DD1C998650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744F81-8378-461F-ACD6-9D2FCE74811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50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5218" y="2021977"/>
            <a:ext cx="11000727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ТОП-500 и ТОП-50. </a:t>
            </a:r>
            <a:br>
              <a:rPr lang="ru-RU" dirty="0" smtClean="0"/>
            </a:br>
            <a:r>
              <a:rPr lang="ru-RU" sz="6700" dirty="0"/>
              <a:t>Россия в списке </a:t>
            </a:r>
            <a:r>
              <a:rPr lang="ru-RU" sz="6700" dirty="0" smtClean="0"/>
              <a:t>высокопроизводительных систем</a:t>
            </a:r>
            <a:endParaRPr lang="ru-RU" sz="6700" dirty="0"/>
          </a:p>
        </p:txBody>
      </p:sp>
    </p:spTree>
    <p:extLst>
      <p:ext uri="{BB962C8B-B14F-4D97-AF65-F5344CB8AC3E}">
        <p14:creationId xmlns:p14="http://schemas.microsoft.com/office/powerpoint/2010/main" val="33212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910" y="746079"/>
            <a:ext cx="10058400" cy="767412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Статистика. Область применения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2000"/>
                    </a14:imgEffect>
                  </a14:imgLayer>
                </a14:imgProps>
              </a:ext>
            </a:extLst>
          </a:blip>
          <a:srcRect l="22151" t="30143" r="32204" b="12796"/>
          <a:stretch/>
        </p:blipFill>
        <p:spPr>
          <a:xfrm>
            <a:off x="1303284" y="1960227"/>
            <a:ext cx="6243145" cy="43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972" y="136478"/>
            <a:ext cx="10058400" cy="1450757"/>
          </a:xfrm>
        </p:spPr>
        <p:txBody>
          <a:bodyPr/>
          <a:lstStyle/>
          <a:p>
            <a:r>
              <a:rPr lang="ru-RU" dirty="0" smtClean="0"/>
              <a:t>Статистика. Тип компьютера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217410"/>
              </p:ext>
            </p:extLst>
          </p:nvPr>
        </p:nvGraphicFramePr>
        <p:xfrm>
          <a:off x="837972" y="1446662"/>
          <a:ext cx="10776273" cy="4776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43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972" y="136478"/>
            <a:ext cx="10058400" cy="1450757"/>
          </a:xfrm>
        </p:spPr>
        <p:txBody>
          <a:bodyPr/>
          <a:lstStyle/>
          <a:p>
            <a:r>
              <a:rPr lang="ru-RU" dirty="0" smtClean="0"/>
              <a:t>Статистика. Разработчики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712778"/>
              </p:ext>
            </p:extLst>
          </p:nvPr>
        </p:nvGraphicFramePr>
        <p:xfrm>
          <a:off x="837972" y="1446662"/>
          <a:ext cx="10776273" cy="4776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9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1722" y="190718"/>
            <a:ext cx="10515600" cy="1325563"/>
          </a:xfrm>
        </p:spPr>
        <p:txBody>
          <a:bodyPr/>
          <a:lstStyle/>
          <a:p>
            <a:r>
              <a:rPr lang="ru-RU" dirty="0" smtClean="0"/>
              <a:t>Российские компьютеры в Топ-500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94323" y="403912"/>
            <a:ext cx="1383271" cy="409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 Ноябрь 2021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66" y="1547813"/>
            <a:ext cx="10628226" cy="466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2511"/>
          </a:xfrm>
        </p:spPr>
        <p:txBody>
          <a:bodyPr>
            <a:normAutofit fontScale="90000"/>
          </a:bodyPr>
          <a:lstStyle/>
          <a:p>
            <a:r>
              <a:rPr lang="ru-RU" dirty="0"/>
              <a:t>Российские компьютеры в </a:t>
            </a:r>
            <a:r>
              <a:rPr lang="ru-RU" dirty="0" smtClean="0"/>
              <a:t>Топ-500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0268465" y="495348"/>
            <a:ext cx="1656194" cy="40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Ноябрь </a:t>
            </a:r>
            <a:r>
              <a:rPr lang="ru-RU" dirty="0" smtClean="0"/>
              <a:t>2021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0622" t="56070" r="35572" b="39419"/>
          <a:stretch/>
        </p:blipFill>
        <p:spPr>
          <a:xfrm>
            <a:off x="1191409" y="1082374"/>
            <a:ext cx="8731067" cy="4640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09" y="1663533"/>
            <a:ext cx="9287121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7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ТОП-50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080" y="2165555"/>
            <a:ext cx="10515600" cy="4351338"/>
          </a:xfrm>
        </p:spPr>
        <p:txBody>
          <a:bodyPr>
            <a:normAutofit/>
          </a:bodyPr>
          <a:lstStyle/>
          <a:p>
            <a:pPr marL="0" indent="711200" algn="just">
              <a:buNone/>
            </a:pPr>
            <a:r>
              <a:rPr lang="ru-RU" sz="2800" dirty="0" smtClean="0"/>
              <a:t>Топ-50 - совместный проект по формированию списка 50 наиболее мощных компьютеров СНГ.</a:t>
            </a:r>
          </a:p>
          <a:p>
            <a:pPr marL="0" indent="711200" algn="just">
              <a:buNone/>
            </a:pPr>
            <a:r>
              <a:rPr lang="ru-RU" sz="2800" dirty="0" smtClean="0"/>
              <a:t>В список включаются 50 вычислительных систем, установленных на территории СНГ и показавших к моменту выхода списка наибольшую производительность на тесте </a:t>
            </a:r>
            <a:r>
              <a:rPr lang="ru-RU" sz="2800" dirty="0" err="1" smtClean="0"/>
              <a:t>Linpack</a:t>
            </a:r>
            <a:r>
              <a:rPr lang="ru-RU" sz="2800" dirty="0" smtClean="0"/>
              <a:t>. Список обновляется два раза в год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350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633"/>
            <a:ext cx="12192000" cy="1293028"/>
          </a:xfrm>
        </p:spPr>
        <p:txBody>
          <a:bodyPr/>
          <a:lstStyle/>
          <a:p>
            <a:pPr algn="ctr"/>
            <a:r>
              <a:rPr lang="ru-RU" b="1" dirty="0"/>
              <a:t>5 место </a:t>
            </a:r>
            <a:r>
              <a:rPr lang="ru-RU" dirty="0"/>
              <a:t>– Политехник РСК </a:t>
            </a:r>
            <a:r>
              <a:rPr lang="ru-RU" dirty="0" smtClean="0"/>
              <a:t>Торнадо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759" y="1930847"/>
            <a:ext cx="10058400" cy="42188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Кол-во </a:t>
            </a:r>
            <a:r>
              <a:rPr lang="en-US" dirty="0"/>
              <a:t>CPU/</a:t>
            </a:r>
            <a:r>
              <a:rPr lang="ru-RU" dirty="0"/>
              <a:t>ядер - </a:t>
            </a:r>
            <a:r>
              <a:rPr lang="ru-RU" dirty="0" smtClean="0"/>
              <a:t>1468/20552</a:t>
            </a:r>
          </a:p>
          <a:p>
            <a:r>
              <a:rPr lang="ru-RU" dirty="0" smtClean="0"/>
              <a:t>Основной </a:t>
            </a:r>
            <a:r>
              <a:rPr lang="ru-RU" dirty="0"/>
              <a:t>процессор - </a:t>
            </a:r>
            <a:r>
              <a:rPr lang="en-US" dirty="0"/>
              <a:t>Xeon </a:t>
            </a:r>
            <a:r>
              <a:rPr lang="en-US" dirty="0" smtClean="0"/>
              <a:t>E5-2697v3</a:t>
            </a:r>
            <a:endParaRPr lang="ru-RU" dirty="0" smtClean="0"/>
          </a:p>
          <a:p>
            <a:r>
              <a:rPr lang="ru-RU" dirty="0" smtClean="0"/>
              <a:t>Сеть</a:t>
            </a:r>
            <a:r>
              <a:rPr lang="ru-RU" dirty="0"/>
              <a:t>: </a:t>
            </a:r>
            <a:r>
              <a:rPr lang="en-US" dirty="0" err="1"/>
              <a:t>Infiniband</a:t>
            </a:r>
            <a:r>
              <a:rPr lang="en-US" dirty="0"/>
              <a:t> FDR/Gigabit Ethernet/Gigabit </a:t>
            </a:r>
            <a:r>
              <a:rPr lang="en-US" dirty="0" smtClean="0"/>
              <a:t>Ethernet</a:t>
            </a:r>
            <a:endParaRPr lang="ru-RU" dirty="0" smtClean="0"/>
          </a:p>
          <a:p>
            <a:r>
              <a:rPr lang="ru-RU" dirty="0" smtClean="0"/>
              <a:t>Производительность </a:t>
            </a:r>
            <a:r>
              <a:rPr lang="en-US" dirty="0" err="1"/>
              <a:t>Linpack</a:t>
            </a:r>
            <a:r>
              <a:rPr lang="en-US" dirty="0"/>
              <a:t> – </a:t>
            </a:r>
            <a:r>
              <a:rPr lang="ru-RU" dirty="0" smtClean="0"/>
              <a:t>715,94</a:t>
            </a:r>
          </a:p>
          <a:p>
            <a:r>
              <a:rPr lang="ru-RU" dirty="0" smtClean="0"/>
              <a:t>Пиковая </a:t>
            </a:r>
            <a:r>
              <a:rPr lang="ru-RU" dirty="0"/>
              <a:t>производительность – </a:t>
            </a:r>
            <a:r>
              <a:rPr lang="ru-RU" dirty="0" smtClean="0"/>
              <a:t>1015,10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Коэффициент эффективности - ????</a:t>
            </a:r>
          </a:p>
          <a:p>
            <a:r>
              <a:rPr lang="ru-RU" dirty="0" smtClean="0"/>
              <a:t>ОС </a:t>
            </a:r>
            <a:r>
              <a:rPr lang="ru-RU" dirty="0"/>
              <a:t>– </a:t>
            </a:r>
            <a:r>
              <a:rPr lang="en-US" dirty="0" err="1"/>
              <a:t>CentOS</a:t>
            </a:r>
            <a:endParaRPr lang="ru-RU" dirty="0"/>
          </a:p>
          <a:p>
            <a:r>
              <a:rPr lang="ru-RU" dirty="0"/>
              <a:t>Объем памяти </a:t>
            </a:r>
            <a:r>
              <a:rPr lang="ru-RU" dirty="0" smtClean="0"/>
              <a:t>45568</a:t>
            </a:r>
          </a:p>
          <a:p>
            <a:r>
              <a:rPr lang="ru-RU" dirty="0"/>
              <a:t>Потребление энергии </a:t>
            </a:r>
            <a:r>
              <a:rPr lang="ru-RU" dirty="0" smtClean="0"/>
              <a:t>320 кВт</a:t>
            </a:r>
          </a:p>
          <a:p>
            <a:r>
              <a:rPr lang="ru-RU" dirty="0" smtClean="0"/>
              <a:t>Разработчик </a:t>
            </a:r>
            <a:r>
              <a:rPr lang="ru-RU" dirty="0"/>
              <a:t>Группа компаний </a:t>
            </a:r>
            <a:r>
              <a:rPr lang="ru-RU" dirty="0" smtClean="0"/>
              <a:t>РСК</a:t>
            </a:r>
          </a:p>
          <a:p>
            <a:r>
              <a:rPr lang="ru-RU" dirty="0" smtClean="0"/>
              <a:t>Год </a:t>
            </a:r>
            <a:r>
              <a:rPr lang="ru-RU" dirty="0"/>
              <a:t>выпуска </a:t>
            </a:r>
            <a:r>
              <a:rPr lang="ru-RU" dirty="0" smtClean="0"/>
              <a:t>2017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63" y="1744717"/>
            <a:ext cx="4867965" cy="44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7644"/>
            <a:ext cx="121920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4 место </a:t>
            </a:r>
            <a:r>
              <a:rPr lang="ru-RU" dirty="0"/>
              <a:t>- Суперкомпьютерный вычислительный комплекс НИЦ "Курчатовский институт"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094" y="1845734"/>
            <a:ext cx="4939352" cy="402336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Кол-во </a:t>
            </a:r>
            <a:r>
              <a:rPr lang="en-US" dirty="0"/>
              <a:t>CPU/</a:t>
            </a:r>
            <a:r>
              <a:rPr lang="ru-RU" dirty="0"/>
              <a:t>ядер - </a:t>
            </a:r>
            <a:r>
              <a:rPr lang="ru-RU" dirty="0" smtClean="0"/>
              <a:t>1070/21146</a:t>
            </a:r>
          </a:p>
          <a:p>
            <a:r>
              <a:rPr lang="ru-RU" dirty="0" smtClean="0"/>
              <a:t>Основной </a:t>
            </a:r>
            <a:r>
              <a:rPr lang="ru-RU" dirty="0"/>
              <a:t>процессор - </a:t>
            </a:r>
            <a:r>
              <a:rPr lang="en-US" dirty="0"/>
              <a:t>Xeon </a:t>
            </a:r>
            <a:r>
              <a:rPr lang="en-US" dirty="0" smtClean="0"/>
              <a:t>E5-2680v3</a:t>
            </a:r>
            <a:endParaRPr lang="ru-RU" dirty="0" smtClean="0"/>
          </a:p>
          <a:p>
            <a:r>
              <a:rPr lang="ru-RU" dirty="0" smtClean="0"/>
              <a:t>Сеть</a:t>
            </a:r>
            <a:r>
              <a:rPr lang="ru-RU" dirty="0"/>
              <a:t>: </a:t>
            </a:r>
            <a:r>
              <a:rPr lang="en-US" dirty="0" err="1"/>
              <a:t>Infiniband</a:t>
            </a:r>
            <a:r>
              <a:rPr lang="en-US" dirty="0"/>
              <a:t> FDR/Gigabit Ethernet/Gigabit Ethernet</a:t>
            </a:r>
            <a:endParaRPr lang="ru-RU" dirty="0"/>
          </a:p>
          <a:p>
            <a:r>
              <a:rPr lang="ru-RU" dirty="0"/>
              <a:t>Производительность </a:t>
            </a:r>
            <a:r>
              <a:rPr lang="en-US" dirty="0" err="1"/>
              <a:t>Linpack</a:t>
            </a:r>
            <a:r>
              <a:rPr lang="en-US" dirty="0"/>
              <a:t> – </a:t>
            </a:r>
            <a:r>
              <a:rPr lang="ru-RU" dirty="0" smtClean="0"/>
              <a:t>755.53</a:t>
            </a:r>
          </a:p>
          <a:p>
            <a:r>
              <a:rPr lang="ru-RU" dirty="0" smtClean="0"/>
              <a:t>Пиковая </a:t>
            </a:r>
            <a:r>
              <a:rPr lang="ru-RU" dirty="0"/>
              <a:t>производительность – </a:t>
            </a:r>
            <a:r>
              <a:rPr lang="ru-RU" dirty="0" smtClean="0"/>
              <a:t>1268.36</a:t>
            </a:r>
          </a:p>
          <a:p>
            <a:r>
              <a:rPr lang="ru-RU" dirty="0">
                <a:solidFill>
                  <a:srgbClr val="FF0000"/>
                </a:solidFill>
              </a:rPr>
              <a:t>Коэффициент эффективности - ????</a:t>
            </a:r>
          </a:p>
          <a:p>
            <a:r>
              <a:rPr lang="ru-RU" dirty="0" smtClean="0"/>
              <a:t>ОС </a:t>
            </a:r>
            <a:r>
              <a:rPr lang="ru-RU" dirty="0"/>
              <a:t>– </a:t>
            </a:r>
            <a:r>
              <a:rPr lang="en-US" dirty="0" err="1" smtClean="0"/>
              <a:t>CentOS</a:t>
            </a:r>
            <a:endParaRPr lang="ru-RU" dirty="0" smtClean="0"/>
          </a:p>
          <a:p>
            <a:r>
              <a:rPr lang="ru-RU" dirty="0" smtClean="0"/>
              <a:t>Разработчик </a:t>
            </a:r>
            <a:r>
              <a:rPr lang="ru-RU" dirty="0"/>
              <a:t>НИЦ "Курчатовский Институт", </a:t>
            </a:r>
            <a:r>
              <a:rPr lang="ru-RU" dirty="0" err="1"/>
              <a:t>Supermicro</a:t>
            </a:r>
            <a:r>
              <a:rPr lang="ru-RU" dirty="0"/>
              <a:t>, </a:t>
            </a:r>
            <a:r>
              <a:rPr lang="ru-RU" dirty="0" err="1"/>
              <a:t>Борлас</a:t>
            </a:r>
            <a:r>
              <a:rPr lang="ru-RU" dirty="0"/>
              <a:t>,</a:t>
            </a:r>
            <a:r>
              <a:rPr lang="en-US" dirty="0" smtClean="0"/>
              <a:t>T-Platforms</a:t>
            </a:r>
            <a:endParaRPr lang="ru-RU" dirty="0"/>
          </a:p>
          <a:p>
            <a:r>
              <a:rPr lang="ru-RU" dirty="0"/>
              <a:t>Год выпуска 2018</a:t>
            </a:r>
          </a:p>
        </p:txBody>
      </p:sp>
      <p:pic>
        <p:nvPicPr>
          <p:cNvPr id="4" name="Picture 2" descr="https://cdn.vdmsti.ru/image/2017/6h/1prcf/fullscreen-2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50" y="1980241"/>
            <a:ext cx="5833280" cy="388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0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5534" y="204815"/>
            <a:ext cx="12192000" cy="1293028"/>
          </a:xfrm>
        </p:spPr>
        <p:txBody>
          <a:bodyPr/>
          <a:lstStyle/>
          <a:p>
            <a:pPr algn="ctr"/>
            <a:r>
              <a:rPr lang="ru-RU" b="1" dirty="0"/>
              <a:t>3 место </a:t>
            </a:r>
            <a:r>
              <a:rPr lang="ru-RU" dirty="0"/>
              <a:t>– Ломоносов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1446" y="1845734"/>
            <a:ext cx="5076966" cy="402336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Кол-во </a:t>
            </a:r>
            <a:r>
              <a:rPr lang="en-US" dirty="0"/>
              <a:t>CPU/</a:t>
            </a:r>
            <a:r>
              <a:rPr lang="ru-RU" dirty="0"/>
              <a:t>ядер - </a:t>
            </a:r>
            <a:r>
              <a:rPr lang="ru-RU" dirty="0" smtClean="0"/>
              <a:t>12422/82468</a:t>
            </a:r>
          </a:p>
          <a:p>
            <a:r>
              <a:rPr lang="ru-RU" dirty="0" smtClean="0"/>
              <a:t>Пиковая производительность  - 1700.21  TFLOPS</a:t>
            </a:r>
          </a:p>
          <a:p>
            <a:r>
              <a:rPr lang="ru-RU" dirty="0" smtClean="0"/>
              <a:t>Производительность </a:t>
            </a:r>
            <a:r>
              <a:rPr lang="en-US" dirty="0" err="1" smtClean="0"/>
              <a:t>Linpack</a:t>
            </a:r>
            <a:r>
              <a:rPr lang="en-US" dirty="0" smtClean="0"/>
              <a:t> </a:t>
            </a:r>
            <a:r>
              <a:rPr lang="ru-RU" dirty="0" smtClean="0"/>
              <a:t> - 901.9  TFLOPS</a:t>
            </a:r>
          </a:p>
          <a:p>
            <a:pPr lvl="0"/>
            <a:r>
              <a:rPr lang="ru-RU" dirty="0">
                <a:solidFill>
                  <a:srgbClr val="FF0000"/>
                </a:solidFill>
              </a:rPr>
              <a:t>Коэффициент эффективности - ????</a:t>
            </a:r>
          </a:p>
          <a:p>
            <a:r>
              <a:rPr lang="ru-RU" dirty="0" smtClean="0"/>
              <a:t>Основной тип процессора </a:t>
            </a:r>
            <a:r>
              <a:rPr lang="en-US" dirty="0" smtClean="0"/>
              <a:t>Xeon X5570</a:t>
            </a:r>
            <a:r>
              <a:rPr lang="ru-RU" dirty="0" smtClean="0"/>
              <a:t>,</a:t>
            </a:r>
            <a:r>
              <a:rPr lang="en-US" dirty="0" smtClean="0"/>
              <a:t>Xeon 5670</a:t>
            </a:r>
            <a:endParaRPr lang="ru-RU" dirty="0" smtClean="0"/>
          </a:p>
          <a:p>
            <a:r>
              <a:rPr lang="ru-RU" dirty="0" smtClean="0"/>
              <a:t>ОС – </a:t>
            </a:r>
            <a:r>
              <a:rPr lang="en-US" dirty="0" err="1"/>
              <a:t>Clustrx</a:t>
            </a:r>
            <a:r>
              <a:rPr lang="en-US" dirty="0"/>
              <a:t> T-Platforms Edition</a:t>
            </a:r>
            <a:endParaRPr lang="ru-RU" dirty="0" smtClean="0"/>
          </a:p>
          <a:p>
            <a:r>
              <a:rPr lang="ru-RU" dirty="0" smtClean="0"/>
              <a:t>Сеть </a:t>
            </a:r>
            <a:r>
              <a:rPr lang="en-US" dirty="0" err="1"/>
              <a:t>Infiniband</a:t>
            </a:r>
            <a:r>
              <a:rPr lang="en-US" dirty="0"/>
              <a:t> QDR/Gigabit Ethernet/Gigabit </a:t>
            </a:r>
            <a:r>
              <a:rPr lang="en-US" dirty="0" smtClean="0"/>
              <a:t>Ethernet</a:t>
            </a:r>
            <a:endParaRPr lang="ru-RU" dirty="0" smtClean="0"/>
          </a:p>
          <a:p>
            <a:r>
              <a:rPr lang="ru-RU" dirty="0" smtClean="0"/>
              <a:t>Потребление энергии 280000 кВт</a:t>
            </a:r>
          </a:p>
          <a:p>
            <a:r>
              <a:rPr lang="ru-RU" dirty="0" smtClean="0"/>
              <a:t>Производитель </a:t>
            </a:r>
            <a:r>
              <a:rPr lang="en-US" dirty="0" smtClean="0"/>
              <a:t>T-platform</a:t>
            </a:r>
          </a:p>
          <a:p>
            <a:r>
              <a:rPr lang="ru-RU" dirty="0" smtClean="0"/>
              <a:t>Год выпуска 2012</a:t>
            </a:r>
            <a:endParaRPr lang="en-US" dirty="0" smtClean="0"/>
          </a:p>
        </p:txBody>
      </p:sp>
      <p:pic>
        <p:nvPicPr>
          <p:cNvPr id="4" name="Picture 2" descr="http://parallel.ru/sites/default/files/cluster/images/lomonosov/lomonosov_1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2" r="13183"/>
          <a:stretch/>
        </p:blipFill>
        <p:spPr bwMode="auto">
          <a:xfrm>
            <a:off x="5873087" y="2124261"/>
            <a:ext cx="6223379" cy="346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" y="232110"/>
            <a:ext cx="121920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2 место </a:t>
            </a:r>
            <a:r>
              <a:rPr lang="ru-RU" dirty="0"/>
              <a:t>– Суперкомпьютерный вычислительный комплекс ФГБУ «ГВЦ Росгидромета»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412702" cy="40233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Кол-во </a:t>
            </a:r>
            <a:r>
              <a:rPr lang="en-US" dirty="0"/>
              <a:t>CPU/</a:t>
            </a:r>
            <a:r>
              <a:rPr lang="ru-RU" dirty="0"/>
              <a:t>ядер - </a:t>
            </a:r>
            <a:r>
              <a:rPr lang="ru-RU" dirty="0" smtClean="0"/>
              <a:t>1952/35136</a:t>
            </a:r>
          </a:p>
          <a:p>
            <a:r>
              <a:rPr lang="ru-RU" dirty="0" smtClean="0"/>
              <a:t>Основной </a:t>
            </a:r>
            <a:r>
              <a:rPr lang="ru-RU" dirty="0"/>
              <a:t>процессор - </a:t>
            </a:r>
            <a:r>
              <a:rPr lang="en-US" dirty="0"/>
              <a:t>Xeon E5-2697v4</a:t>
            </a:r>
            <a:endParaRPr lang="ru-RU" dirty="0"/>
          </a:p>
          <a:p>
            <a:r>
              <a:rPr lang="ru-RU" dirty="0" smtClean="0"/>
              <a:t>Сеть: </a:t>
            </a:r>
            <a:r>
              <a:rPr lang="en-US" dirty="0" smtClean="0"/>
              <a:t>Aries/Aries </a:t>
            </a:r>
            <a:r>
              <a:rPr lang="en-US" dirty="0"/>
              <a:t>+ </a:t>
            </a:r>
            <a:r>
              <a:rPr lang="en-US" dirty="0" err="1"/>
              <a:t>Infiniband</a:t>
            </a:r>
            <a:r>
              <a:rPr lang="en-US" dirty="0"/>
              <a:t>/Aries + Gigabit </a:t>
            </a:r>
            <a:r>
              <a:rPr lang="en-US" dirty="0" smtClean="0"/>
              <a:t>Ethernet</a:t>
            </a:r>
            <a:endParaRPr lang="ru-RU" dirty="0" smtClean="0"/>
          </a:p>
          <a:p>
            <a:r>
              <a:rPr lang="ru-RU" dirty="0" smtClean="0"/>
              <a:t>Производительность </a:t>
            </a:r>
            <a:r>
              <a:rPr lang="en-US" dirty="0" err="1"/>
              <a:t>Linpack</a:t>
            </a:r>
            <a:r>
              <a:rPr lang="en-US" dirty="0"/>
              <a:t> – </a:t>
            </a:r>
            <a:r>
              <a:rPr lang="ru-RU" dirty="0" smtClean="0"/>
              <a:t>1200.35</a:t>
            </a:r>
          </a:p>
          <a:p>
            <a:r>
              <a:rPr lang="ru-RU" dirty="0" smtClean="0"/>
              <a:t>Пиковая </a:t>
            </a:r>
            <a:r>
              <a:rPr lang="ru-RU" dirty="0"/>
              <a:t>производительность – </a:t>
            </a:r>
            <a:r>
              <a:rPr lang="ru-RU" dirty="0" smtClean="0"/>
              <a:t>1293.01</a:t>
            </a:r>
          </a:p>
          <a:p>
            <a:r>
              <a:rPr lang="ru-RU" dirty="0">
                <a:solidFill>
                  <a:srgbClr val="FF0000"/>
                </a:solidFill>
              </a:rPr>
              <a:t>Коэффициент эффективности - ????</a:t>
            </a:r>
          </a:p>
          <a:p>
            <a:r>
              <a:rPr lang="ru-RU" dirty="0" smtClean="0"/>
              <a:t>ОС </a:t>
            </a:r>
            <a:r>
              <a:rPr lang="ru-RU" dirty="0"/>
              <a:t>– </a:t>
            </a:r>
            <a:r>
              <a:rPr lang="en-US" dirty="0"/>
              <a:t>Cray Linux </a:t>
            </a:r>
            <a:r>
              <a:rPr lang="en-US" dirty="0" smtClean="0"/>
              <a:t>Environment</a:t>
            </a:r>
            <a:endParaRPr lang="ru-RU" dirty="0" smtClean="0"/>
          </a:p>
          <a:p>
            <a:r>
              <a:rPr lang="ru-RU" dirty="0" smtClean="0"/>
              <a:t>Объем </a:t>
            </a:r>
            <a:r>
              <a:rPr lang="ru-RU" dirty="0"/>
              <a:t>памяти </a:t>
            </a:r>
            <a:r>
              <a:rPr lang="ru-RU" dirty="0" smtClean="0"/>
              <a:t>124928 </a:t>
            </a:r>
            <a:r>
              <a:rPr lang="ru-RU" dirty="0"/>
              <a:t>ГБ</a:t>
            </a:r>
          </a:p>
          <a:p>
            <a:r>
              <a:rPr lang="ru-RU" dirty="0"/>
              <a:t>Разработчик </a:t>
            </a:r>
            <a:r>
              <a:rPr lang="en-US" dirty="0"/>
              <a:t>Cray Inc./</a:t>
            </a:r>
            <a:r>
              <a:rPr lang="en-US" dirty="0" smtClean="0"/>
              <a:t>T-Platforms</a:t>
            </a:r>
            <a:endParaRPr lang="ru-RU" dirty="0" smtClean="0"/>
          </a:p>
          <a:p>
            <a:r>
              <a:rPr lang="ru-RU" dirty="0" smtClean="0"/>
              <a:t>Год выпуска 2018</a:t>
            </a:r>
            <a:endParaRPr lang="ru-RU" dirty="0"/>
          </a:p>
        </p:txBody>
      </p:sp>
      <p:pic>
        <p:nvPicPr>
          <p:cNvPr id="4" name="Picture 2" descr="ÐÐ°ÑÑÐ¸Ð½ÐºÐ¸ Ð¿Ð¾ Ð·Ð°Ð¿ÑÐ¾ÑÑ ÑÑÐ¿ÐµÑÐºÐ¾Ð¼Ð¿ÑÑÑÐµÑ Ð³Ð¸Ð´ÑÐ¾Ð¼ÐµÑÑÐµÐ½ÑÑ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24" y="2071027"/>
            <a:ext cx="5528244" cy="379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36477" y="163872"/>
            <a:ext cx="12192000" cy="129302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1 место </a:t>
            </a:r>
            <a:r>
              <a:rPr lang="ru-RU" dirty="0"/>
              <a:t>– Ломоносов-2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622" y="1845734"/>
            <a:ext cx="5715588" cy="402336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Кол-во </a:t>
            </a:r>
            <a:r>
              <a:rPr lang="en-US" dirty="0" smtClean="0"/>
              <a:t>CPU/</a:t>
            </a:r>
            <a:r>
              <a:rPr lang="ru-RU" dirty="0" smtClean="0"/>
              <a:t>ядер - 1696/64384</a:t>
            </a:r>
            <a:endParaRPr lang="en-US" dirty="0" smtClean="0"/>
          </a:p>
          <a:p>
            <a:r>
              <a:rPr lang="ru-RU" dirty="0" smtClean="0"/>
              <a:t>Основной процессор - </a:t>
            </a:r>
            <a:r>
              <a:rPr lang="en-US" dirty="0" smtClean="0"/>
              <a:t>Xeon E5-2697v3</a:t>
            </a:r>
            <a:endParaRPr lang="ru-RU" dirty="0" smtClean="0"/>
          </a:p>
          <a:p>
            <a:r>
              <a:rPr lang="ru-RU" dirty="0"/>
              <a:t>С</a:t>
            </a:r>
            <a:r>
              <a:rPr lang="ru-RU" dirty="0" smtClean="0"/>
              <a:t>еть</a:t>
            </a:r>
            <a:r>
              <a:rPr lang="ru-RU" dirty="0"/>
              <a:t>: </a:t>
            </a:r>
            <a:r>
              <a:rPr lang="en-US" dirty="0" err="1"/>
              <a:t>Infiniband</a:t>
            </a:r>
            <a:r>
              <a:rPr lang="en-US" dirty="0"/>
              <a:t> FDR/</a:t>
            </a:r>
            <a:r>
              <a:rPr lang="en-US" dirty="0" err="1"/>
              <a:t>Infiniband</a:t>
            </a:r>
            <a:r>
              <a:rPr lang="en-US" dirty="0"/>
              <a:t> FDR/Gigabit </a:t>
            </a:r>
            <a:r>
              <a:rPr lang="en-US" dirty="0" smtClean="0"/>
              <a:t>Ethernet</a:t>
            </a:r>
            <a:endParaRPr lang="ru-RU" dirty="0" smtClean="0"/>
          </a:p>
          <a:p>
            <a:r>
              <a:rPr lang="ru-RU" dirty="0" smtClean="0"/>
              <a:t>Производительность </a:t>
            </a:r>
            <a:r>
              <a:rPr lang="en-US" dirty="0" err="1" smtClean="0"/>
              <a:t>Linpack</a:t>
            </a:r>
            <a:r>
              <a:rPr lang="en-US" dirty="0" smtClean="0"/>
              <a:t> – </a:t>
            </a:r>
            <a:r>
              <a:rPr lang="ru-RU" dirty="0" smtClean="0"/>
              <a:t>2478,00  </a:t>
            </a:r>
            <a:r>
              <a:rPr lang="ru-RU" dirty="0"/>
              <a:t>TFLOPS</a:t>
            </a:r>
            <a:endParaRPr lang="ru-RU" dirty="0" smtClean="0"/>
          </a:p>
          <a:p>
            <a:r>
              <a:rPr lang="ru-RU" dirty="0" smtClean="0"/>
              <a:t>Пиковая производительность – 4946,79  </a:t>
            </a:r>
            <a:r>
              <a:rPr lang="ru-RU" dirty="0"/>
              <a:t>TFLOPS</a:t>
            </a:r>
            <a:endParaRPr lang="ru-RU" dirty="0" smtClean="0"/>
          </a:p>
          <a:p>
            <a:r>
              <a:rPr lang="ru-RU" dirty="0">
                <a:solidFill>
                  <a:srgbClr val="FF0000"/>
                </a:solidFill>
              </a:rPr>
              <a:t>Коэффициент эффективности - ????</a:t>
            </a:r>
          </a:p>
          <a:p>
            <a:r>
              <a:rPr lang="ru-RU" dirty="0" smtClean="0"/>
              <a:t>ОС – </a:t>
            </a:r>
            <a:r>
              <a:rPr lang="en-US" dirty="0" smtClean="0"/>
              <a:t>Linux</a:t>
            </a:r>
            <a:endParaRPr lang="ru-RU" dirty="0" smtClean="0"/>
          </a:p>
          <a:p>
            <a:r>
              <a:rPr lang="ru-RU" dirty="0" smtClean="0"/>
              <a:t>Объем памяти 94208 ГБ</a:t>
            </a:r>
          </a:p>
          <a:p>
            <a:r>
              <a:rPr lang="ru-RU" dirty="0" smtClean="0"/>
              <a:t>Разработчик </a:t>
            </a:r>
            <a:r>
              <a:rPr lang="en-US" dirty="0" smtClean="0"/>
              <a:t>T-Platforms</a:t>
            </a:r>
            <a:endParaRPr lang="ru-RU" dirty="0" smtClean="0"/>
          </a:p>
          <a:p>
            <a:r>
              <a:rPr lang="ru-RU" dirty="0" smtClean="0"/>
              <a:t>Год выпуска 2018</a:t>
            </a:r>
            <a:endParaRPr lang="ru-RU" dirty="0"/>
          </a:p>
        </p:txBody>
      </p:sp>
      <p:pic>
        <p:nvPicPr>
          <p:cNvPr id="5" name="Picture 2" descr="Lomonosov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49" y="1971408"/>
            <a:ext cx="5843606" cy="389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2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546</TotalTime>
  <Words>331</Words>
  <Application>Microsoft Office PowerPoint</Application>
  <PresentationFormat>Произвольный</PresentationFormat>
  <Paragraphs>66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Ретро</vt:lpstr>
      <vt:lpstr>ТОП-500 и ТОП-50.  Россия в списке высокопроизводительных систем</vt:lpstr>
      <vt:lpstr>Российские компьютеры в Топ-500</vt:lpstr>
      <vt:lpstr>Российские компьютеры в Топ-500</vt:lpstr>
      <vt:lpstr>ТОП-50</vt:lpstr>
      <vt:lpstr>5 место – Политехник РСК Торнадо</vt:lpstr>
      <vt:lpstr>4 место - Суперкомпьютерный вычислительный комплекс НИЦ "Курчатовский институт"</vt:lpstr>
      <vt:lpstr>3 место – Ломоносов</vt:lpstr>
      <vt:lpstr>2 место – Суперкомпьютерный вычислительный комплекс ФГБУ «ГВЦ Росгидромета»</vt:lpstr>
      <vt:lpstr>1 место – Ломоносов-2</vt:lpstr>
      <vt:lpstr>Статистика. Область применения</vt:lpstr>
      <vt:lpstr>Статистика. Тип компьютера</vt:lpstr>
      <vt:lpstr>Статистика. Разработчики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ТОП-500 и ТОП-50  России высокопроизводительных систем</dc:title>
  <dc:creator>Юля</dc:creator>
  <cp:lastModifiedBy>Мельцов Василий Юрьевич</cp:lastModifiedBy>
  <cp:revision>23</cp:revision>
  <dcterms:created xsi:type="dcterms:W3CDTF">2018-10-22T08:46:52Z</dcterms:created>
  <dcterms:modified xsi:type="dcterms:W3CDTF">2022-01-20T12:06:44Z</dcterms:modified>
</cp:coreProperties>
</file>