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sldIdLst>
    <p:sldId id="256" r:id="rId2"/>
    <p:sldId id="258" r:id="rId3"/>
    <p:sldId id="273" r:id="rId4"/>
    <p:sldId id="278" r:id="rId5"/>
    <p:sldId id="274" r:id="rId6"/>
    <p:sldId id="265" r:id="rId7"/>
    <p:sldId id="263" r:id="rId8"/>
    <p:sldId id="264" r:id="rId9"/>
    <p:sldId id="267" r:id="rId10"/>
    <p:sldId id="268" r:id="rId11"/>
    <p:sldId id="269" r:id="rId12"/>
    <p:sldId id="276" r:id="rId13"/>
    <p:sldId id="277" r:id="rId14"/>
    <p:sldId id="270" r:id="rId15"/>
    <p:sldId id="271" r:id="rId16"/>
    <p:sldId id="259" r:id="rId17"/>
    <p:sldId id="272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anik Tropin" initials="DT" lastIdx="8" clrIdx="0"/>
  <p:cmAuthor id="2" name="Тропин Даниил Александрович" initials="ТДА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5B88F"/>
    <a:srgbClr val="42CD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534" autoAdjust="0"/>
    <p:restoredTop sz="94817" autoAdjust="0"/>
  </p:normalViewPr>
  <p:slideViewPr>
    <p:cSldViewPr snapToGrid="0">
      <p:cViewPr varScale="1">
        <p:scale>
          <a:sx n="81" d="100"/>
          <a:sy n="81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A9E5718-AC21-4874-8CB0-EFAD24CB1DE3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B570F82-677D-4CC2-9504-D01A41A1D349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ПРАВЛЕНИЕ</a:t>
          </a:r>
        </a:p>
      </dgm:t>
    </dgm:pt>
    <dgm:pt modelId="{1E5876AF-B967-47FF-A30B-0063E14A28F8}" type="parTrans" cxnId="{48BFA7C6-BEE4-45EB-81CC-9F08DDC6FAD2}">
      <dgm:prSet/>
      <dgm:spPr/>
      <dgm:t>
        <a:bodyPr/>
        <a:lstStyle/>
        <a:p>
          <a:endParaRPr lang="ru-RU"/>
        </a:p>
      </dgm:t>
    </dgm:pt>
    <dgm:pt modelId="{A6E7287F-2CF3-42B7-A39C-B2DB57864891}" type="sibTrans" cxnId="{48BFA7C6-BEE4-45EB-81CC-9F08DDC6FAD2}">
      <dgm:prSet/>
      <dgm:spPr/>
      <dgm:t>
        <a:bodyPr/>
        <a:lstStyle/>
        <a:p>
          <a:endParaRPr lang="ru-RU"/>
        </a:p>
      </dgm:t>
    </dgm:pt>
    <dgm:pt modelId="{92DB0E6F-D98B-4291-AA6B-B06788768C78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АДМИНИСТРАТИВНЫЙ ОТДЕЛ</a:t>
          </a:r>
        </a:p>
      </dgm:t>
    </dgm:pt>
    <dgm:pt modelId="{2B488B5B-2E92-4327-BF42-2009D894616C}" type="parTrans" cxnId="{4CFF0CB8-9DA8-49B9-902D-B52E3301AED7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82861CCC-B2ED-4DDB-BA10-028B051C008A}" type="sibTrans" cxnId="{4CFF0CB8-9DA8-49B9-902D-B52E3301AED7}">
      <dgm:prSet/>
      <dgm:spPr/>
      <dgm:t>
        <a:bodyPr/>
        <a:lstStyle/>
        <a:p>
          <a:endParaRPr lang="ru-RU"/>
        </a:p>
      </dgm:t>
    </dgm:pt>
    <dgm:pt modelId="{2360333D-FB62-4098-A34F-C44956FC48A6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ПРОИЗВОДСТВЕННЫЙ ОТДЕЛ</a:t>
          </a:r>
        </a:p>
      </dgm:t>
    </dgm:pt>
    <dgm:pt modelId="{6DE20EAB-60A9-47C4-99D1-10622DD77105}" type="parTrans" cxnId="{3A486785-0B58-46FC-B052-303296CE1A99}">
      <dgm:prSet/>
      <dgm:spPr/>
      <dgm:t>
        <a:bodyPr/>
        <a:lstStyle/>
        <a:p>
          <a:endParaRPr lang="ru-RU"/>
        </a:p>
      </dgm:t>
    </dgm:pt>
    <dgm:pt modelId="{609F9793-9A17-457E-8D1F-FC5652CB6E3C}" type="sibTrans" cxnId="{3A486785-0B58-46FC-B052-303296CE1A99}">
      <dgm:prSet/>
      <dgm:spPr/>
      <dgm:t>
        <a:bodyPr/>
        <a:lstStyle/>
        <a:p>
          <a:endParaRPr lang="ru-RU"/>
        </a:p>
      </dgm:t>
    </dgm:pt>
    <dgm:pt modelId="{3D3595AF-CBEA-41CA-85FA-5C969EE5F377}">
      <dgm:prSet phldrT="[Текст]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ТЕНДЕРНЫЙ ОТДЕЛ</a:t>
          </a:r>
        </a:p>
      </dgm:t>
    </dgm:pt>
    <dgm:pt modelId="{DEE3936A-CB81-4314-9FCC-EE9D3347B307}" type="parTrans" cxnId="{8B64CE0F-EE7A-4E3E-820D-D9798DA25E58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BF8F819C-666D-49EA-A270-7C7D97D992F6}" type="sibTrans" cxnId="{8B64CE0F-EE7A-4E3E-820D-D9798DA25E58}">
      <dgm:prSet/>
      <dgm:spPr/>
      <dgm:t>
        <a:bodyPr/>
        <a:lstStyle/>
        <a:p>
          <a:endParaRPr lang="ru-RU"/>
        </a:p>
      </dgm:t>
    </dgm:pt>
    <dgm:pt modelId="{E8ADEFCE-305C-440F-98A4-F021E6F3173D}">
      <dgm:prSet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r>
            <a:rPr lang="ru-RU" dirty="0">
              <a:solidFill>
                <a:schemeClr val="tx1"/>
              </a:solidFill>
              <a:latin typeface="+mj-lt"/>
            </a:rPr>
            <a:t>ОТДЕЛ ПО РАБОТЕ С КЛИЕНТАМИ</a:t>
          </a:r>
        </a:p>
      </dgm:t>
    </dgm:pt>
    <dgm:pt modelId="{E58EF0F2-F9F4-4773-AF6B-D137675B457B}" type="parTrans" cxnId="{3603BFC4-9954-4EF5-8D07-C83931DF7491}">
      <dgm:prSet/>
      <dgm:spPr>
        <a:ln>
          <a:solidFill>
            <a:schemeClr val="tx1"/>
          </a:solidFill>
        </a:ln>
      </dgm:spPr>
      <dgm:t>
        <a:bodyPr/>
        <a:lstStyle/>
        <a:p>
          <a:endParaRPr lang="ru-RU"/>
        </a:p>
      </dgm:t>
    </dgm:pt>
    <dgm:pt modelId="{7B7BF542-2301-4AEC-9E05-3959DE743F35}" type="sibTrans" cxnId="{3603BFC4-9954-4EF5-8D07-C83931DF7491}">
      <dgm:prSet/>
      <dgm:spPr/>
      <dgm:t>
        <a:bodyPr/>
        <a:lstStyle/>
        <a:p>
          <a:endParaRPr lang="ru-RU"/>
        </a:p>
      </dgm:t>
    </dgm:pt>
    <dgm:pt modelId="{FF58A61E-51EA-467A-9935-C911AECABBD3}" type="pres">
      <dgm:prSet presAssocID="{DA9E5718-AC21-4874-8CB0-EFAD24CB1DE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68FCCF14-3F2E-4843-A2E2-A25778F549C8}" type="pres">
      <dgm:prSet presAssocID="{3B570F82-677D-4CC2-9504-D01A41A1D349}" presName="hierRoot1" presStyleCnt="0">
        <dgm:presLayoutVars>
          <dgm:hierBranch val="init"/>
        </dgm:presLayoutVars>
      </dgm:prSet>
      <dgm:spPr/>
    </dgm:pt>
    <dgm:pt modelId="{A6F6B96A-3EDC-4BD0-B1F0-6596C10181A6}" type="pres">
      <dgm:prSet presAssocID="{3B570F82-677D-4CC2-9504-D01A41A1D349}" presName="rootComposite1" presStyleCnt="0"/>
      <dgm:spPr/>
    </dgm:pt>
    <dgm:pt modelId="{AB1CA4BF-B69A-4BF3-981F-98C24B146FFC}" type="pres">
      <dgm:prSet presAssocID="{3B570F82-677D-4CC2-9504-D01A41A1D349}" presName="rootText1" presStyleLbl="node0" presStyleIdx="0" presStyleCnt="1">
        <dgm:presLayoutVars>
          <dgm:chPref val="3"/>
        </dgm:presLayoutVars>
      </dgm:prSet>
      <dgm:spPr/>
    </dgm:pt>
    <dgm:pt modelId="{FC222700-6815-42EC-9050-5E7018FF7E42}" type="pres">
      <dgm:prSet presAssocID="{3B570F82-677D-4CC2-9504-D01A41A1D349}" presName="rootConnector1" presStyleLbl="node1" presStyleIdx="0" presStyleCnt="0"/>
      <dgm:spPr/>
    </dgm:pt>
    <dgm:pt modelId="{9A9EBDC5-ABE9-4591-941B-8B04ECFFBE28}" type="pres">
      <dgm:prSet presAssocID="{3B570F82-677D-4CC2-9504-D01A41A1D349}" presName="hierChild2" presStyleCnt="0"/>
      <dgm:spPr/>
    </dgm:pt>
    <dgm:pt modelId="{4DC629A8-7CF0-4583-A510-F86343E4C686}" type="pres">
      <dgm:prSet presAssocID="{2B488B5B-2E92-4327-BF42-2009D894616C}" presName="Name37" presStyleLbl="parChTrans1D2" presStyleIdx="0" presStyleCnt="4"/>
      <dgm:spPr/>
    </dgm:pt>
    <dgm:pt modelId="{5C79D6A5-B2B5-46C9-B5C6-7FECB9831F42}" type="pres">
      <dgm:prSet presAssocID="{92DB0E6F-D98B-4291-AA6B-B06788768C78}" presName="hierRoot2" presStyleCnt="0">
        <dgm:presLayoutVars>
          <dgm:hierBranch val="init"/>
        </dgm:presLayoutVars>
      </dgm:prSet>
      <dgm:spPr/>
    </dgm:pt>
    <dgm:pt modelId="{DCDDADFF-E756-4265-A568-814BB7E1B6B4}" type="pres">
      <dgm:prSet presAssocID="{92DB0E6F-D98B-4291-AA6B-B06788768C78}" presName="rootComposite" presStyleCnt="0"/>
      <dgm:spPr/>
    </dgm:pt>
    <dgm:pt modelId="{9CF0F068-6DF2-41C5-9577-3526CE7DE021}" type="pres">
      <dgm:prSet presAssocID="{92DB0E6F-D98B-4291-AA6B-B06788768C78}" presName="rootText" presStyleLbl="node2" presStyleIdx="0" presStyleCnt="4">
        <dgm:presLayoutVars>
          <dgm:chPref val="3"/>
        </dgm:presLayoutVars>
      </dgm:prSet>
      <dgm:spPr/>
    </dgm:pt>
    <dgm:pt modelId="{17845902-A9F0-48A7-8D7B-AC8F0FEF4428}" type="pres">
      <dgm:prSet presAssocID="{92DB0E6F-D98B-4291-AA6B-B06788768C78}" presName="rootConnector" presStyleLbl="node2" presStyleIdx="0" presStyleCnt="4"/>
      <dgm:spPr/>
    </dgm:pt>
    <dgm:pt modelId="{FB97C96D-1BB0-4670-8AF2-792B1432B691}" type="pres">
      <dgm:prSet presAssocID="{92DB0E6F-D98B-4291-AA6B-B06788768C78}" presName="hierChild4" presStyleCnt="0"/>
      <dgm:spPr/>
    </dgm:pt>
    <dgm:pt modelId="{432FCC82-8766-4B55-A014-1AEAA86C75DC}" type="pres">
      <dgm:prSet presAssocID="{92DB0E6F-D98B-4291-AA6B-B06788768C78}" presName="hierChild5" presStyleCnt="0"/>
      <dgm:spPr/>
    </dgm:pt>
    <dgm:pt modelId="{7B67667C-449B-40AC-A2FB-3D23164F885D}" type="pres">
      <dgm:prSet presAssocID="{6DE20EAB-60A9-47C4-99D1-10622DD77105}" presName="Name37" presStyleLbl="parChTrans1D2" presStyleIdx="1" presStyleCnt="4"/>
      <dgm:spPr/>
    </dgm:pt>
    <dgm:pt modelId="{71B04466-05FB-41D9-8778-921123014BCB}" type="pres">
      <dgm:prSet presAssocID="{2360333D-FB62-4098-A34F-C44956FC48A6}" presName="hierRoot2" presStyleCnt="0">
        <dgm:presLayoutVars>
          <dgm:hierBranch val="init"/>
        </dgm:presLayoutVars>
      </dgm:prSet>
      <dgm:spPr/>
    </dgm:pt>
    <dgm:pt modelId="{9AD3A0B5-3AF2-449F-80C8-963A84D4AE75}" type="pres">
      <dgm:prSet presAssocID="{2360333D-FB62-4098-A34F-C44956FC48A6}" presName="rootComposite" presStyleCnt="0"/>
      <dgm:spPr/>
    </dgm:pt>
    <dgm:pt modelId="{89F9221F-E479-4137-9C62-318DD3A6DC09}" type="pres">
      <dgm:prSet presAssocID="{2360333D-FB62-4098-A34F-C44956FC48A6}" presName="rootText" presStyleLbl="node2" presStyleIdx="1" presStyleCnt="4">
        <dgm:presLayoutVars>
          <dgm:chPref val="3"/>
        </dgm:presLayoutVars>
      </dgm:prSet>
      <dgm:spPr/>
    </dgm:pt>
    <dgm:pt modelId="{167C0E11-3DED-424E-AEBF-FDBF904DA9E9}" type="pres">
      <dgm:prSet presAssocID="{2360333D-FB62-4098-A34F-C44956FC48A6}" presName="rootConnector" presStyleLbl="node2" presStyleIdx="1" presStyleCnt="4"/>
      <dgm:spPr/>
    </dgm:pt>
    <dgm:pt modelId="{65F282E9-2207-4E8A-BD2C-640B66E8CE39}" type="pres">
      <dgm:prSet presAssocID="{2360333D-FB62-4098-A34F-C44956FC48A6}" presName="hierChild4" presStyleCnt="0"/>
      <dgm:spPr/>
    </dgm:pt>
    <dgm:pt modelId="{ED3FCB99-CD29-4467-A642-C9DFB70815B4}" type="pres">
      <dgm:prSet presAssocID="{2360333D-FB62-4098-A34F-C44956FC48A6}" presName="hierChild5" presStyleCnt="0"/>
      <dgm:spPr/>
    </dgm:pt>
    <dgm:pt modelId="{B198DC8D-4707-4917-9845-3AC866ADA252}" type="pres">
      <dgm:prSet presAssocID="{DEE3936A-CB81-4314-9FCC-EE9D3347B307}" presName="Name37" presStyleLbl="parChTrans1D2" presStyleIdx="2" presStyleCnt="4"/>
      <dgm:spPr/>
    </dgm:pt>
    <dgm:pt modelId="{7A7B8263-F3DB-4C13-9557-B462D39FB0A1}" type="pres">
      <dgm:prSet presAssocID="{3D3595AF-CBEA-41CA-85FA-5C969EE5F377}" presName="hierRoot2" presStyleCnt="0">
        <dgm:presLayoutVars>
          <dgm:hierBranch val="init"/>
        </dgm:presLayoutVars>
      </dgm:prSet>
      <dgm:spPr/>
    </dgm:pt>
    <dgm:pt modelId="{46D53D1A-9229-410F-B200-0C31E0DDF0DF}" type="pres">
      <dgm:prSet presAssocID="{3D3595AF-CBEA-41CA-85FA-5C969EE5F377}" presName="rootComposite" presStyleCnt="0"/>
      <dgm:spPr/>
    </dgm:pt>
    <dgm:pt modelId="{882924CA-9121-4691-BB49-D76C0D194943}" type="pres">
      <dgm:prSet presAssocID="{3D3595AF-CBEA-41CA-85FA-5C969EE5F377}" presName="rootText" presStyleLbl="node2" presStyleIdx="2" presStyleCnt="4">
        <dgm:presLayoutVars>
          <dgm:chPref val="3"/>
        </dgm:presLayoutVars>
      </dgm:prSet>
      <dgm:spPr/>
    </dgm:pt>
    <dgm:pt modelId="{2D1112BF-2E61-4663-A2A1-796E27001FC8}" type="pres">
      <dgm:prSet presAssocID="{3D3595AF-CBEA-41CA-85FA-5C969EE5F377}" presName="rootConnector" presStyleLbl="node2" presStyleIdx="2" presStyleCnt="4"/>
      <dgm:spPr/>
    </dgm:pt>
    <dgm:pt modelId="{EEDD4657-8DBA-44F1-A7AB-62AA944E4201}" type="pres">
      <dgm:prSet presAssocID="{3D3595AF-CBEA-41CA-85FA-5C969EE5F377}" presName="hierChild4" presStyleCnt="0"/>
      <dgm:spPr/>
    </dgm:pt>
    <dgm:pt modelId="{FFEDFA92-64C0-47D1-A6DE-2A1BB9E345AD}" type="pres">
      <dgm:prSet presAssocID="{3D3595AF-CBEA-41CA-85FA-5C969EE5F377}" presName="hierChild5" presStyleCnt="0"/>
      <dgm:spPr/>
    </dgm:pt>
    <dgm:pt modelId="{73A9594A-C46B-47E1-985A-A8BAC420E4D2}" type="pres">
      <dgm:prSet presAssocID="{E58EF0F2-F9F4-4773-AF6B-D137675B457B}" presName="Name37" presStyleLbl="parChTrans1D2" presStyleIdx="3" presStyleCnt="4"/>
      <dgm:spPr/>
    </dgm:pt>
    <dgm:pt modelId="{F46B881B-C810-4549-AA10-0123E8757EB0}" type="pres">
      <dgm:prSet presAssocID="{E8ADEFCE-305C-440F-98A4-F021E6F3173D}" presName="hierRoot2" presStyleCnt="0">
        <dgm:presLayoutVars>
          <dgm:hierBranch val="init"/>
        </dgm:presLayoutVars>
      </dgm:prSet>
      <dgm:spPr/>
    </dgm:pt>
    <dgm:pt modelId="{DCCDA9C6-17C0-4D14-988B-63841EF83EC5}" type="pres">
      <dgm:prSet presAssocID="{E8ADEFCE-305C-440F-98A4-F021E6F3173D}" presName="rootComposite" presStyleCnt="0"/>
      <dgm:spPr/>
    </dgm:pt>
    <dgm:pt modelId="{44E5927C-A120-4F18-BA19-15984B2A54AC}" type="pres">
      <dgm:prSet presAssocID="{E8ADEFCE-305C-440F-98A4-F021E6F3173D}" presName="rootText" presStyleLbl="node2" presStyleIdx="3" presStyleCnt="4">
        <dgm:presLayoutVars>
          <dgm:chPref val="3"/>
        </dgm:presLayoutVars>
      </dgm:prSet>
      <dgm:spPr/>
    </dgm:pt>
    <dgm:pt modelId="{5D1F54ED-D24A-49F1-A7BC-2890AC8FEE93}" type="pres">
      <dgm:prSet presAssocID="{E8ADEFCE-305C-440F-98A4-F021E6F3173D}" presName="rootConnector" presStyleLbl="node2" presStyleIdx="3" presStyleCnt="4"/>
      <dgm:spPr/>
    </dgm:pt>
    <dgm:pt modelId="{1F2DBE26-F31D-4956-8BB9-239EE9C66F93}" type="pres">
      <dgm:prSet presAssocID="{E8ADEFCE-305C-440F-98A4-F021E6F3173D}" presName="hierChild4" presStyleCnt="0"/>
      <dgm:spPr/>
    </dgm:pt>
    <dgm:pt modelId="{EFFEB02F-1945-4E8C-B368-15928ADCD00C}" type="pres">
      <dgm:prSet presAssocID="{E8ADEFCE-305C-440F-98A4-F021E6F3173D}" presName="hierChild5" presStyleCnt="0"/>
      <dgm:spPr/>
    </dgm:pt>
    <dgm:pt modelId="{07E61BA3-06BB-4878-B15E-8CEF392BA368}" type="pres">
      <dgm:prSet presAssocID="{3B570F82-677D-4CC2-9504-D01A41A1D349}" presName="hierChild3" presStyleCnt="0"/>
      <dgm:spPr/>
    </dgm:pt>
  </dgm:ptLst>
  <dgm:cxnLst>
    <dgm:cxn modelId="{8B64CE0F-EE7A-4E3E-820D-D9798DA25E58}" srcId="{3B570F82-677D-4CC2-9504-D01A41A1D349}" destId="{3D3595AF-CBEA-41CA-85FA-5C969EE5F377}" srcOrd="2" destOrd="0" parTransId="{DEE3936A-CB81-4314-9FCC-EE9D3347B307}" sibTransId="{BF8F819C-666D-49EA-A270-7C7D97D992F6}"/>
    <dgm:cxn modelId="{B6BF462F-A73A-4BA2-A0C2-A235C1B5B081}" type="presOf" srcId="{2B488B5B-2E92-4327-BF42-2009D894616C}" destId="{4DC629A8-7CF0-4583-A510-F86343E4C686}" srcOrd="0" destOrd="0" presId="urn:microsoft.com/office/officeart/2005/8/layout/orgChart1"/>
    <dgm:cxn modelId="{61686135-590B-486E-9EA4-34420F56946C}" type="presOf" srcId="{2360333D-FB62-4098-A34F-C44956FC48A6}" destId="{167C0E11-3DED-424E-AEBF-FDBF904DA9E9}" srcOrd="1" destOrd="0" presId="urn:microsoft.com/office/officeart/2005/8/layout/orgChart1"/>
    <dgm:cxn modelId="{F580833D-DF0F-4A5F-BF9E-4539AF6E2707}" type="presOf" srcId="{E58EF0F2-F9F4-4773-AF6B-D137675B457B}" destId="{73A9594A-C46B-47E1-985A-A8BAC420E4D2}" srcOrd="0" destOrd="0" presId="urn:microsoft.com/office/officeart/2005/8/layout/orgChart1"/>
    <dgm:cxn modelId="{74502C5F-611C-4713-A54B-11BAC5B4408B}" type="presOf" srcId="{E8ADEFCE-305C-440F-98A4-F021E6F3173D}" destId="{5D1F54ED-D24A-49F1-A7BC-2890AC8FEE93}" srcOrd="1" destOrd="0" presId="urn:microsoft.com/office/officeart/2005/8/layout/orgChart1"/>
    <dgm:cxn modelId="{BAC6C667-CC06-4435-8E28-A07A111757BD}" type="presOf" srcId="{3D3595AF-CBEA-41CA-85FA-5C969EE5F377}" destId="{2D1112BF-2E61-4663-A2A1-796E27001FC8}" srcOrd="1" destOrd="0" presId="urn:microsoft.com/office/officeart/2005/8/layout/orgChart1"/>
    <dgm:cxn modelId="{5F61C755-84D4-448F-98AD-2C04D33EFE10}" type="presOf" srcId="{3B570F82-677D-4CC2-9504-D01A41A1D349}" destId="{AB1CA4BF-B69A-4BF3-981F-98C24B146FFC}" srcOrd="0" destOrd="0" presId="urn:microsoft.com/office/officeart/2005/8/layout/orgChart1"/>
    <dgm:cxn modelId="{A6E0A958-31A2-49E5-A207-1CC9A02A5840}" type="presOf" srcId="{3D3595AF-CBEA-41CA-85FA-5C969EE5F377}" destId="{882924CA-9121-4691-BB49-D76C0D194943}" srcOrd="0" destOrd="0" presId="urn:microsoft.com/office/officeart/2005/8/layout/orgChart1"/>
    <dgm:cxn modelId="{3A486785-0B58-46FC-B052-303296CE1A99}" srcId="{3B570F82-677D-4CC2-9504-D01A41A1D349}" destId="{2360333D-FB62-4098-A34F-C44956FC48A6}" srcOrd="1" destOrd="0" parTransId="{6DE20EAB-60A9-47C4-99D1-10622DD77105}" sibTransId="{609F9793-9A17-457E-8D1F-FC5652CB6E3C}"/>
    <dgm:cxn modelId="{38192B9F-BA11-40BE-A636-246392048FB3}" type="presOf" srcId="{6DE20EAB-60A9-47C4-99D1-10622DD77105}" destId="{7B67667C-449B-40AC-A2FB-3D23164F885D}" srcOrd="0" destOrd="0" presId="urn:microsoft.com/office/officeart/2005/8/layout/orgChart1"/>
    <dgm:cxn modelId="{D47EC9A4-A94A-4E70-8EBF-B313139BD651}" type="presOf" srcId="{92DB0E6F-D98B-4291-AA6B-B06788768C78}" destId="{17845902-A9F0-48A7-8D7B-AC8F0FEF4428}" srcOrd="1" destOrd="0" presId="urn:microsoft.com/office/officeart/2005/8/layout/orgChart1"/>
    <dgm:cxn modelId="{961895A6-CD3F-4DA0-A202-BD26FDCE7F33}" type="presOf" srcId="{DEE3936A-CB81-4314-9FCC-EE9D3347B307}" destId="{B198DC8D-4707-4917-9845-3AC866ADA252}" srcOrd="0" destOrd="0" presId="urn:microsoft.com/office/officeart/2005/8/layout/orgChart1"/>
    <dgm:cxn modelId="{4CFF0CB8-9DA8-49B9-902D-B52E3301AED7}" srcId="{3B570F82-677D-4CC2-9504-D01A41A1D349}" destId="{92DB0E6F-D98B-4291-AA6B-B06788768C78}" srcOrd="0" destOrd="0" parTransId="{2B488B5B-2E92-4327-BF42-2009D894616C}" sibTransId="{82861CCC-B2ED-4DDB-BA10-028B051C008A}"/>
    <dgm:cxn modelId="{A2DD12C4-43DC-4D25-809D-B8980B8DDFF1}" type="presOf" srcId="{92DB0E6F-D98B-4291-AA6B-B06788768C78}" destId="{9CF0F068-6DF2-41C5-9577-3526CE7DE021}" srcOrd="0" destOrd="0" presId="urn:microsoft.com/office/officeart/2005/8/layout/orgChart1"/>
    <dgm:cxn modelId="{3603BFC4-9954-4EF5-8D07-C83931DF7491}" srcId="{3B570F82-677D-4CC2-9504-D01A41A1D349}" destId="{E8ADEFCE-305C-440F-98A4-F021E6F3173D}" srcOrd="3" destOrd="0" parTransId="{E58EF0F2-F9F4-4773-AF6B-D137675B457B}" sibTransId="{7B7BF542-2301-4AEC-9E05-3959DE743F35}"/>
    <dgm:cxn modelId="{48BFA7C6-BEE4-45EB-81CC-9F08DDC6FAD2}" srcId="{DA9E5718-AC21-4874-8CB0-EFAD24CB1DE3}" destId="{3B570F82-677D-4CC2-9504-D01A41A1D349}" srcOrd="0" destOrd="0" parTransId="{1E5876AF-B967-47FF-A30B-0063E14A28F8}" sibTransId="{A6E7287F-2CF3-42B7-A39C-B2DB57864891}"/>
    <dgm:cxn modelId="{DA41CDCC-BEDF-44FD-A1A7-DA7945FA851B}" type="presOf" srcId="{DA9E5718-AC21-4874-8CB0-EFAD24CB1DE3}" destId="{FF58A61E-51EA-467A-9935-C911AECABBD3}" srcOrd="0" destOrd="0" presId="urn:microsoft.com/office/officeart/2005/8/layout/orgChart1"/>
    <dgm:cxn modelId="{099726D4-0B36-4494-8709-F4543E30D7E2}" type="presOf" srcId="{E8ADEFCE-305C-440F-98A4-F021E6F3173D}" destId="{44E5927C-A120-4F18-BA19-15984B2A54AC}" srcOrd="0" destOrd="0" presId="urn:microsoft.com/office/officeart/2005/8/layout/orgChart1"/>
    <dgm:cxn modelId="{696829D6-AD81-4CD4-A406-E7EC51A69B34}" type="presOf" srcId="{3B570F82-677D-4CC2-9504-D01A41A1D349}" destId="{FC222700-6815-42EC-9050-5E7018FF7E42}" srcOrd="1" destOrd="0" presId="urn:microsoft.com/office/officeart/2005/8/layout/orgChart1"/>
    <dgm:cxn modelId="{53BE45D9-8053-4622-815A-ED9026C30F27}" type="presOf" srcId="{2360333D-FB62-4098-A34F-C44956FC48A6}" destId="{89F9221F-E479-4137-9C62-318DD3A6DC09}" srcOrd="0" destOrd="0" presId="urn:microsoft.com/office/officeart/2005/8/layout/orgChart1"/>
    <dgm:cxn modelId="{D2817BD2-E060-40C9-8EE0-F178776B408D}" type="presParOf" srcId="{FF58A61E-51EA-467A-9935-C911AECABBD3}" destId="{68FCCF14-3F2E-4843-A2E2-A25778F549C8}" srcOrd="0" destOrd="0" presId="urn:microsoft.com/office/officeart/2005/8/layout/orgChart1"/>
    <dgm:cxn modelId="{EA863FF1-5F2D-4D76-84EC-39795A6E5323}" type="presParOf" srcId="{68FCCF14-3F2E-4843-A2E2-A25778F549C8}" destId="{A6F6B96A-3EDC-4BD0-B1F0-6596C10181A6}" srcOrd="0" destOrd="0" presId="urn:microsoft.com/office/officeart/2005/8/layout/orgChart1"/>
    <dgm:cxn modelId="{B7DD17DA-CD7A-41F3-B2A6-E72D375E0CCA}" type="presParOf" srcId="{A6F6B96A-3EDC-4BD0-B1F0-6596C10181A6}" destId="{AB1CA4BF-B69A-4BF3-981F-98C24B146FFC}" srcOrd="0" destOrd="0" presId="urn:microsoft.com/office/officeart/2005/8/layout/orgChart1"/>
    <dgm:cxn modelId="{F5C693AB-E452-4FF0-AEAF-C2A8C094780D}" type="presParOf" srcId="{A6F6B96A-3EDC-4BD0-B1F0-6596C10181A6}" destId="{FC222700-6815-42EC-9050-5E7018FF7E42}" srcOrd="1" destOrd="0" presId="urn:microsoft.com/office/officeart/2005/8/layout/orgChart1"/>
    <dgm:cxn modelId="{C6764BF6-7E91-46AB-B71E-2A513DC9FD65}" type="presParOf" srcId="{68FCCF14-3F2E-4843-A2E2-A25778F549C8}" destId="{9A9EBDC5-ABE9-4591-941B-8B04ECFFBE28}" srcOrd="1" destOrd="0" presId="urn:microsoft.com/office/officeart/2005/8/layout/orgChart1"/>
    <dgm:cxn modelId="{1EB0B7DA-E4E1-4B3A-92B3-AC395C15051B}" type="presParOf" srcId="{9A9EBDC5-ABE9-4591-941B-8B04ECFFBE28}" destId="{4DC629A8-7CF0-4583-A510-F86343E4C686}" srcOrd="0" destOrd="0" presId="urn:microsoft.com/office/officeart/2005/8/layout/orgChart1"/>
    <dgm:cxn modelId="{33604067-9CCD-49AA-B883-40CFA61EC31E}" type="presParOf" srcId="{9A9EBDC5-ABE9-4591-941B-8B04ECFFBE28}" destId="{5C79D6A5-B2B5-46C9-B5C6-7FECB9831F42}" srcOrd="1" destOrd="0" presId="urn:microsoft.com/office/officeart/2005/8/layout/orgChart1"/>
    <dgm:cxn modelId="{7C2BAF5F-E8D9-412D-9E08-48F29E6ECB5D}" type="presParOf" srcId="{5C79D6A5-B2B5-46C9-B5C6-7FECB9831F42}" destId="{DCDDADFF-E756-4265-A568-814BB7E1B6B4}" srcOrd="0" destOrd="0" presId="urn:microsoft.com/office/officeart/2005/8/layout/orgChart1"/>
    <dgm:cxn modelId="{44ECB7E3-A459-4503-9E48-06B4493E46E6}" type="presParOf" srcId="{DCDDADFF-E756-4265-A568-814BB7E1B6B4}" destId="{9CF0F068-6DF2-41C5-9577-3526CE7DE021}" srcOrd="0" destOrd="0" presId="urn:microsoft.com/office/officeart/2005/8/layout/orgChart1"/>
    <dgm:cxn modelId="{EFC26176-E579-40D6-8591-D500C2BE257E}" type="presParOf" srcId="{DCDDADFF-E756-4265-A568-814BB7E1B6B4}" destId="{17845902-A9F0-48A7-8D7B-AC8F0FEF4428}" srcOrd="1" destOrd="0" presId="urn:microsoft.com/office/officeart/2005/8/layout/orgChart1"/>
    <dgm:cxn modelId="{1A08E267-D37E-40C4-894C-D4591E7620F9}" type="presParOf" srcId="{5C79D6A5-B2B5-46C9-B5C6-7FECB9831F42}" destId="{FB97C96D-1BB0-4670-8AF2-792B1432B691}" srcOrd="1" destOrd="0" presId="urn:microsoft.com/office/officeart/2005/8/layout/orgChart1"/>
    <dgm:cxn modelId="{7C25C588-F22D-4F15-9B30-D5A2E032CD7A}" type="presParOf" srcId="{5C79D6A5-B2B5-46C9-B5C6-7FECB9831F42}" destId="{432FCC82-8766-4B55-A014-1AEAA86C75DC}" srcOrd="2" destOrd="0" presId="urn:microsoft.com/office/officeart/2005/8/layout/orgChart1"/>
    <dgm:cxn modelId="{9DE530B7-BD88-4220-BF8D-9CBE03C5253B}" type="presParOf" srcId="{9A9EBDC5-ABE9-4591-941B-8B04ECFFBE28}" destId="{7B67667C-449B-40AC-A2FB-3D23164F885D}" srcOrd="2" destOrd="0" presId="urn:microsoft.com/office/officeart/2005/8/layout/orgChart1"/>
    <dgm:cxn modelId="{480A9AED-5A8A-4C4C-9116-11A6943B2EC3}" type="presParOf" srcId="{9A9EBDC5-ABE9-4591-941B-8B04ECFFBE28}" destId="{71B04466-05FB-41D9-8778-921123014BCB}" srcOrd="3" destOrd="0" presId="urn:microsoft.com/office/officeart/2005/8/layout/orgChart1"/>
    <dgm:cxn modelId="{DECA2F12-93EB-4CE4-AF24-8D510F44FFA5}" type="presParOf" srcId="{71B04466-05FB-41D9-8778-921123014BCB}" destId="{9AD3A0B5-3AF2-449F-80C8-963A84D4AE75}" srcOrd="0" destOrd="0" presId="urn:microsoft.com/office/officeart/2005/8/layout/orgChart1"/>
    <dgm:cxn modelId="{AFA6EF20-4E9E-4C6F-9157-099FB2CBBB63}" type="presParOf" srcId="{9AD3A0B5-3AF2-449F-80C8-963A84D4AE75}" destId="{89F9221F-E479-4137-9C62-318DD3A6DC09}" srcOrd="0" destOrd="0" presId="urn:microsoft.com/office/officeart/2005/8/layout/orgChart1"/>
    <dgm:cxn modelId="{ADFC5927-18B1-4E3F-A729-13005162F46B}" type="presParOf" srcId="{9AD3A0B5-3AF2-449F-80C8-963A84D4AE75}" destId="{167C0E11-3DED-424E-AEBF-FDBF904DA9E9}" srcOrd="1" destOrd="0" presId="urn:microsoft.com/office/officeart/2005/8/layout/orgChart1"/>
    <dgm:cxn modelId="{FB96757E-A4DB-4197-A544-1AF25639C417}" type="presParOf" srcId="{71B04466-05FB-41D9-8778-921123014BCB}" destId="{65F282E9-2207-4E8A-BD2C-640B66E8CE39}" srcOrd="1" destOrd="0" presId="urn:microsoft.com/office/officeart/2005/8/layout/orgChart1"/>
    <dgm:cxn modelId="{625EF842-235B-4DA1-B4B0-86292F40A7A9}" type="presParOf" srcId="{71B04466-05FB-41D9-8778-921123014BCB}" destId="{ED3FCB99-CD29-4467-A642-C9DFB70815B4}" srcOrd="2" destOrd="0" presId="urn:microsoft.com/office/officeart/2005/8/layout/orgChart1"/>
    <dgm:cxn modelId="{4BDDD3CC-CB73-4153-82B2-BF0947D67CDF}" type="presParOf" srcId="{9A9EBDC5-ABE9-4591-941B-8B04ECFFBE28}" destId="{B198DC8D-4707-4917-9845-3AC866ADA252}" srcOrd="4" destOrd="0" presId="urn:microsoft.com/office/officeart/2005/8/layout/orgChart1"/>
    <dgm:cxn modelId="{1718E418-757B-44A6-A26B-B40CE27A2B48}" type="presParOf" srcId="{9A9EBDC5-ABE9-4591-941B-8B04ECFFBE28}" destId="{7A7B8263-F3DB-4C13-9557-B462D39FB0A1}" srcOrd="5" destOrd="0" presId="urn:microsoft.com/office/officeart/2005/8/layout/orgChart1"/>
    <dgm:cxn modelId="{700D357B-BB53-4460-B30F-D8F79C0C362A}" type="presParOf" srcId="{7A7B8263-F3DB-4C13-9557-B462D39FB0A1}" destId="{46D53D1A-9229-410F-B200-0C31E0DDF0DF}" srcOrd="0" destOrd="0" presId="urn:microsoft.com/office/officeart/2005/8/layout/orgChart1"/>
    <dgm:cxn modelId="{489E67AA-389D-4F48-92E4-D08476E9A06F}" type="presParOf" srcId="{46D53D1A-9229-410F-B200-0C31E0DDF0DF}" destId="{882924CA-9121-4691-BB49-D76C0D194943}" srcOrd="0" destOrd="0" presId="urn:microsoft.com/office/officeart/2005/8/layout/orgChart1"/>
    <dgm:cxn modelId="{368ACB4F-E755-4EC6-AB6E-BA0FC41F6187}" type="presParOf" srcId="{46D53D1A-9229-410F-B200-0C31E0DDF0DF}" destId="{2D1112BF-2E61-4663-A2A1-796E27001FC8}" srcOrd="1" destOrd="0" presId="urn:microsoft.com/office/officeart/2005/8/layout/orgChart1"/>
    <dgm:cxn modelId="{26B58065-DD45-4F01-9064-2D4515B5BA65}" type="presParOf" srcId="{7A7B8263-F3DB-4C13-9557-B462D39FB0A1}" destId="{EEDD4657-8DBA-44F1-A7AB-62AA944E4201}" srcOrd="1" destOrd="0" presId="urn:microsoft.com/office/officeart/2005/8/layout/orgChart1"/>
    <dgm:cxn modelId="{E474B857-EA8C-488D-AB59-661141A51C8B}" type="presParOf" srcId="{7A7B8263-F3DB-4C13-9557-B462D39FB0A1}" destId="{FFEDFA92-64C0-47D1-A6DE-2A1BB9E345AD}" srcOrd="2" destOrd="0" presId="urn:microsoft.com/office/officeart/2005/8/layout/orgChart1"/>
    <dgm:cxn modelId="{72661B45-ACD5-4D0F-8427-75198F741A9B}" type="presParOf" srcId="{9A9EBDC5-ABE9-4591-941B-8B04ECFFBE28}" destId="{73A9594A-C46B-47E1-985A-A8BAC420E4D2}" srcOrd="6" destOrd="0" presId="urn:microsoft.com/office/officeart/2005/8/layout/orgChart1"/>
    <dgm:cxn modelId="{978E5425-CD89-49F8-A0E0-A5B02F4E207C}" type="presParOf" srcId="{9A9EBDC5-ABE9-4591-941B-8B04ECFFBE28}" destId="{F46B881B-C810-4549-AA10-0123E8757EB0}" srcOrd="7" destOrd="0" presId="urn:microsoft.com/office/officeart/2005/8/layout/orgChart1"/>
    <dgm:cxn modelId="{D21FE3D8-3279-4320-9470-F2FAEA2739A3}" type="presParOf" srcId="{F46B881B-C810-4549-AA10-0123E8757EB0}" destId="{DCCDA9C6-17C0-4D14-988B-63841EF83EC5}" srcOrd="0" destOrd="0" presId="urn:microsoft.com/office/officeart/2005/8/layout/orgChart1"/>
    <dgm:cxn modelId="{2A94FCB3-BC92-4C49-BEE7-EC93A842EDFC}" type="presParOf" srcId="{DCCDA9C6-17C0-4D14-988B-63841EF83EC5}" destId="{44E5927C-A120-4F18-BA19-15984B2A54AC}" srcOrd="0" destOrd="0" presId="urn:microsoft.com/office/officeart/2005/8/layout/orgChart1"/>
    <dgm:cxn modelId="{13008503-12F5-46EB-BDCA-0625EBAB205E}" type="presParOf" srcId="{DCCDA9C6-17C0-4D14-988B-63841EF83EC5}" destId="{5D1F54ED-D24A-49F1-A7BC-2890AC8FEE93}" srcOrd="1" destOrd="0" presId="urn:microsoft.com/office/officeart/2005/8/layout/orgChart1"/>
    <dgm:cxn modelId="{325E38A3-FC9C-4ADD-A65B-A21E0A68E11C}" type="presParOf" srcId="{F46B881B-C810-4549-AA10-0123E8757EB0}" destId="{1F2DBE26-F31D-4956-8BB9-239EE9C66F93}" srcOrd="1" destOrd="0" presId="urn:microsoft.com/office/officeart/2005/8/layout/orgChart1"/>
    <dgm:cxn modelId="{6916611E-B46B-417A-ABBC-75E90CED969A}" type="presParOf" srcId="{F46B881B-C810-4549-AA10-0123E8757EB0}" destId="{EFFEB02F-1945-4E8C-B368-15928ADCD00C}" srcOrd="2" destOrd="0" presId="urn:microsoft.com/office/officeart/2005/8/layout/orgChart1"/>
    <dgm:cxn modelId="{20AB08DD-59A1-42C0-88A8-83692D49BDE3}" type="presParOf" srcId="{68FCCF14-3F2E-4843-A2E2-A25778F549C8}" destId="{07E61BA3-06BB-4878-B15E-8CEF392BA368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A9594A-C46B-47E1-985A-A8BAC420E4D2}">
      <dsp:nvSpPr>
        <dsp:cNvPr id="0" name=""/>
        <dsp:cNvSpPr/>
      </dsp:nvSpPr>
      <dsp:spPr>
        <a:xfrm>
          <a:off x="4328081" y="2031480"/>
          <a:ext cx="3389779" cy="392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02"/>
              </a:lnTo>
              <a:lnTo>
                <a:pt x="3389779" y="196102"/>
              </a:lnTo>
              <a:lnTo>
                <a:pt x="3389779" y="39220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198DC8D-4707-4917-9845-3AC866ADA252}">
      <dsp:nvSpPr>
        <dsp:cNvPr id="0" name=""/>
        <dsp:cNvSpPr/>
      </dsp:nvSpPr>
      <dsp:spPr>
        <a:xfrm>
          <a:off x="4328081" y="2031480"/>
          <a:ext cx="1129926" cy="3922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6102"/>
              </a:lnTo>
              <a:lnTo>
                <a:pt x="1129926" y="196102"/>
              </a:lnTo>
              <a:lnTo>
                <a:pt x="1129926" y="39220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67667C-449B-40AC-A2FB-3D23164F885D}">
      <dsp:nvSpPr>
        <dsp:cNvPr id="0" name=""/>
        <dsp:cNvSpPr/>
      </dsp:nvSpPr>
      <dsp:spPr>
        <a:xfrm>
          <a:off x="3198154" y="2031480"/>
          <a:ext cx="1129926" cy="392205"/>
        </a:xfrm>
        <a:custGeom>
          <a:avLst/>
          <a:gdLst/>
          <a:ahLst/>
          <a:cxnLst/>
          <a:rect l="0" t="0" r="0" b="0"/>
          <a:pathLst>
            <a:path>
              <a:moveTo>
                <a:pt x="1129926" y="0"/>
              </a:moveTo>
              <a:lnTo>
                <a:pt x="1129926" y="196102"/>
              </a:lnTo>
              <a:lnTo>
                <a:pt x="0" y="196102"/>
              </a:lnTo>
              <a:lnTo>
                <a:pt x="0" y="39220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DC629A8-7CF0-4583-A510-F86343E4C686}">
      <dsp:nvSpPr>
        <dsp:cNvPr id="0" name=""/>
        <dsp:cNvSpPr/>
      </dsp:nvSpPr>
      <dsp:spPr>
        <a:xfrm>
          <a:off x="938301" y="2031480"/>
          <a:ext cx="3389779" cy="392205"/>
        </a:xfrm>
        <a:custGeom>
          <a:avLst/>
          <a:gdLst/>
          <a:ahLst/>
          <a:cxnLst/>
          <a:rect l="0" t="0" r="0" b="0"/>
          <a:pathLst>
            <a:path>
              <a:moveTo>
                <a:pt x="3389779" y="0"/>
              </a:moveTo>
              <a:lnTo>
                <a:pt x="3389779" y="196102"/>
              </a:lnTo>
              <a:lnTo>
                <a:pt x="0" y="196102"/>
              </a:lnTo>
              <a:lnTo>
                <a:pt x="0" y="392205"/>
              </a:lnTo>
            </a:path>
          </a:pathLst>
        </a:custGeom>
        <a:noFill/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1CA4BF-B69A-4BF3-981F-98C24B146FFC}">
      <dsp:nvSpPr>
        <dsp:cNvPr id="0" name=""/>
        <dsp:cNvSpPr/>
      </dsp:nvSpPr>
      <dsp:spPr>
        <a:xfrm>
          <a:off x="3394257" y="109765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ПРАВЛЕНИЕ</a:t>
          </a:r>
        </a:p>
      </dsp:txBody>
      <dsp:txXfrm>
        <a:off x="3394257" y="1097656"/>
        <a:ext cx="1867647" cy="933823"/>
      </dsp:txXfrm>
    </dsp:sp>
    <dsp:sp modelId="{9CF0F068-6DF2-41C5-9577-3526CE7DE021}">
      <dsp:nvSpPr>
        <dsp:cNvPr id="0" name=""/>
        <dsp:cNvSpPr/>
      </dsp:nvSpPr>
      <dsp:spPr>
        <a:xfrm>
          <a:off x="4477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АДМИНИСТРАТИВНЫЙ ОТДЕЛ</a:t>
          </a:r>
        </a:p>
      </dsp:txBody>
      <dsp:txXfrm>
        <a:off x="4477" y="2423686"/>
        <a:ext cx="1867647" cy="933823"/>
      </dsp:txXfrm>
    </dsp:sp>
    <dsp:sp modelId="{89F9221F-E479-4137-9C62-318DD3A6DC09}">
      <dsp:nvSpPr>
        <dsp:cNvPr id="0" name=""/>
        <dsp:cNvSpPr/>
      </dsp:nvSpPr>
      <dsp:spPr>
        <a:xfrm>
          <a:off x="2264330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ПРОИЗВОДСТВЕННЫЙ ОТДЕЛ</a:t>
          </a:r>
        </a:p>
      </dsp:txBody>
      <dsp:txXfrm>
        <a:off x="2264330" y="2423686"/>
        <a:ext cx="1867647" cy="933823"/>
      </dsp:txXfrm>
    </dsp:sp>
    <dsp:sp modelId="{882924CA-9121-4691-BB49-D76C0D194943}">
      <dsp:nvSpPr>
        <dsp:cNvPr id="0" name=""/>
        <dsp:cNvSpPr/>
      </dsp:nvSpPr>
      <dsp:spPr>
        <a:xfrm>
          <a:off x="4524183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ТЕНДЕРНЫЙ ОТДЕЛ</a:t>
          </a:r>
        </a:p>
      </dsp:txBody>
      <dsp:txXfrm>
        <a:off x="4524183" y="2423686"/>
        <a:ext cx="1867647" cy="933823"/>
      </dsp:txXfrm>
    </dsp:sp>
    <dsp:sp modelId="{44E5927C-A120-4F18-BA19-15984B2A54AC}">
      <dsp:nvSpPr>
        <dsp:cNvPr id="0" name=""/>
        <dsp:cNvSpPr/>
      </dsp:nvSpPr>
      <dsp:spPr>
        <a:xfrm>
          <a:off x="6784037" y="2423686"/>
          <a:ext cx="1867647" cy="933823"/>
        </a:xfrm>
        <a:prstGeom prst="rect">
          <a:avLst/>
        </a:prstGeom>
        <a:solidFill>
          <a:schemeClr val="bg1"/>
        </a:solidFill>
        <a:ln w="12700" cap="flat" cmpd="sng" algn="ctr">
          <a:solidFill>
            <a:schemeClr val="tx1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500" kern="1200" dirty="0">
              <a:solidFill>
                <a:schemeClr val="tx1"/>
              </a:solidFill>
              <a:latin typeface="+mj-lt"/>
            </a:rPr>
            <a:t>ОТДЕЛ ПО РАБОТЕ С КЛИЕНТАМИ</a:t>
          </a:r>
        </a:p>
      </dsp:txBody>
      <dsp:txXfrm>
        <a:off x="6784037" y="2423686"/>
        <a:ext cx="1867647" cy="9338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DF7F9C-15E8-459E-A0B2-74FEF7E8E10D}" type="datetimeFigureOut">
              <a:rPr lang="ru-RU" smtClean="0"/>
              <a:t>15.06.2025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4B0967B-69A8-4F3D-9960-6992840C5EA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1516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0967B-69A8-4F3D-9960-6992840C5EA5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3019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9F086-9072-4F37-33B6-AF02A842B5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8D921F00-B683-7DFE-A109-0C9EA184EA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054E683-FB4B-38EC-4F36-ADCA2EA3F4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42169A6-20F4-BDB4-4F40-BFE7E8CFA4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B0967B-69A8-4F3D-9960-6992840C5EA5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8108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8608DC-7CED-4A0F-9646-6A43D07D7F2F}" type="datetime1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9462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3F006-7F75-4DF0-9DAE-7DF45EB51706}" type="datetime1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7986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ECCE7-5DDB-4474-B4C2-A5A9C91D00C2}" type="datetime1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1092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F1E3A9-1D0A-4BFC-85DF-791A73935979}" type="datetime1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07021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FFCF8-4D91-4529-9EC5-A229852B98A6}" type="datetime1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28975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8B560E-376B-46E7-B02E-2B138E38ED80}" type="datetime1">
              <a:rPr lang="ru-RU" smtClean="0"/>
              <a:t>15.06.2025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21802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B3E27A-8606-4C55-9B9B-E14BA0E8BAE7}" type="datetime1">
              <a:rPr lang="ru-RU" smtClean="0"/>
              <a:t>15.06.2025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4344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AF234-2966-4FDB-AB7E-EC1F753BCA4E}" type="datetime1">
              <a:rPr lang="ru-RU" smtClean="0"/>
              <a:t>15.06.2025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553433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61BE1-0E60-4A13-B52E-FF76467D4EDE}" type="datetime1">
              <a:rPr lang="ru-RU" smtClean="0"/>
              <a:t>15.06.2025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3853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5A2BC-BF36-41C1-961E-3C34DB4AAAD9}" type="datetime1">
              <a:rPr lang="ru-RU" smtClean="0"/>
              <a:t>15.06.2025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11462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B7CB1-D6C0-4BEB-9EB4-F51B1DF38F4F}" type="datetime1">
              <a:rPr lang="ru-RU" smtClean="0"/>
              <a:t>15.06.2025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8749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3B1264-A997-4AC6-BE57-B9CC3C89CA28}" type="datetime1">
              <a:rPr lang="ru-RU" smtClean="0"/>
              <a:t>15.06.2025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C5D346-0896-4BCB-BD3D-84DEBAD632D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433753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7" Type="http://schemas.openxmlformats.org/officeDocument/2006/relationships/image" Target="../media/image9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2C14C5-F4AA-9F80-D7C7-C310C623F6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8160" y="2328627"/>
            <a:ext cx="8739024" cy="2200746"/>
          </a:xfrm>
        </p:spPr>
        <p:txBody>
          <a:bodyPr>
            <a:noAutofit/>
          </a:bodyPr>
          <a:lstStyle/>
          <a:p>
            <a:r>
              <a:rPr lang="ru-RU" sz="2800" dirty="0">
                <a:latin typeface="Bahnschrift SemiBold" panose="020B0502040204020203" pitchFamily="34" charset="0"/>
              </a:rPr>
              <a:t>ПРОЕКТИРОВАНИЕ И РАЗРАБОТКА ВЕБ-ПРИЛОЖЕНИЯ ДЛЯ АВТОМАТИЗАЦИИ ПРОДАЖ КЛИМАТИЧЕСКОГО ОБОРУДОВАНИЯ </a:t>
            </a:r>
            <a:br>
              <a:rPr lang="ru-RU" sz="2800" dirty="0">
                <a:latin typeface="Bahnschrift SemiBold" panose="020B0502040204020203" pitchFamily="34" charset="0"/>
              </a:rPr>
            </a:br>
            <a:r>
              <a:rPr lang="ru-RU" sz="2800" dirty="0">
                <a:latin typeface="Bahnschrift SemiBold" panose="020B0502040204020203" pitchFamily="34" charset="0"/>
              </a:rPr>
              <a:t>(на материалах ООО «Инженерное Бюро», </a:t>
            </a:r>
            <a:br>
              <a:rPr lang="ru-RU" sz="2800" dirty="0">
                <a:latin typeface="Bahnschrift SemiBold" panose="020B0502040204020203" pitchFamily="34" charset="0"/>
              </a:rPr>
            </a:br>
            <a:r>
              <a:rPr lang="ru-RU" sz="2800" dirty="0">
                <a:latin typeface="Bahnschrift SemiBold" panose="020B0502040204020203" pitchFamily="34" charset="0"/>
              </a:rPr>
              <a:t>г. Тюмени)»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39D9A25-8686-9F9D-20C2-287CEF3E16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8160" y="5405918"/>
            <a:ext cx="5165889" cy="841698"/>
          </a:xfrm>
        </p:spPr>
        <p:txBody>
          <a:bodyPr>
            <a:normAutofit/>
          </a:bodyPr>
          <a:lstStyle/>
          <a:p>
            <a:pPr algn="l"/>
            <a:r>
              <a:rPr lang="ru-RU" sz="2000" dirty="0">
                <a:latin typeface="+mj-lt"/>
                <a:cs typeface="Calibri" panose="020F0502020204030204" pitchFamily="34" charset="0"/>
              </a:rPr>
              <a:t>Исполнитель: </a:t>
            </a:r>
            <a:r>
              <a:rPr lang="ru-RU" sz="2000" b="1" dirty="0">
                <a:latin typeface="+mj-lt"/>
                <a:cs typeface="Calibri" panose="020F0502020204030204" pitchFamily="34" charset="0"/>
              </a:rPr>
              <a:t>Тропин Даниил Александрович</a:t>
            </a:r>
          </a:p>
          <a:p>
            <a:pPr algn="l"/>
            <a:r>
              <a:rPr lang="ru-RU" sz="2000" dirty="0">
                <a:latin typeface="+mj-lt"/>
                <a:cs typeface="Calibri" panose="020F0502020204030204" pitchFamily="34" charset="0"/>
              </a:rPr>
              <a:t>Руководитель: </a:t>
            </a:r>
            <a:r>
              <a:rPr lang="ru-RU" sz="2000" b="1" dirty="0">
                <a:latin typeface="+mj-lt"/>
                <a:cs typeface="Calibri" panose="020F0502020204030204" pitchFamily="34" charset="0"/>
              </a:rPr>
              <a:t>Блок Иван Николаевич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7062EEF1-BB05-DFBC-C9BF-DBE48AB9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9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CABA9372-160D-8E5F-373E-C0A3C47F27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8160" y="-72818"/>
            <a:ext cx="1329556" cy="186391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7AF7BD-7B8D-6FEF-8455-8CB02296B7A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7034357" flipH="1">
            <a:off x="5280224" y="4861319"/>
            <a:ext cx="6858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887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657225" y="193677"/>
            <a:ext cx="10515600" cy="937540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ГЛАВНОЙ СТРАНИЦЫ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pic>
        <p:nvPicPr>
          <p:cNvPr id="5" name="Рисунок 4"/>
          <p:cNvPicPr/>
          <p:nvPr/>
        </p:nvPicPr>
        <p:blipFill>
          <a:blip r:embed="rId2"/>
          <a:stretch>
            <a:fillRect/>
          </a:stretch>
        </p:blipFill>
        <p:spPr>
          <a:xfrm>
            <a:off x="63300" y="1007174"/>
            <a:ext cx="9017400" cy="49882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CDFDC65-817A-9349-1B48-4D67CCEBBC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10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7347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946967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ТОВАРА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275317" y="822825"/>
            <a:ext cx="8593366" cy="537058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DAD8F88-D24F-6DF5-B429-B28DDFC4F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11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0558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5BE48F-0D07-AC76-37FA-D75C3D7CC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FF4D66C1-EF3D-E833-341C-A8D2037A92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946967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ТОВАРА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F46E0F24-3636-9504-6471-2D823A7EE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12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03E88DFB-D97A-CC47-CFB8-4AEEF5D14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684" y="850966"/>
            <a:ext cx="8945880" cy="48333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9579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AA278-DEA9-1002-081D-E22D00146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>
            <a:extLst>
              <a:ext uri="{FF2B5EF4-FFF2-40B4-BE49-F238E27FC236}">
                <a16:creationId xmlns:a16="http://schemas.microsoft.com/office/drawing/2014/main" id="{93C1199F-4A7C-8C36-F167-496253F6D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946967"/>
          </a:xfrm>
        </p:spPr>
        <p:txBody>
          <a:bodyPr>
            <a:normAutofit/>
          </a:bodyPr>
          <a:lstStyle/>
          <a:p>
            <a:pPr algn="ct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ТОВАРА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7764CD17-1844-94A2-AA19-2310EC41A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13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974B683A-EFF9-0DAA-BE9F-4073EC971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74" y="856386"/>
            <a:ext cx="8932251" cy="487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2890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/>
          <p:cNvSpPr>
            <a:spLocks noGrp="1"/>
          </p:cNvSpPr>
          <p:nvPr>
            <p:ph type="title"/>
          </p:nvPr>
        </p:nvSpPr>
        <p:spPr>
          <a:xfrm>
            <a:off x="-1524000" y="136524"/>
            <a:ext cx="12192000" cy="735291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Bahnschrift SemiBold" panose="020B0502040204020203" pitchFamily="34" charset="0"/>
              </a:rPr>
              <a:t>ИНТЕРФЕЙС СТРАНИЦЫ КОРЗИНЫ</a:t>
            </a:r>
            <a:br>
              <a:rPr lang="ru-RU" sz="2800" b="1" dirty="0">
                <a:latin typeface="Bahnschrift SemiBold" panose="020B0502040204020203" pitchFamily="34" charset="0"/>
              </a:rPr>
            </a:br>
            <a:endParaRPr lang="ru-RU" sz="2800" dirty="0">
              <a:latin typeface="Bahnschrift SemiBold" panose="020B0502040204020203" pitchFamily="34" charset="0"/>
            </a:endParaRPr>
          </a:p>
        </p:txBody>
      </p:sp>
      <p:pic>
        <p:nvPicPr>
          <p:cNvPr id="7" name="Рисунок 6"/>
          <p:cNvPicPr/>
          <p:nvPr/>
        </p:nvPicPr>
        <p:blipFill>
          <a:blip r:embed="rId2"/>
          <a:stretch>
            <a:fillRect/>
          </a:stretch>
        </p:blipFill>
        <p:spPr>
          <a:xfrm>
            <a:off x="725863" y="570239"/>
            <a:ext cx="8195701" cy="571752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F72B0B3-1D38-4129-76A7-969F749BB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14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6120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1"/>
          <p:cNvSpPr>
            <a:spLocks noGrp="1"/>
          </p:cNvSpPr>
          <p:nvPr>
            <p:ph type="title"/>
          </p:nvPr>
        </p:nvSpPr>
        <p:spPr>
          <a:xfrm>
            <a:off x="0" y="303527"/>
            <a:ext cx="9144000" cy="761368"/>
          </a:xfrm>
        </p:spPr>
        <p:txBody>
          <a:bodyPr>
            <a:normAutofit fontScale="90000"/>
          </a:bodyPr>
          <a:lstStyle/>
          <a:p>
            <a:pPr algn="r"/>
            <a:r>
              <a:rPr lang="ru-RU" sz="2900" b="1" dirty="0">
                <a:latin typeface="Bahnschrift SemiBold" panose="020B0502040204020203" pitchFamily="34" charset="0"/>
              </a:rPr>
              <a:t>ИНТЕРФЕЙС СТРАНИЦЫ ОФОРМЛЕНИЯ ЗАКАЗА И ЗАКАЗОВ КЛИЕНТОВ</a:t>
            </a:r>
            <a:br>
              <a:rPr lang="ru-RU" sz="2900" b="1" dirty="0">
                <a:latin typeface="Bahnschrift SemiBold" panose="020B0502040204020203" pitchFamily="34" charset="0"/>
              </a:rPr>
            </a:br>
            <a:endParaRPr lang="ru-RU" sz="2900" dirty="0">
              <a:latin typeface="Bahnschrift SemiBold" panose="020B0502040204020203" pitchFamily="34" charset="0"/>
            </a:endParaRPr>
          </a:p>
        </p:txBody>
      </p:sp>
      <p:pic>
        <p:nvPicPr>
          <p:cNvPr id="6" name="Рисунок 5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1080454"/>
            <a:ext cx="7543799" cy="263112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Рисунок 6"/>
          <p:cNvPicPr/>
          <p:nvPr/>
        </p:nvPicPr>
        <p:blipFill>
          <a:blip r:embed="rId3"/>
          <a:stretch>
            <a:fillRect/>
          </a:stretch>
        </p:blipFill>
        <p:spPr>
          <a:xfrm>
            <a:off x="2562226" y="3894139"/>
            <a:ext cx="6412092" cy="22796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47F726BB-D459-039F-0962-29080A1B7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15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7514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1F6116-7326-FD49-12D0-6D2252FFA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84390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16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947FD6E-9F2C-2F06-BB54-29BFF5AE6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810" y="208485"/>
            <a:ext cx="9143999" cy="1216067"/>
          </a:xfrm>
        </p:spPr>
        <p:txBody>
          <a:bodyPr/>
          <a:lstStyle/>
          <a:p>
            <a:pPr algn="ctr"/>
            <a:r>
              <a:rPr lang="ru-RU" b="1" dirty="0">
                <a:latin typeface="Bahnschrift SemiBold" panose="020B0502040204020203" pitchFamily="34" charset="0"/>
              </a:rPr>
              <a:t>ИНСТРУМЕНТЫ РАЗРАБОТКИ</a:t>
            </a:r>
            <a:br>
              <a:rPr lang="ru-RU" b="1" dirty="0">
                <a:latin typeface="Bahnschrift SemiBold" panose="020B0502040204020203" pitchFamily="34" charset="0"/>
              </a:rPr>
            </a:br>
            <a:endParaRPr lang="ru-RU" b="1" dirty="0">
              <a:latin typeface="Bahnschrift SemiBold" panose="020B0502040204020203" pitchFamily="34" charset="0"/>
            </a:endParaRPr>
          </a:p>
        </p:txBody>
      </p:sp>
      <p:sp>
        <p:nvSpPr>
          <p:cNvPr id="14" name="Прямоугольник: усеченные верхние углы 13">
            <a:extLst>
              <a:ext uri="{FF2B5EF4-FFF2-40B4-BE49-F238E27FC236}">
                <a16:creationId xmlns:a16="http://schemas.microsoft.com/office/drawing/2014/main" id="{8DC3AA56-C119-6969-BEE0-104C920215D6}"/>
              </a:ext>
            </a:extLst>
          </p:cNvPr>
          <p:cNvSpPr/>
          <p:nvPr/>
        </p:nvSpPr>
        <p:spPr>
          <a:xfrm rot="5400000">
            <a:off x="-545553" y="1302781"/>
            <a:ext cx="4983012" cy="5175317"/>
          </a:xfrm>
          <a:prstGeom prst="snip2Same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DA24296-2693-6060-D417-F117D2D210BF}"/>
              </a:ext>
            </a:extLst>
          </p:cNvPr>
          <p:cNvSpPr txBox="1"/>
          <p:nvPr/>
        </p:nvSpPr>
        <p:spPr>
          <a:xfrm>
            <a:off x="5733001" y="2248052"/>
            <a:ext cx="268663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Из языков программирования был выбран C#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F0F9209-584C-5EEB-1913-7D35987F89F5}"/>
              </a:ext>
            </a:extLst>
          </p:cNvPr>
          <p:cNvSpPr txBox="1"/>
          <p:nvPr/>
        </p:nvSpPr>
        <p:spPr>
          <a:xfrm>
            <a:off x="429023" y="2475573"/>
            <a:ext cx="30338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+mj-lt"/>
              </a:rPr>
              <a:t>В качестве управления БД был выбран </a:t>
            </a:r>
            <a:r>
              <a:rPr lang="en-US" sz="2000" b="1" dirty="0">
                <a:solidFill>
                  <a:schemeClr val="bg1"/>
                </a:solidFill>
                <a:latin typeface="+mj-lt"/>
              </a:rPr>
              <a:t>MS SQL Server Express </a:t>
            </a:r>
            <a:endParaRPr lang="ru-RU" sz="2000" b="1" dirty="0">
              <a:solidFill>
                <a:schemeClr val="bg1"/>
              </a:solidFill>
              <a:latin typeface="+mj-lt"/>
            </a:endParaRPr>
          </a:p>
          <a:p>
            <a:endParaRPr lang="ru-RU" sz="2000" b="1" dirty="0">
              <a:solidFill>
                <a:schemeClr val="bg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923A459-AA98-149A-C973-C96BD0B0BA34}"/>
              </a:ext>
            </a:extLst>
          </p:cNvPr>
          <p:cNvSpPr txBox="1"/>
          <p:nvPr/>
        </p:nvSpPr>
        <p:spPr>
          <a:xfrm>
            <a:off x="429023" y="4514562"/>
            <a:ext cx="3033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solidFill>
                  <a:schemeClr val="bg1"/>
                </a:solidFill>
                <a:latin typeface="+mj-lt"/>
              </a:rPr>
              <a:t>Средой разработки была выбрана Microsoft Visual Studio 2022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C605CD-3ECA-822D-6D6E-30F050F5C272}"/>
              </a:ext>
            </a:extLst>
          </p:cNvPr>
          <p:cNvSpPr txBox="1"/>
          <p:nvPr/>
        </p:nvSpPr>
        <p:spPr>
          <a:xfrm>
            <a:off x="5733001" y="4276058"/>
            <a:ext cx="2686639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000" b="1" dirty="0">
                <a:latin typeface="+mj-lt"/>
              </a:rPr>
              <a:t>Для отображения пользовательского интерфейса был выбран фреймворк </a:t>
            </a:r>
            <a:r>
              <a:rPr lang="en-US" sz="2000" b="1" dirty="0">
                <a:latin typeface="+mj-lt"/>
              </a:rPr>
              <a:t>ASP.NET MVC</a:t>
            </a:r>
            <a:endParaRPr lang="ru-RU" sz="2000" b="1" dirty="0">
              <a:latin typeface="+mj-lt"/>
            </a:endParaRPr>
          </a:p>
        </p:txBody>
      </p:sp>
      <p:pic>
        <p:nvPicPr>
          <p:cNvPr id="19" name="Picture 2" descr="C:\Users\TroDA\Desktop\632b60f8c1aa184a0e5766d9_202209-ms-sql-icon-3x.png">
            <a:extLst>
              <a:ext uri="{FF2B5EF4-FFF2-40B4-BE49-F238E27FC236}">
                <a16:creationId xmlns:a16="http://schemas.microsoft.com/office/drawing/2014/main" id="{A755AD49-3A11-E600-E950-AD8FB25229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261" y="1700690"/>
            <a:ext cx="2206739" cy="6540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4" descr="Picture background">
            <a:extLst>
              <a:ext uri="{FF2B5EF4-FFF2-40B4-BE49-F238E27FC236}">
                <a16:creationId xmlns:a16="http://schemas.microsoft.com/office/drawing/2014/main" id="{80ACA6C7-086E-883E-1560-8F5BC12753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4633" y="3590652"/>
            <a:ext cx="1305996" cy="816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BA936F3C-9B80-83A0-4311-432A98E7E22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5993" y="1239025"/>
            <a:ext cx="820657" cy="923331"/>
          </a:xfrm>
          <a:prstGeom prst="rect">
            <a:avLst/>
          </a:prstGeom>
        </p:spPr>
      </p:pic>
      <p:pic>
        <p:nvPicPr>
          <p:cNvPr id="27" name="Picture 4" descr="C:\Users\TroDA\Desktop\entity-framework.png">
            <a:extLst>
              <a:ext uri="{FF2B5EF4-FFF2-40B4-BE49-F238E27FC236}">
                <a16:creationId xmlns:a16="http://schemas.microsoft.com/office/drawing/2014/main" id="{EE1FDB24-DBC9-BAF2-9936-59EDBFDE24B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7903"/>
          <a:stretch/>
        </p:blipFill>
        <p:spPr bwMode="auto">
          <a:xfrm>
            <a:off x="6190961" y="3389123"/>
            <a:ext cx="1770718" cy="68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8" name="Group 4">
            <a:extLst>
              <a:ext uri="{FF2B5EF4-FFF2-40B4-BE49-F238E27FC236}">
                <a16:creationId xmlns:a16="http://schemas.microsoft.com/office/drawing/2014/main" id="{32076252-D12F-AE42-F2F6-D7C3C646B045}"/>
              </a:ext>
            </a:extLst>
          </p:cNvPr>
          <p:cNvGrpSpPr/>
          <p:nvPr/>
        </p:nvGrpSpPr>
        <p:grpSpPr>
          <a:xfrm>
            <a:off x="-1119679" y="-6113024"/>
            <a:ext cx="5786489" cy="12020298"/>
            <a:chOff x="0" y="-19050"/>
            <a:chExt cx="2799804" cy="5645247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FC6019BC-ADBE-16B4-1B26-99CB37B85773}"/>
                </a:ext>
              </a:extLst>
            </p:cNvPr>
            <p:cNvSpPr/>
            <p:nvPr/>
          </p:nvSpPr>
          <p:spPr>
            <a:xfrm>
              <a:off x="660350" y="3638366"/>
              <a:ext cx="2139454" cy="1987831"/>
            </a:xfrm>
            <a:custGeom>
              <a:avLst/>
              <a:gdLst/>
              <a:ahLst/>
              <a:cxnLst/>
              <a:rect l="l" t="t" r="r" b="b"/>
              <a:pathLst>
                <a:path w="2379118" h="1373109">
                  <a:moveTo>
                    <a:pt x="24854" y="0"/>
                  </a:moveTo>
                  <a:lnTo>
                    <a:pt x="2354264" y="0"/>
                  </a:lnTo>
                  <a:cubicBezTo>
                    <a:pt x="2367991" y="0"/>
                    <a:pt x="2379118" y="11128"/>
                    <a:pt x="2379118" y="24854"/>
                  </a:cubicBezTo>
                  <a:lnTo>
                    <a:pt x="2379118" y="1348255"/>
                  </a:lnTo>
                  <a:cubicBezTo>
                    <a:pt x="2379118" y="1361981"/>
                    <a:pt x="2367991" y="1373109"/>
                    <a:pt x="2354264" y="1373109"/>
                  </a:cubicBezTo>
                  <a:lnTo>
                    <a:pt x="24854" y="1373109"/>
                  </a:lnTo>
                  <a:cubicBezTo>
                    <a:pt x="11128" y="1373109"/>
                    <a:pt x="0" y="1361981"/>
                    <a:pt x="0" y="1348255"/>
                  </a:cubicBezTo>
                  <a:lnTo>
                    <a:pt x="0" y="24854"/>
                  </a:lnTo>
                  <a:cubicBezTo>
                    <a:pt x="0" y="11128"/>
                    <a:pt x="11128" y="0"/>
                    <a:pt x="248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DD11167B-0011-4583-BDD2-2E737CBC4DB5}"/>
                </a:ext>
              </a:extLst>
            </p:cNvPr>
            <p:cNvSpPr txBox="1"/>
            <p:nvPr/>
          </p:nvSpPr>
          <p:spPr>
            <a:xfrm>
              <a:off x="0" y="-19050"/>
              <a:ext cx="2379118" cy="1392159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144"/>
                </a:lnSpc>
              </a:pPr>
              <a:endParaRPr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40191089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4840" y="2025418"/>
            <a:ext cx="8927185" cy="43309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>
                <a:latin typeface="+mj-lt"/>
              </a:rPr>
              <a:t>В ходе выполнения выпускной квалификационной работы разработан</a:t>
            </a:r>
            <a:r>
              <a:rPr lang="en-US" sz="2000" dirty="0">
                <a:latin typeface="+mj-lt"/>
              </a:rPr>
              <a:t> </a:t>
            </a:r>
            <a:r>
              <a:rPr lang="ru-RU" sz="2000" dirty="0">
                <a:latin typeface="+mj-lt"/>
              </a:rPr>
              <a:t>прототип веб-приложения на ASP.NET MVC для автоматизации заказов в ООО «Инженерное Бюро».</a:t>
            </a:r>
            <a:br>
              <a:rPr lang="ru-RU" sz="2000" dirty="0">
                <a:latin typeface="+mj-lt"/>
              </a:rPr>
            </a:br>
            <a:br>
              <a:rPr lang="ru-RU" sz="2000" dirty="0">
                <a:latin typeface="+mj-lt"/>
              </a:rPr>
            </a:br>
            <a:r>
              <a:rPr lang="ru-RU" sz="2000" b="1" dirty="0">
                <a:latin typeface="+mj-lt"/>
              </a:rPr>
              <a:t>Результаты: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Ускоряет и упрощает процесс оформления заказов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Масштабируем и удобен в поддержке</a:t>
            </a:r>
          </a:p>
          <a:p>
            <a:pPr marL="0" indent="0">
              <a:buNone/>
            </a:pPr>
            <a:r>
              <a:rPr lang="ru-RU" sz="2000" b="1" dirty="0">
                <a:latin typeface="+mj-lt"/>
              </a:rPr>
              <a:t>Планы на развитие: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Мобильная версия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Интеграция с платежными системами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ru-RU" sz="2000" dirty="0">
                <a:latin typeface="+mj-lt"/>
              </a:rPr>
              <a:t>Калькулятор стоимости 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7062EEF1-BB05-DFBC-C9BF-DBE48AB967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9144000" cy="199805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FA28FC3-EE1C-47C8-98A8-3BDC7E42725E}"/>
              </a:ext>
            </a:extLst>
          </p:cNvPr>
          <p:cNvSpPr txBox="1"/>
          <p:nvPr/>
        </p:nvSpPr>
        <p:spPr>
          <a:xfrm>
            <a:off x="4998990" y="564786"/>
            <a:ext cx="42298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Благодарю </a:t>
            </a:r>
            <a:endParaRPr 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Arial" panose="020B0604020202020204" pitchFamily="34" charset="0"/>
            </a:endParaRPr>
          </a:p>
          <a:p>
            <a:pPr algn="ctr"/>
            <a:r>
              <a:rPr lang="ru-RU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Arial" panose="020B0604020202020204" pitchFamily="34" charset="0"/>
              </a:rPr>
              <a:t>за внимание!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1C0C5B-B1EF-F3BB-651B-157956725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17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2050" name="Picture 2" descr="C:\Users\TroDA\Downloads\202506100805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1180" y="2932111"/>
            <a:ext cx="2932232" cy="3152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328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Прямоугольный треугольник 10">
            <a:extLst>
              <a:ext uri="{FF2B5EF4-FFF2-40B4-BE49-F238E27FC236}">
                <a16:creationId xmlns:a16="http://schemas.microsoft.com/office/drawing/2014/main" id="{9B6CB9AD-58F7-E999-B710-72EA9963A23E}"/>
              </a:ext>
            </a:extLst>
          </p:cNvPr>
          <p:cNvSpPr/>
          <p:nvPr/>
        </p:nvSpPr>
        <p:spPr>
          <a:xfrm>
            <a:off x="2" y="4242062"/>
            <a:ext cx="3355940" cy="2614119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0E27E36-57BD-B396-5066-2EE1B249C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6251" y="4886339"/>
            <a:ext cx="7437749" cy="1325563"/>
          </a:xfrm>
        </p:spPr>
        <p:txBody>
          <a:bodyPr anchor="ctr">
            <a:normAutofit/>
          </a:bodyPr>
          <a:lstStyle/>
          <a:p>
            <a:pPr algn="r"/>
            <a:r>
              <a:rPr lang="ru-RU" sz="2400" dirty="0">
                <a:ea typeface="Calibri" panose="020F0502020204030204" pitchFamily="34" charset="0"/>
              </a:rPr>
              <a:t>«Инженерное Бюро» организовано по принципу линейной структуры управления, характеризующееся распределением полномочий и четкой иерархией.</a:t>
            </a:r>
            <a:endParaRPr lang="ru-RU" sz="4800" dirty="0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157AA43-B7B3-66D7-875C-6EFE1455DC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2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1AF2443-7C6B-2250-4637-26EDCBC49B0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396931" flipH="1">
            <a:off x="5715000" y="1211067"/>
            <a:ext cx="6858000" cy="684000"/>
          </a:xfrm>
          <a:prstGeom prst="rect">
            <a:avLst/>
          </a:prstGeom>
        </p:spPr>
      </p:pic>
      <p:graphicFrame>
        <p:nvGraphicFramePr>
          <p:cNvPr id="9" name="Объект 8">
            <a:extLst>
              <a:ext uri="{FF2B5EF4-FFF2-40B4-BE49-F238E27FC236}">
                <a16:creationId xmlns:a16="http://schemas.microsoft.com/office/drawing/2014/main" id="{8221248F-EF65-1E58-E9CC-AC2E0191E7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57315277"/>
              </p:ext>
            </p:extLst>
          </p:nvPr>
        </p:nvGraphicFramePr>
        <p:xfrm>
          <a:off x="188537" y="722163"/>
          <a:ext cx="8656162" cy="44551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213633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7BD0E20-09F0-17F1-74A0-677C2717B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3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87C1B0-936D-CD5C-C53C-ABEDD076A1CB}"/>
              </a:ext>
            </a:extLst>
          </p:cNvPr>
          <p:cNvSpPr txBox="1"/>
          <p:nvPr/>
        </p:nvSpPr>
        <p:spPr>
          <a:xfrm>
            <a:off x="-571423" y="1449553"/>
            <a:ext cx="5642459" cy="6685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ru-RU" sz="3600" b="1" spc="275" dirty="0">
                <a:solidFill>
                  <a:srgbClr val="FFFBFB"/>
                </a:solidFill>
                <a:latin typeface="Bahnschrift SemiBold" panose="020B0502040204020203" pitchFamily="34" charset="0"/>
              </a:rPr>
              <a:t>ПРОБЛЕМА</a:t>
            </a:r>
            <a:endParaRPr lang="en-US" sz="3600" b="1" spc="275" dirty="0">
              <a:solidFill>
                <a:srgbClr val="FFFBFB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4" name="Прямоугольник: скругленные углы 13">
            <a:extLst>
              <a:ext uri="{FF2B5EF4-FFF2-40B4-BE49-F238E27FC236}">
                <a16:creationId xmlns:a16="http://schemas.microsoft.com/office/drawing/2014/main" id="{7F9CC584-FA59-CD96-3DEE-F71621C292AB}"/>
              </a:ext>
            </a:extLst>
          </p:cNvPr>
          <p:cNvSpPr/>
          <p:nvPr/>
        </p:nvSpPr>
        <p:spPr>
          <a:xfrm>
            <a:off x="-857734" y="791609"/>
            <a:ext cx="5642459" cy="5184742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5" name="Group 4">
            <a:extLst>
              <a:ext uri="{FF2B5EF4-FFF2-40B4-BE49-F238E27FC236}">
                <a16:creationId xmlns:a16="http://schemas.microsoft.com/office/drawing/2014/main" id="{E42F5A72-CF8C-0C70-FE42-CF4345552D60}"/>
              </a:ext>
            </a:extLst>
          </p:cNvPr>
          <p:cNvGrpSpPr/>
          <p:nvPr/>
        </p:nvGrpSpPr>
        <p:grpSpPr>
          <a:xfrm>
            <a:off x="153999" y="1631257"/>
            <a:ext cx="4917037" cy="4069349"/>
            <a:chOff x="0" y="-351211"/>
            <a:chExt cx="2379118" cy="1987831"/>
          </a:xfrm>
        </p:grpSpPr>
        <p:sp>
          <p:nvSpPr>
            <p:cNvPr id="16" name="Freeform 5">
              <a:extLst>
                <a:ext uri="{FF2B5EF4-FFF2-40B4-BE49-F238E27FC236}">
                  <a16:creationId xmlns:a16="http://schemas.microsoft.com/office/drawing/2014/main" id="{DB2B01F6-B7A7-04B7-64AB-08770BDF7E09}"/>
                </a:ext>
              </a:extLst>
            </p:cNvPr>
            <p:cNvSpPr/>
            <p:nvPr/>
          </p:nvSpPr>
          <p:spPr>
            <a:xfrm>
              <a:off x="0" y="-351211"/>
              <a:ext cx="2379118" cy="1987831"/>
            </a:xfrm>
            <a:custGeom>
              <a:avLst/>
              <a:gdLst/>
              <a:ahLst/>
              <a:cxnLst/>
              <a:rect l="l" t="t" r="r" b="b"/>
              <a:pathLst>
                <a:path w="2379118" h="1373109">
                  <a:moveTo>
                    <a:pt x="24854" y="0"/>
                  </a:moveTo>
                  <a:lnTo>
                    <a:pt x="2354264" y="0"/>
                  </a:lnTo>
                  <a:cubicBezTo>
                    <a:pt x="2367991" y="0"/>
                    <a:pt x="2379118" y="11128"/>
                    <a:pt x="2379118" y="24854"/>
                  </a:cubicBezTo>
                  <a:lnTo>
                    <a:pt x="2379118" y="1348255"/>
                  </a:lnTo>
                  <a:cubicBezTo>
                    <a:pt x="2379118" y="1361981"/>
                    <a:pt x="2367991" y="1373109"/>
                    <a:pt x="2354264" y="1373109"/>
                  </a:cubicBezTo>
                  <a:lnTo>
                    <a:pt x="24854" y="1373109"/>
                  </a:lnTo>
                  <a:cubicBezTo>
                    <a:pt x="11128" y="1373109"/>
                    <a:pt x="0" y="1361981"/>
                    <a:pt x="0" y="1348255"/>
                  </a:cubicBezTo>
                  <a:lnTo>
                    <a:pt x="0" y="24854"/>
                  </a:lnTo>
                  <a:cubicBezTo>
                    <a:pt x="0" y="11128"/>
                    <a:pt x="11128" y="0"/>
                    <a:pt x="248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17" name="TextBox 6">
              <a:extLst>
                <a:ext uri="{FF2B5EF4-FFF2-40B4-BE49-F238E27FC236}">
                  <a16:creationId xmlns:a16="http://schemas.microsoft.com/office/drawing/2014/main" id="{C1D3F08C-B9A2-0B8A-58DA-F8DD3184FC48}"/>
                </a:ext>
              </a:extLst>
            </p:cNvPr>
            <p:cNvSpPr txBox="1"/>
            <p:nvPr/>
          </p:nvSpPr>
          <p:spPr>
            <a:xfrm>
              <a:off x="0" y="-19050"/>
              <a:ext cx="2379118" cy="1392159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144"/>
                </a:lnSpc>
              </a:pPr>
              <a:endParaRPr sz="1350" dirty="0"/>
            </a:p>
          </p:txBody>
        </p:sp>
      </p:grpSp>
      <p:sp>
        <p:nvSpPr>
          <p:cNvPr id="18" name="TextBox 9">
            <a:extLst>
              <a:ext uri="{FF2B5EF4-FFF2-40B4-BE49-F238E27FC236}">
                <a16:creationId xmlns:a16="http://schemas.microsoft.com/office/drawing/2014/main" id="{131F71A2-935B-1A46-4F49-D7EA072FA14A}"/>
              </a:ext>
            </a:extLst>
          </p:cNvPr>
          <p:cNvSpPr txBox="1"/>
          <p:nvPr/>
        </p:nvSpPr>
        <p:spPr>
          <a:xfrm>
            <a:off x="-364589" y="847191"/>
            <a:ext cx="5642459" cy="637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ru-RU" sz="3200" b="1" spc="275" dirty="0">
                <a:solidFill>
                  <a:srgbClr val="FFFBFB"/>
                </a:solidFill>
                <a:latin typeface="Bahnschrift SemiBold" panose="020B0502040204020203" pitchFamily="34" charset="0"/>
              </a:rPr>
              <a:t>ПРОБЛЕМА</a:t>
            </a:r>
            <a:endParaRPr lang="en-US" sz="3200" b="1" spc="275" dirty="0">
              <a:solidFill>
                <a:srgbClr val="FFFBFB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19" name="TextBox 10">
            <a:extLst>
              <a:ext uri="{FF2B5EF4-FFF2-40B4-BE49-F238E27FC236}">
                <a16:creationId xmlns:a16="http://schemas.microsoft.com/office/drawing/2014/main" id="{F58737C1-572F-ECB6-C94F-FC551C69D070}"/>
              </a:ext>
            </a:extLst>
          </p:cNvPr>
          <p:cNvSpPr txBox="1"/>
          <p:nvPr/>
        </p:nvSpPr>
        <p:spPr>
          <a:xfrm>
            <a:off x="1194590" y="1812652"/>
            <a:ext cx="3836708" cy="120975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Снижение производительности</a:t>
            </a:r>
            <a:r>
              <a:rPr lang="en-US" sz="2400" b="1" spc="180" dirty="0">
                <a:solidFill>
                  <a:srgbClr val="FFFBFB"/>
                </a:solidFill>
                <a:latin typeface="+mj-lt"/>
              </a:rPr>
              <a:t> </a:t>
            </a: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труда</a:t>
            </a:r>
            <a:endParaRPr lang="en-US" sz="2400" b="1" spc="180" dirty="0">
              <a:solidFill>
                <a:srgbClr val="FFFBFB"/>
              </a:solidFill>
              <a:latin typeface="+mj-lt"/>
            </a:endParaRPr>
          </a:p>
        </p:txBody>
      </p:sp>
      <p:sp>
        <p:nvSpPr>
          <p:cNvPr id="20" name="TextBox 10">
            <a:extLst>
              <a:ext uri="{FF2B5EF4-FFF2-40B4-BE49-F238E27FC236}">
                <a16:creationId xmlns:a16="http://schemas.microsoft.com/office/drawing/2014/main" id="{30CDFF79-C431-9245-9B24-A058881ED924}"/>
              </a:ext>
            </a:extLst>
          </p:cNvPr>
          <p:cNvSpPr txBox="1"/>
          <p:nvPr/>
        </p:nvSpPr>
        <p:spPr>
          <a:xfrm>
            <a:off x="1187883" y="3247824"/>
            <a:ext cx="3836708" cy="799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Рост ошибок при оформлении заказа</a:t>
            </a:r>
            <a:endParaRPr lang="en-US" sz="2400" b="1" spc="180" dirty="0">
              <a:solidFill>
                <a:srgbClr val="FFFBFB"/>
              </a:solidFill>
              <a:latin typeface="+mj-lt"/>
            </a:endParaRPr>
          </a:p>
        </p:txBody>
      </p:sp>
      <p:sp>
        <p:nvSpPr>
          <p:cNvPr id="21" name="TextBox 10">
            <a:extLst>
              <a:ext uri="{FF2B5EF4-FFF2-40B4-BE49-F238E27FC236}">
                <a16:creationId xmlns:a16="http://schemas.microsoft.com/office/drawing/2014/main" id="{D6236475-870D-A1DA-B80C-6B5B7B7DE9D9}"/>
              </a:ext>
            </a:extLst>
          </p:cNvPr>
          <p:cNvSpPr txBox="1"/>
          <p:nvPr/>
        </p:nvSpPr>
        <p:spPr>
          <a:xfrm>
            <a:off x="1187883" y="4377448"/>
            <a:ext cx="3836708" cy="7993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3200"/>
              </a:lnSpc>
            </a:pPr>
            <a:r>
              <a:rPr lang="ru-RU" sz="2400" b="1" spc="180" dirty="0">
                <a:solidFill>
                  <a:srgbClr val="FFFBFB"/>
                </a:solidFill>
                <a:latin typeface="+mj-lt"/>
              </a:rPr>
              <a:t>Ухудшение качества клиентского сервиса </a:t>
            </a:r>
            <a:endParaRPr lang="en-US" sz="2400" b="1" spc="180" dirty="0">
              <a:solidFill>
                <a:srgbClr val="FFFBFB"/>
              </a:solidFill>
              <a:latin typeface="+mj-lt"/>
            </a:endParaRPr>
          </a:p>
        </p:txBody>
      </p:sp>
      <p:pic>
        <p:nvPicPr>
          <p:cNvPr id="22" name="Рисунок 21" descr="Диаграмма с тенденцией спада со сплошной заливкой">
            <a:extLst>
              <a:ext uri="{FF2B5EF4-FFF2-40B4-BE49-F238E27FC236}">
                <a16:creationId xmlns:a16="http://schemas.microsoft.com/office/drawing/2014/main" id="{62324CDF-9BA8-4F24-FF3F-C4D3AED74C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3488" y="4371691"/>
            <a:ext cx="799386" cy="799386"/>
          </a:xfrm>
          <a:prstGeom prst="rect">
            <a:avLst/>
          </a:prstGeom>
        </p:spPr>
      </p:pic>
      <p:pic>
        <p:nvPicPr>
          <p:cNvPr id="23" name="Рисунок 22" descr="Голова с шестеренками со сплошной заливкой">
            <a:extLst>
              <a:ext uri="{FF2B5EF4-FFF2-40B4-BE49-F238E27FC236}">
                <a16:creationId xmlns:a16="http://schemas.microsoft.com/office/drawing/2014/main" id="{086E18AC-3031-63C3-0FCB-1F1FC9A81A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84275" y="1921334"/>
            <a:ext cx="897813" cy="897813"/>
          </a:xfrm>
          <a:prstGeom prst="rect">
            <a:avLst/>
          </a:prstGeom>
        </p:spPr>
      </p:pic>
      <p:sp>
        <p:nvSpPr>
          <p:cNvPr id="24" name="Знак умножения 23">
            <a:extLst>
              <a:ext uri="{FF2B5EF4-FFF2-40B4-BE49-F238E27FC236}">
                <a16:creationId xmlns:a16="http://schemas.microsoft.com/office/drawing/2014/main" id="{AB7E8038-3BB9-9399-DF78-958C552F209F}"/>
              </a:ext>
            </a:extLst>
          </p:cNvPr>
          <p:cNvSpPr/>
          <p:nvPr/>
        </p:nvSpPr>
        <p:spPr>
          <a:xfrm>
            <a:off x="153999" y="3179896"/>
            <a:ext cx="980388" cy="1112606"/>
          </a:xfrm>
          <a:prstGeom prst="mathMultiply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5" name="TextBox 9">
            <a:extLst>
              <a:ext uri="{FF2B5EF4-FFF2-40B4-BE49-F238E27FC236}">
                <a16:creationId xmlns:a16="http://schemas.microsoft.com/office/drawing/2014/main" id="{072AD1FA-910F-6D1A-2392-973A010A504A}"/>
              </a:ext>
            </a:extLst>
          </p:cNvPr>
          <p:cNvSpPr txBox="1"/>
          <p:nvPr/>
        </p:nvSpPr>
        <p:spPr>
          <a:xfrm>
            <a:off x="4182539" y="883677"/>
            <a:ext cx="5642459" cy="63735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500"/>
              </a:lnSpc>
              <a:spcBef>
                <a:spcPct val="0"/>
              </a:spcBef>
            </a:pPr>
            <a:r>
              <a:rPr lang="ru-RU" sz="3200" b="1" spc="275" dirty="0">
                <a:latin typeface="Bahnschrift SemiBold" panose="020B0502040204020203" pitchFamily="34" charset="0"/>
              </a:rPr>
              <a:t>РЕШЕНИЕ</a:t>
            </a:r>
            <a:endParaRPr lang="en-US" sz="3200" b="1" spc="275" dirty="0">
              <a:latin typeface="Bahnschrift SemiBold" panose="020B0502040204020203" pitchFamily="34" charset="0"/>
            </a:endParaRPr>
          </a:p>
        </p:txBody>
      </p:sp>
      <p:pic>
        <p:nvPicPr>
          <p:cNvPr id="26" name="Рисунок 25" descr="В яблочко со сплошной заливкой">
            <a:extLst>
              <a:ext uri="{FF2B5EF4-FFF2-40B4-BE49-F238E27FC236}">
                <a16:creationId xmlns:a16="http://schemas.microsoft.com/office/drawing/2014/main" id="{5A5E0014-68B1-253C-1DA2-56FC8A190A8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124407" y="1534315"/>
            <a:ext cx="1758724" cy="1758724"/>
          </a:xfrm>
          <a:prstGeom prst="rect">
            <a:avLst/>
          </a:prstGeom>
        </p:spPr>
      </p:pic>
      <p:sp>
        <p:nvSpPr>
          <p:cNvPr id="27" name="TextBox 11">
            <a:extLst>
              <a:ext uri="{FF2B5EF4-FFF2-40B4-BE49-F238E27FC236}">
                <a16:creationId xmlns:a16="http://schemas.microsoft.com/office/drawing/2014/main" id="{1E902D08-8372-72EC-31A7-9ED0F9708849}"/>
              </a:ext>
            </a:extLst>
          </p:cNvPr>
          <p:cNvSpPr txBox="1"/>
          <p:nvPr/>
        </p:nvSpPr>
        <p:spPr>
          <a:xfrm>
            <a:off x="4901636" y="3391088"/>
            <a:ext cx="4204266" cy="2272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500"/>
              </a:lnSpc>
            </a:pPr>
            <a:r>
              <a:rPr lang="ru-RU" sz="3200" dirty="0">
                <a:latin typeface="+mj-lt"/>
              </a:rPr>
              <a:t>Разработка приложения для автоматизации продаж климатического оборудования</a:t>
            </a:r>
            <a:endParaRPr lang="en-US" sz="32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005835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Скругленный прямоугольник 6"/>
          <p:cNvSpPr/>
          <p:nvPr/>
        </p:nvSpPr>
        <p:spPr>
          <a:xfrm>
            <a:off x="-440013" y="457670"/>
            <a:ext cx="5795783" cy="6218137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62" y="986560"/>
            <a:ext cx="2669292" cy="2669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6962" y="3566738"/>
            <a:ext cx="2731168" cy="2731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5355770" y="89378"/>
            <a:ext cx="3788230" cy="1043681"/>
          </a:xfrm>
        </p:spPr>
        <p:txBody>
          <a:bodyPr>
            <a:normAutofit/>
          </a:bodyPr>
          <a:lstStyle/>
          <a:p>
            <a:pPr algn="ctr"/>
            <a:r>
              <a:rPr lang="ru-RU" sz="2800" dirty="0">
                <a:latin typeface="Bahnschrift SemiBold" panose="020B0502040204020203" pitchFamily="34" charset="0"/>
              </a:rPr>
              <a:t>СУЩЕСТВУЮЩИЕ РЕШЕНИЯ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3753" y="913415"/>
            <a:ext cx="5029629" cy="5317695"/>
          </a:xfrm>
        </p:spPr>
        <p:txBody>
          <a:bodyPr>
            <a:normAutofit fontScale="92500" lnSpcReduction="10000"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sz="2400" b="1" dirty="0">
                <a:solidFill>
                  <a:schemeClr val="bg1"/>
                </a:solidFill>
                <a:latin typeface="+mj-lt"/>
              </a:rPr>
              <a:t>Нет поддержки специфических требований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2400" b="1" dirty="0">
              <a:solidFill>
                <a:schemeClr val="bg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400" b="1" dirty="0">
                <a:solidFill>
                  <a:schemeClr val="bg1"/>
                </a:solidFill>
                <a:latin typeface="+mj-lt"/>
              </a:rPr>
              <a:t>Отсутствует калькулятор стоимости вентиляционных систем (для интеграции с производством)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2400" b="1" dirty="0">
              <a:solidFill>
                <a:schemeClr val="bg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400" b="1" dirty="0">
                <a:solidFill>
                  <a:schemeClr val="bg1"/>
                </a:solidFill>
                <a:latin typeface="+mj-lt"/>
              </a:rPr>
              <a:t>Нет мобильной версии с полным функционалом для удалённой работы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2400" b="1" dirty="0">
              <a:solidFill>
                <a:schemeClr val="bg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400" b="1" dirty="0">
                <a:solidFill>
                  <a:schemeClr val="bg1"/>
                </a:solidFill>
                <a:latin typeface="+mj-lt"/>
              </a:rPr>
              <a:t>Дорогая интеграция с платёжными системами</a:t>
            </a:r>
          </a:p>
          <a:p>
            <a:pPr>
              <a:buFont typeface="Wingdings" panose="05000000000000000000" pitchFamily="2" charset="2"/>
              <a:buChar char="v"/>
            </a:pPr>
            <a:endParaRPr lang="ru-RU" sz="2400" b="1" dirty="0">
              <a:solidFill>
                <a:schemeClr val="bg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sz="2400" b="1" dirty="0">
                <a:solidFill>
                  <a:schemeClr val="bg1"/>
                </a:solidFill>
                <a:latin typeface="+mj-lt"/>
              </a:rPr>
              <a:t>Нет прямого доступа к БД для гибких интеграций</a:t>
            </a:r>
            <a:endParaRPr lang="en-US" sz="2400" b="1" dirty="0">
              <a:solidFill>
                <a:schemeClr val="bg1"/>
              </a:solidFill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endParaRPr lang="ru-RU" sz="24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4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sp>
        <p:nvSpPr>
          <p:cNvPr id="15" name="TextBox 6">
            <a:extLst>
              <a:ext uri="{FF2B5EF4-FFF2-40B4-BE49-F238E27FC236}">
                <a16:creationId xmlns:a16="http://schemas.microsoft.com/office/drawing/2014/main" id="{C1D3F08C-B9A2-0B8A-58DA-F8DD3184FC48}"/>
              </a:ext>
            </a:extLst>
          </p:cNvPr>
          <p:cNvSpPr txBox="1"/>
          <p:nvPr/>
        </p:nvSpPr>
        <p:spPr>
          <a:xfrm>
            <a:off x="153999" y="1756684"/>
            <a:ext cx="5786163" cy="3847164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144"/>
              </a:lnSpc>
            </a:pPr>
            <a:endParaRPr sz="1350" dirty="0"/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C1D3F08C-B9A2-0B8A-58DA-F8DD3184FC48}"/>
              </a:ext>
            </a:extLst>
          </p:cNvPr>
          <p:cNvSpPr txBox="1"/>
          <p:nvPr/>
        </p:nvSpPr>
        <p:spPr>
          <a:xfrm>
            <a:off x="153999" y="1669675"/>
            <a:ext cx="5518031" cy="3972354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144"/>
              </a:lnSpc>
            </a:pPr>
            <a:endParaRPr sz="1350" dirty="0"/>
          </a:p>
        </p:txBody>
      </p:sp>
      <p:sp>
        <p:nvSpPr>
          <p:cNvPr id="27" name="TextBox 6">
            <a:extLst>
              <a:ext uri="{FF2B5EF4-FFF2-40B4-BE49-F238E27FC236}">
                <a16:creationId xmlns:a16="http://schemas.microsoft.com/office/drawing/2014/main" id="{C1D3F08C-B9A2-0B8A-58DA-F8DD3184FC48}"/>
              </a:ext>
            </a:extLst>
          </p:cNvPr>
          <p:cNvSpPr txBox="1"/>
          <p:nvPr/>
        </p:nvSpPr>
        <p:spPr>
          <a:xfrm>
            <a:off x="153999" y="1722344"/>
            <a:ext cx="5579908" cy="3904944"/>
          </a:xfrm>
          <a:prstGeom prst="rect">
            <a:avLst/>
          </a:prstGeom>
        </p:spPr>
        <p:txBody>
          <a:bodyPr lIns="38100" tIns="38100" rIns="38100" bIns="38100" rtlCol="0" anchor="ctr"/>
          <a:lstStyle/>
          <a:p>
            <a:pPr algn="ctr">
              <a:lnSpc>
                <a:spcPts val="2144"/>
              </a:lnSpc>
            </a:pPr>
            <a:endParaRPr sz="1350" dirty="0"/>
          </a:p>
        </p:txBody>
      </p:sp>
      <p:grpSp>
        <p:nvGrpSpPr>
          <p:cNvPr id="28" name="Group 4">
            <a:extLst>
              <a:ext uri="{FF2B5EF4-FFF2-40B4-BE49-F238E27FC236}">
                <a16:creationId xmlns:a16="http://schemas.microsoft.com/office/drawing/2014/main" id="{E42F5A72-CF8C-0C70-FE42-CF4345552D60}"/>
              </a:ext>
            </a:extLst>
          </p:cNvPr>
          <p:cNvGrpSpPr/>
          <p:nvPr/>
        </p:nvGrpSpPr>
        <p:grpSpPr>
          <a:xfrm>
            <a:off x="-2648926" y="-1112879"/>
            <a:ext cx="8498422" cy="7513209"/>
            <a:chOff x="0" y="-19050"/>
            <a:chExt cx="3527862" cy="2668565"/>
          </a:xfrm>
        </p:grpSpPr>
        <p:sp>
          <p:nvSpPr>
            <p:cNvPr id="29" name="Freeform 5">
              <a:extLst>
                <a:ext uri="{FF2B5EF4-FFF2-40B4-BE49-F238E27FC236}">
                  <a16:creationId xmlns:a16="http://schemas.microsoft.com/office/drawing/2014/main" id="{DB2B01F6-B7A7-04B7-64AB-08770BDF7E09}"/>
                </a:ext>
              </a:extLst>
            </p:cNvPr>
            <p:cNvSpPr/>
            <p:nvPr/>
          </p:nvSpPr>
          <p:spPr>
            <a:xfrm>
              <a:off x="1148744" y="661684"/>
              <a:ext cx="2379118" cy="1987831"/>
            </a:xfrm>
            <a:custGeom>
              <a:avLst/>
              <a:gdLst/>
              <a:ahLst/>
              <a:cxnLst/>
              <a:rect l="l" t="t" r="r" b="b"/>
              <a:pathLst>
                <a:path w="2379118" h="1373109">
                  <a:moveTo>
                    <a:pt x="24854" y="0"/>
                  </a:moveTo>
                  <a:lnTo>
                    <a:pt x="2354264" y="0"/>
                  </a:lnTo>
                  <a:cubicBezTo>
                    <a:pt x="2367991" y="0"/>
                    <a:pt x="2379118" y="11128"/>
                    <a:pt x="2379118" y="24854"/>
                  </a:cubicBezTo>
                  <a:lnTo>
                    <a:pt x="2379118" y="1348255"/>
                  </a:lnTo>
                  <a:cubicBezTo>
                    <a:pt x="2379118" y="1361981"/>
                    <a:pt x="2367991" y="1373109"/>
                    <a:pt x="2354264" y="1373109"/>
                  </a:cubicBezTo>
                  <a:lnTo>
                    <a:pt x="24854" y="1373109"/>
                  </a:lnTo>
                  <a:cubicBezTo>
                    <a:pt x="11128" y="1373109"/>
                    <a:pt x="0" y="1361981"/>
                    <a:pt x="0" y="1348255"/>
                  </a:cubicBezTo>
                  <a:lnTo>
                    <a:pt x="0" y="24854"/>
                  </a:lnTo>
                  <a:cubicBezTo>
                    <a:pt x="0" y="11128"/>
                    <a:pt x="11128" y="0"/>
                    <a:pt x="24854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rnd">
              <a:solidFill>
                <a:srgbClr val="FFFFFF"/>
              </a:solidFill>
              <a:prstDash val="solid"/>
              <a:round/>
            </a:ln>
          </p:spPr>
          <p:txBody>
            <a:bodyPr/>
            <a:lstStyle/>
            <a:p>
              <a:endParaRPr lang="ru-RU" dirty="0"/>
            </a:p>
          </p:txBody>
        </p:sp>
        <p:sp>
          <p:nvSpPr>
            <p:cNvPr id="30" name="TextBox 6">
              <a:extLst>
                <a:ext uri="{FF2B5EF4-FFF2-40B4-BE49-F238E27FC236}">
                  <a16:creationId xmlns:a16="http://schemas.microsoft.com/office/drawing/2014/main" id="{C1D3F08C-B9A2-0B8A-58DA-F8DD3184FC48}"/>
                </a:ext>
              </a:extLst>
            </p:cNvPr>
            <p:cNvSpPr txBox="1"/>
            <p:nvPr/>
          </p:nvSpPr>
          <p:spPr>
            <a:xfrm>
              <a:off x="0" y="-19050"/>
              <a:ext cx="2379118" cy="1392159"/>
            </a:xfrm>
            <a:prstGeom prst="rect">
              <a:avLst/>
            </a:prstGeom>
          </p:spPr>
          <p:txBody>
            <a:bodyPr lIns="38100" tIns="38100" rIns="38100" bIns="38100" rtlCol="0" anchor="ctr"/>
            <a:lstStyle/>
            <a:p>
              <a:pPr algn="ctr">
                <a:lnSpc>
                  <a:spcPts val="2144"/>
                </a:lnSpc>
              </a:pPr>
              <a:endParaRPr sz="1350" dirty="0"/>
            </a:p>
          </p:txBody>
        </p:sp>
      </p:grpSp>
    </p:spTree>
    <p:extLst>
      <p:ext uri="{BB962C8B-B14F-4D97-AF65-F5344CB8AC3E}">
        <p14:creationId xmlns:p14="http://schemas.microsoft.com/office/powerpoint/2010/main" val="2916821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Прямоугольный треугольник 5">
            <a:extLst>
              <a:ext uri="{FF2B5EF4-FFF2-40B4-BE49-F238E27FC236}">
                <a16:creationId xmlns:a16="http://schemas.microsoft.com/office/drawing/2014/main" id="{677E422B-DEA9-D946-8BA5-13EF2B3A5538}"/>
              </a:ext>
            </a:extLst>
          </p:cNvPr>
          <p:cNvSpPr/>
          <p:nvPr/>
        </p:nvSpPr>
        <p:spPr>
          <a:xfrm rot="10800000">
            <a:off x="4817096" y="-1"/>
            <a:ext cx="4326903" cy="4006392"/>
          </a:xfrm>
          <a:prstGeom prst="rtTriangle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5436B6-B994-F85D-FC57-AAD74723F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97314" y="500062"/>
            <a:ext cx="2057399" cy="1325563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bg1"/>
                </a:solidFill>
                <a:latin typeface="Bahnschrift SemiBold" panose="020B0502040204020203" pitchFamily="34" charset="0"/>
              </a:rPr>
              <a:t>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252400B-15BB-242F-19A4-427E10EA8F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9337" y="1825625"/>
            <a:ext cx="7886700" cy="4351338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Анализ бизнес-процессов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Изучение существующих решений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Разработка ПО для автоматизации заказов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ru-RU" dirty="0">
                <a:latin typeface="+mj-lt"/>
              </a:rPr>
              <a:t>Обучение сотрудников</a:t>
            </a:r>
          </a:p>
          <a:p>
            <a:pPr>
              <a:buFont typeface="Wingdings" panose="05000000000000000000" pitchFamily="2" charset="2"/>
              <a:buChar char="v"/>
            </a:pPr>
            <a:endParaRPr lang="ru-RU" dirty="0">
              <a:latin typeface="+mj-lt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A9B982C-A5C6-8BF7-D18F-D18ACAB5B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5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E3818C3-CAF5-B02C-78D2-E3D788E5EB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3937890" flipH="1">
            <a:off x="-2091537" y="6379476"/>
            <a:ext cx="6858000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05847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C60A9AEE-1D62-81CB-0CD1-D554FE4701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685800" y="108244"/>
            <a:ext cx="10515600" cy="874531"/>
          </a:xfrm>
        </p:spPr>
        <p:txBody>
          <a:bodyPr>
            <a:normAutofit/>
          </a:bodyPr>
          <a:lstStyle/>
          <a:p>
            <a:pPr algn="ctr"/>
            <a:r>
              <a:rPr lang="ru-RU" sz="3600" b="1" dirty="0">
                <a:latin typeface="Bahnschrift SemiBold" panose="020B0502040204020203" pitchFamily="34" charset="0"/>
              </a:rPr>
              <a:t>ВИЗУАЛЬНОЕ ПРЕДСТАВЛЕНИЕ </a:t>
            </a:r>
            <a:r>
              <a:rPr lang="en-US" sz="3600" b="1" dirty="0">
                <a:latin typeface="Bahnschrift SemiBold" panose="020B0502040204020203" pitchFamily="34" charset="0"/>
              </a:rPr>
              <a:t>MVC</a:t>
            </a:r>
            <a:endParaRPr lang="ru-RU" sz="3600" b="1" dirty="0">
              <a:latin typeface="Bahnschrift SemiBold" panose="020B0502040204020203" pitchFamily="34" charset="0"/>
            </a:endParaRP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66BF457C-F977-674E-6351-6762D8F231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8042" y="963180"/>
            <a:ext cx="8187916" cy="505138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D068746-EC85-3D41-C5EB-0DD44F534AE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3123" y="6174000"/>
            <a:ext cx="9407951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1F97A9-7535-5B53-27DB-D1922E1EF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70781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6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14512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2D821327-D069-0580-52EE-BAE7E831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496529" y="91104"/>
            <a:ext cx="10515600" cy="842962"/>
          </a:xfrm>
        </p:spPr>
        <p:txBody>
          <a:bodyPr>
            <a:normAutofit/>
          </a:bodyPr>
          <a:lstStyle/>
          <a:p>
            <a:pPr algn="ctr"/>
            <a:r>
              <a:rPr lang="ru-RU" sz="3200" b="1" dirty="0">
                <a:latin typeface="Bahnschrift SemiBold" panose="020B0502040204020203" pitchFamily="34" charset="0"/>
              </a:rPr>
              <a:t>ПРОЕКТИРОВАНИЕ ВЕБ-ПРИЛОЖЕНИЯ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7CA67AF-E0D0-92F3-0180-7BF6872E8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1402" y="5878514"/>
            <a:ext cx="9002598" cy="8429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+mj-lt"/>
                <a:ea typeface="Calibri" panose="020F0502020204030204" pitchFamily="34" charset="0"/>
              </a:rPr>
              <a:t>Концептуальная модель базы данных, построенная с использованием нотации Мартина.</a:t>
            </a:r>
            <a:endParaRPr lang="ru-RU" b="1" dirty="0">
              <a:latin typeface="+mj-lt"/>
            </a:endParaRP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6198B4-8B99-C49A-1422-CC68E167F8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07" y="934066"/>
            <a:ext cx="9026785" cy="483513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718C970-3F59-F107-BCA7-DDF8BA1E9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7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4568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2474E-D276-C45E-3606-20E4692CA6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A6565609-9310-EDF0-ECAF-1E1A991AF9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678005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C4A7ED36-4C57-62BE-EE2D-5EFA52BBC7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90334" y="4960521"/>
            <a:ext cx="6353666" cy="1562828"/>
          </a:xfrm>
        </p:spPr>
        <p:txBody>
          <a:bodyPr anchor="b">
            <a:normAutofit/>
          </a:bodyPr>
          <a:lstStyle/>
          <a:p>
            <a:pPr marL="0" indent="0">
              <a:buNone/>
            </a:pPr>
            <a:r>
              <a:rPr lang="ru-RU" sz="2400" b="1" dirty="0">
                <a:latin typeface="+mj-lt"/>
                <a:ea typeface="Calibri" panose="020F0502020204030204" pitchFamily="34" charset="0"/>
              </a:rPr>
              <a:t>На основе концептуальной диаграммы разработана логическая модель базы данных. </a:t>
            </a:r>
            <a:endParaRPr lang="ru-RU" sz="2400" b="1" dirty="0">
              <a:latin typeface="+mj-lt"/>
            </a:endParaRPr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9882451-1C9D-41A9-B53B-ADC6AF068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-1469993" y="0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8</a:t>
            </a:fld>
            <a:endParaRPr lang="ru-RU" sz="2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60276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6CA5ACE8-B0D8-48BA-E1EB-0D1896C5E63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-113123" y="6174000"/>
            <a:ext cx="9407951" cy="684000"/>
          </a:xfrm>
          <a:prstGeom prst="rect">
            <a:avLst/>
          </a:prstGeom>
          <a:effectLst>
            <a:outerShdw blurRad="50800" dist="50800" dir="5400000" sx="99000" sy="99000" algn="ctr" rotWithShape="0">
              <a:srgbClr val="000000">
                <a:alpha val="99000"/>
              </a:srgbClr>
            </a:outerShdw>
          </a:effectLst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4E8C04DE-11CA-373E-8454-49717E782E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938" y="1815248"/>
            <a:ext cx="2633111" cy="298557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92106D-969F-CAB7-10F5-356FEC5297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7950" y="1775956"/>
            <a:ext cx="2633112" cy="302486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-1" y="230792"/>
            <a:ext cx="9144000" cy="1150071"/>
          </a:xfrm>
        </p:spPr>
        <p:txBody>
          <a:bodyPr>
            <a:noAutofit/>
          </a:bodyPr>
          <a:lstStyle/>
          <a:p>
            <a:pPr algn="ctr"/>
            <a:r>
              <a:rPr lang="ru-RU" sz="2800" b="1" dirty="0">
                <a:latin typeface="Bahnschrift SemiBold" panose="020B0502040204020203" pitchFamily="34" charset="0"/>
              </a:rPr>
              <a:t>ИНТЕРФЕЙС ВЕБ-ПРИЛОЖЕНИЯ</a:t>
            </a:r>
            <a:br>
              <a:rPr lang="ru-RU" sz="2800" b="1" dirty="0">
                <a:latin typeface="Bahnschrift SemiBold" panose="020B0502040204020203" pitchFamily="34" charset="0"/>
              </a:rPr>
            </a:br>
            <a:r>
              <a:rPr lang="ru-RU" sz="2800" b="1" dirty="0">
                <a:latin typeface="Bahnschrift SemiBold" panose="020B0502040204020203" pitchFamily="34" charset="0"/>
              </a:rPr>
              <a:t>СТРАНИЦЫ АВТОРИЗАЦИИ И РЕГИСТРАЦИИ </a:t>
            </a:r>
            <a:br>
              <a:rPr lang="ru-RU" sz="2800" b="1" dirty="0">
                <a:latin typeface="Bahnschrift SemiBold" panose="020B0502040204020203" pitchFamily="34" charset="0"/>
              </a:rPr>
            </a:br>
            <a:endParaRPr lang="ru-RU" sz="2800" b="1" dirty="0">
              <a:latin typeface="Bahnschrift SemiBold" panose="020B0502040204020203" pitchFamily="34" charset="0"/>
            </a:endParaRP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9A787F45-C075-2D52-CA47-834C815BEA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262083"/>
            <a:ext cx="2057400" cy="365125"/>
          </a:xfrm>
        </p:spPr>
        <p:txBody>
          <a:bodyPr/>
          <a:lstStyle/>
          <a:p>
            <a:fld id="{AFC5D346-0896-4BCB-BD3D-84DEBAD632DA}" type="slidenum">
              <a:rPr lang="ru-RU" sz="2400" b="1" smtClean="0">
                <a:solidFill>
                  <a:schemeClr val="tx1"/>
                </a:solidFill>
              </a:rPr>
              <a:t>9</a:t>
            </a:fld>
            <a:endParaRPr lang="ru-RU" sz="2400" b="1" dirty="0">
              <a:solidFill>
                <a:schemeClr val="tx1"/>
              </a:solidFill>
            </a:endParaRPr>
          </a:p>
        </p:txBody>
      </p:sp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99806537-7318-AF43-AE8B-54E173F92A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444" y="1775956"/>
            <a:ext cx="2633111" cy="3024866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59E8458D-CA34-6DC8-AE8C-469A2AE1C17E}"/>
              </a:ext>
            </a:extLst>
          </p:cNvPr>
          <p:cNvSpPr txBox="1"/>
          <p:nvPr/>
        </p:nvSpPr>
        <p:spPr>
          <a:xfrm>
            <a:off x="0" y="5195915"/>
            <a:ext cx="9144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b="1" i="0" dirty="0">
                <a:effectLst/>
                <a:latin typeface="+mj-lt"/>
              </a:rPr>
              <a:t>В проекте используется встроенная аутентификация ASP.NET Core, ограничивающая доступ к действиям контроллера по ролям.</a:t>
            </a:r>
            <a:br>
              <a:rPr lang="ru-RU" sz="2000" b="1" i="0" dirty="0">
                <a:effectLst/>
                <a:latin typeface="+mj-lt"/>
              </a:rPr>
            </a:br>
            <a:endParaRPr lang="ru-RU" sz="2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921281904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608</TotalTime>
  <Words>329</Words>
  <Application>Microsoft Office PowerPoint</Application>
  <PresentationFormat>Экран (4:3)</PresentationFormat>
  <Paragraphs>78</Paragraphs>
  <Slides>17</Slides>
  <Notes>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3" baseType="lpstr">
      <vt:lpstr>Arial</vt:lpstr>
      <vt:lpstr>Bahnschrift SemiBold</vt:lpstr>
      <vt:lpstr>Calibri</vt:lpstr>
      <vt:lpstr>Calibri Light</vt:lpstr>
      <vt:lpstr>Wingdings</vt:lpstr>
      <vt:lpstr>Тема Office</vt:lpstr>
      <vt:lpstr>ПРОЕКТИРОВАНИЕ И РАЗРАБОТКА ВЕБ-ПРИЛОЖЕНИЯ ДЛЯ АВТОМАТИЗАЦИИ ПРОДАЖ КЛИМАТИЧЕСКОГО ОБОРУДОВАНИЯ  (на материалах ООО «Инженерное Бюро»,  г. Тюмени)»</vt:lpstr>
      <vt:lpstr>«Инженерное Бюро» организовано по принципу линейной структуры управления, характеризующееся распределением полномочий и четкой иерархией.</vt:lpstr>
      <vt:lpstr>Презентация PowerPoint</vt:lpstr>
      <vt:lpstr>СУЩЕСТВУЮЩИЕ РЕШЕНИЯ</vt:lpstr>
      <vt:lpstr>ЗАДАЧИ</vt:lpstr>
      <vt:lpstr>ВИЗУАЛЬНОЕ ПРЕДСТАВЛЕНИЕ MVC</vt:lpstr>
      <vt:lpstr>ПРОЕКТИРОВАНИЕ ВЕБ-ПРИЛОЖЕНИЯ</vt:lpstr>
      <vt:lpstr>Презентация PowerPoint</vt:lpstr>
      <vt:lpstr>ИНТЕРФЕЙС ВЕБ-ПРИЛОЖЕНИЯ СТРАНИЦЫ АВТОРИЗАЦИИ И РЕГИСТРАЦИИ  </vt:lpstr>
      <vt:lpstr>ИНТЕРФЕЙС ГЛАВНОЙ СТРАНИЦЫ </vt:lpstr>
      <vt:lpstr>ИНТЕРФЕЙС СТРАНИЦЫ ТОВАРА </vt:lpstr>
      <vt:lpstr>ИНТЕРФЕЙС СТРАНИЦЫ ТОВАРА </vt:lpstr>
      <vt:lpstr>ИНТЕРФЕЙС СТРАНИЦЫ ТОВАРА </vt:lpstr>
      <vt:lpstr>ИНТЕРФЕЙС СТРАНИЦЫ КОРЗИНЫ </vt:lpstr>
      <vt:lpstr>ИНТЕРФЕЙС СТРАНИЦЫ ОФОРМЛЕНИЯ ЗАКАЗА И ЗАКАЗОВ КЛИЕНТОВ </vt:lpstr>
      <vt:lpstr>ИНСТРУМЕНТЫ РАЗРАБОТКИ 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ТЕМА: «ПРОЕКТИРОВАНИЕ И РАЗРАБОТКА ВЕБ-ПРИЛОЖЕНИЯ ДЛЯ АВТОМАТИЗАЦИИ ПРОДАЖ КЛИМАТИЧЕСКОГО ОБОРУДОВАНИЯ  (на материалах ООО «Инженерное Бюро», г. Тюмени)»</dc:title>
  <dc:creator>Danik Tropin</dc:creator>
  <cp:lastModifiedBy>Danik Tropin</cp:lastModifiedBy>
  <cp:revision>61</cp:revision>
  <dcterms:created xsi:type="dcterms:W3CDTF">2025-05-26T02:21:15Z</dcterms:created>
  <dcterms:modified xsi:type="dcterms:W3CDTF">2025-06-15T11:36:11Z</dcterms:modified>
</cp:coreProperties>
</file>