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comments/comment2.xml" ContentType="application/vnd.openxmlformats-officedocument.presentationml.comments+xml"/>
  <Override PartName="/ppt/comments/comment3.xml" ContentType="application/vnd.openxmlformats-officedocument.presentationml.comments+xml"/>
  <Override PartName="/ppt/comments/comment4.xml" ContentType="application/vnd.openxmlformats-officedocument.presentationml.comments+xml"/>
  <Override PartName="/ppt/comments/comment5.xml" ContentType="application/vnd.openxmlformats-officedocument.presentationml.comments+xml"/>
  <Override PartName="/ppt/comments/comment6.xml" ContentType="application/vnd.openxmlformats-officedocument.presentationml.comments+xml"/>
  <Override PartName="/ppt/notesSlides/notesSlide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2.xml" ContentType="application/vnd.openxmlformats-officedocument.presentationml.notesSlide+xml"/>
  <Override PartName="/ppt/comments/comment8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6" r:id="rId10"/>
    <p:sldId id="263" r:id="rId11"/>
    <p:sldId id="264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k Tropin" initials="DT" lastIdx="8" clrIdx="0">
    <p:extLst/>
  </p:cmAuthor>
  <p:cmAuthor id="2" name="Тропин Даниил Александрович" initials="ТДА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817" autoAdjust="0"/>
  </p:normalViewPr>
  <p:slideViewPr>
    <p:cSldViewPr snapToGrid="0">
      <p:cViewPr>
        <p:scale>
          <a:sx n="80" d="100"/>
          <a:sy n="80" d="100"/>
        </p:scale>
        <p:origin x="-1728" y="-7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00:06.569" idx="1">
    <p:pos x="10" y="10"/>
    <p:text>На словах с этим слайдом, расскажу немного про компанию (история, конкуренты, выполненные проекты)
Закончу "проблематикой"- про то что всё делается руками нужно автоматизировать процессы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02:27.702" idx="2">
    <p:pos x="10" y="10"/>
    <p:text>На словах расскажу про выбор клиент-серверной архитектуры, закончу про процесс ввода в эксплуатцию приложения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21:36.742" idx="3">
    <p:pos x="10" y="10"/>
    <p:text>На словах  расскажу, про представленные решения, сделаю вывод что это всё не подходит нужно пилить своё решение, расскажу про преимущества своего решения</p:text>
    <p:extLst>
      <p:ext uri="{C676402C-5697-4E1C-873F-D02D1690AC5C}">
        <p15:threadingInfo xmlns:p15="http://schemas.microsoft.com/office/powerpoint/2012/main" timeZoneBias="-420"/>
      </p:ext>
    </p:extLst>
  </p:cm>
  <p:cm authorId="1" dt="2025-05-27T13:21:49.115" idx="8">
    <p:pos x="146" y="146"/>
    <p:text>Наверное много текста, можно сократить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6T10:41:49.764" idx="4">
    <p:pos x="10" y="10"/>
    <p:text>На словах расскажу кратко про технологии представленные в сравнительном анализе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7T13:02:09.071" idx="5">
    <p:pos x="10" y="10"/>
    <p:text>На словах расскажу кратко про IDE представленные в сравнительном анализе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5-05-29T10:43:50.018" idx="1">
    <p:pos x="10" y="10"/>
    <p:text>На словах расскажу кратко про СУБД представленные в сравнительном анализе, а так же про выбор EFC </p:tex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7T13:09:55.557" idx="6">
    <p:pos x="10" y="10"/>
    <p:text>По хронологии диплома, следом должен пойти слайд про выбранную БД, но я решил пропустить, чтобы уложиться в тайминг выступления...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8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27T13:09:55.557" idx="7">
    <p:pos x="10" y="10"/>
    <p:text>По хронологии диплома, следом должен пойти слайд про выбранную БД, но я решил пропустить, чтобы уложиться в тайминг выступления...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F7F9C-15E8-459E-A0B2-74FEF7E8E10D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0967B-69A8-4F3D-9960-6992840C5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51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0967B-69A8-4F3D-9960-6992840C5EA5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3A9F086-9072-4F37-33B6-AF02A842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xmlns="" id="{8D921F00-B683-7DFE-A109-0C9EA184E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xmlns="" id="{7054E683-FB4B-38EC-4F36-ADCA2EA3F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742169A6-20F4-BDB4-4F40-BFE7E8CFA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0967B-69A8-4F3D-9960-6992840C5EA5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1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1F61FE3-B817-796A-515D-AABF3738AE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28A72E4-EFBB-78AB-30D3-80EA2AC666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B844DFC-5494-EE84-52F7-FC4637A45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FCC37CF7-3EBB-2BB7-7708-9500F84C9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0147194F-2106-E99A-69C7-2BAC7AB7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5638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4041F28-5F82-5F72-F7FF-EAD099263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D047374-A1FA-A5D6-D32D-A6E6D904C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3CDAB1B6-89BC-716D-5455-CF8AC5A4E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5CFBC46-EE3C-B678-2FFD-53A0DE060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15FB9D26-6921-D3BC-05C2-9C6972C9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427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3F53FD63-1433-6973-8B12-208892627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B6674ADD-741C-A36B-65E5-FBBF76259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D6114EDE-7DB4-D83F-DC78-D96CE7DE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81580ED-678D-E65B-B62F-4453B6F8B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C2A93AAB-99D7-421D-A529-B6455533C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232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4417FBE-5F2F-B1E9-9B0C-802F61D3C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CEA0042-AA60-BBAE-747F-F9EE2557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C40CBF57-C88E-9763-8381-7A6C7679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7C45E24-0262-5FE1-4EB1-03EC33AF5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C62247C-FCCF-E0B1-FFCA-AD7C2AE14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637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01EF223-3014-8F3E-07F3-8CE5BFCD8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BCBA6A95-E07C-F112-9780-A919B6F05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D89B23E-557F-331F-CF6C-8A0608FF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F296058-8157-4AB9-99AF-98A9DBB74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E97D4EB-0400-E1E5-9231-46BE8827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659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62AC337-236B-B776-3590-E6D27C38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8BA209D-6386-2C41-17BF-BA568927A8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5BD3931-DA89-BFDB-2E46-6F970AFFE1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7E9568E2-C2BC-877B-EACE-F49B0D11D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4AEDBC47-2D79-5FFF-FE50-EB614F011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2C9A545F-1459-B603-CAAC-585CFAF17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361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A8C9F2C-0C2D-25A8-B450-CE87B0A3E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4D60155A-5545-8101-1B96-81F2E39DCF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26344996-FFFC-E7E8-6AF9-BC92075613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421FF5F5-5021-6661-AB84-091ABE286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0DF5818-B48C-C658-47B4-8A9B2445E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369365BC-5B66-B07E-E812-94D976C6E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C74DA26D-930C-A908-6F10-EB1DD167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0014AA84-1AE5-C37F-E96B-1F7E28A4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671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CF7502D-F1A3-EE6C-2075-47BEB4CAE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4543A27F-AF46-A48D-1515-0DA4F9DA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B8DC0F44-2C81-59B1-0D9B-B9BD5E2AD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A13D1A67-1D03-0F7F-22D8-49F28D25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0670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BFAB4839-A3D8-9A05-2DC2-05C8D8C2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8991F9E9-DBFE-0567-289E-988B4F3C1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85D3666A-2B98-116C-A90C-98E198BC2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062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0B3E7BD-0A03-8F41-5359-607199555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65B285D-BA47-4E50-9018-5CC7833F1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8BA4DF7-0121-50B4-6625-9B0CD1082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4BC5906B-2157-A732-0B30-C0D75E259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E837285C-FE5E-D44A-22C8-001D07E3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0DCFFA0-4F2B-0D90-3D2E-837648FC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7400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B24D80BE-FC28-19FF-25FD-079A2D7CA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9CC563F1-03A6-A87F-2326-6C7FB99FB5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7D232EB4-C3BA-3C76-5E37-B34A148D5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168BD417-8738-12A7-55F3-5E2B6204A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87495-81A3-4746-A6E7-B9455E82D1E1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681FC2D7-80A5-C70B-1DE6-13F6962FA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FAA0BC24-E3C8-78C0-4E59-1FB0B7CAC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2822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ECA990E-6D9F-8494-D97D-6A1BA9BF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165E7381-FABB-A918-0CD1-B509B3217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00C4479D-43DC-4421-777A-24759CB39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87495-81A3-4746-A6E7-B9455E82D1E1}" type="datetimeFigureOut">
              <a:rPr lang="ru-RU" smtClean="0"/>
              <a:t>29.05.2025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7E28E02B-171B-2328-03CB-F18D911A9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6789276-77BC-11D0-5ABE-3C40AF620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704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7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comments" Target="../comments/comment8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Relationship Id="rId4" Type="http://schemas.openxmlformats.org/officeDocument/2006/relationships/comments" Target="../comments/commen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comments" Target="../comments/commen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5" Type="http://schemas.openxmlformats.org/officeDocument/2006/relationships/comments" Target="../comments/comment5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5" Type="http://schemas.openxmlformats.org/officeDocument/2006/relationships/comments" Target="../comments/comment6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32C14C5-F4AA-9F80-D7C7-C310C623F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7" y="3027299"/>
            <a:ext cx="9144000" cy="1739015"/>
          </a:xfrm>
        </p:spPr>
        <p:txBody>
          <a:bodyPr>
            <a:noAutofit/>
          </a:bodyPr>
          <a:lstStyle/>
          <a:p>
            <a:r>
              <a:rPr lang="ru-RU" sz="2800" dirty="0"/>
              <a:t>ТЕМА: </a:t>
            </a:r>
            <a:r>
              <a:rPr lang="ru-RU" sz="2800" b="1" dirty="0"/>
              <a:t>«ПРОЕКТИРОВАНИЕ И РАЗРАБОТКА ВЕБ-ПРИЛОЖЕНИЯ ДЛЯ АВТОМАТИЗАЦИИ ПРОДАЖ КЛИМАТИЧЕСКОГО ОБОРУДОВАНИЯ </a:t>
            </a:r>
            <a:br>
              <a:rPr lang="ru-RU" sz="2800" b="1" dirty="0"/>
            </a:br>
            <a:r>
              <a:rPr lang="ru-RU" sz="2800" b="1" dirty="0"/>
              <a:t>(на материалах ООО «Инженерное Бюро», г. Тюмени)»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D39D9A25-8686-9F9D-20C2-287CEF3E1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540" y="5820697"/>
            <a:ext cx="4572000" cy="841698"/>
          </a:xfrm>
        </p:spPr>
        <p:txBody>
          <a:bodyPr>
            <a:normAutofit fontScale="92500"/>
          </a:bodyPr>
          <a:lstStyle/>
          <a:p>
            <a:r>
              <a:rPr lang="ru-RU" sz="1800" dirty="0">
                <a:cs typeface="Calibri" panose="020F0502020204030204" pitchFamily="34" charset="0"/>
              </a:rPr>
              <a:t>Исполнитель: </a:t>
            </a:r>
            <a:r>
              <a:rPr lang="ru-RU" sz="1800" b="1" dirty="0">
                <a:cs typeface="Calibri" panose="020F0502020204030204" pitchFamily="34" charset="0"/>
              </a:rPr>
              <a:t>Тропин Даниил Александрович</a:t>
            </a:r>
          </a:p>
          <a:p>
            <a:r>
              <a:rPr lang="ru-RU" sz="1800" dirty="0">
                <a:cs typeface="Calibri" panose="020F0502020204030204" pitchFamily="34" charset="0"/>
              </a:rPr>
              <a:t>Руководитель: </a:t>
            </a:r>
            <a:r>
              <a:rPr lang="ru-RU" sz="1800" b="1" dirty="0">
                <a:cs typeface="Calibri" panose="020F0502020204030204" pitchFamily="34" charset="0"/>
              </a:rPr>
              <a:t>Блок Иван Николаевич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7062EEF1-BB05-DFBC-C9BF-DBE48AB9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5" cy="2664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CABA9372-160D-8E5F-373E-C0A3C47F2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14" y="0"/>
            <a:ext cx="1663065" cy="23314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87887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828FB7BC-5A7C-6A69-5802-7887E502C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62748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D821327-D069-0580-52EE-BAE7E831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471" y="91104"/>
            <a:ext cx="10515600" cy="84296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ПРОЕКТИРОВАНИЕ ВЕБ-ПРИЛОЖЕНИЯ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E7CA67AF-E0D0-92F3-0180-7BF6872E8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399" y="5923935"/>
            <a:ext cx="11031795" cy="707221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Концептуальная модель базы данных, построенная с использованием нотации Мартина.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966198B4-8B99-C49A-1422-CC68E167F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6151" y="934065"/>
            <a:ext cx="8829223" cy="4729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2456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772474E-D276-C45E-3606-20E4692CA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2B59F00C-DE79-25D9-D829-FC3A01F57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7471" y="91104"/>
            <a:ext cx="10515600" cy="84296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/>
              <a:t>ПРОЕКТИРОВАНИЕ ВЕБ-ПРИЛОЖЕНИЯ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C4A7ED36-4C57-62BE-EE2D-5EFA52BBC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0544" y="2274893"/>
            <a:ext cx="3413022" cy="2169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effectLst/>
                <a:ea typeface="Calibri" panose="020F0502020204030204" pitchFamily="34" charset="0"/>
              </a:rPr>
              <a:t>На основе концептуальной диаграммы разработана логическая модель базы данных. </a:t>
            </a:r>
            <a:endParaRPr lang="ru-RU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xmlns="" id="{A6565609-9310-EDF0-ECAF-1E1A991AF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690" y="934066"/>
            <a:ext cx="7609655" cy="5642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3AE6A5F5-8823-B208-676F-B53F54AE3EA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62748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76027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295275"/>
            <a:ext cx="12191999" cy="1152525"/>
          </a:xfrm>
        </p:spPr>
        <p:txBody>
          <a:bodyPr>
            <a:normAutofit fontScale="90000"/>
          </a:bodyPr>
          <a:lstStyle/>
          <a:p>
            <a:pPr algn="ctr"/>
            <a:r>
              <a:rPr lang="ru-RU" sz="3200" b="1" dirty="0" smtClean="0"/>
              <a:t>ИНТЕРФЕЙС ВЕБ-ПРИЛОЖЕНИЯ</a:t>
            </a:r>
            <a:br>
              <a:rPr lang="ru-RU" sz="3200" b="1" dirty="0" smtClean="0"/>
            </a:br>
            <a:r>
              <a:rPr lang="ru-RU" sz="3200" b="1" dirty="0" smtClean="0"/>
              <a:t>СТРАНИЦА АВТОРИЗАЦИИ И РЕГИСТРАЦИИ </a:t>
            </a:r>
            <a:br>
              <a:rPr lang="ru-RU" sz="3200" b="1" dirty="0" smtClean="0"/>
            </a:br>
            <a:endParaRPr lang="ru-RU" sz="3200" b="1" dirty="0"/>
          </a:p>
        </p:txBody>
      </p:sp>
      <p:pic>
        <p:nvPicPr>
          <p:cNvPr id="6" name="Объект 5"/>
          <p:cNvPicPr>
            <a:picLocks noGrp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76401" y="1478220"/>
            <a:ext cx="8796338" cy="37682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2F70E99-A462-71D2-6720-72622B6237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421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21281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775" y="19367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/>
              <a:t>ИНТЕРФЕЙС ВЕБ-ПРИЛОЖЕНИЯ</a:t>
            </a:r>
            <a:br>
              <a:rPr lang="ru-RU" sz="2900" b="1" dirty="0"/>
            </a:br>
            <a:r>
              <a:rPr lang="ru-RU" sz="2900" b="1" dirty="0"/>
              <a:t>СТРАНИЦА АВТОРИЗАЦИИ И РЕГИСТРАЦИИ </a:t>
            </a:r>
            <a:br>
              <a:rPr lang="ru-RU" sz="2900" b="1" dirty="0"/>
            </a:br>
            <a:endParaRPr lang="ru-RU" sz="2900" dirty="0"/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43100" y="1318258"/>
            <a:ext cx="8339871" cy="45872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xmlns="" id="{F2F70E99-A462-71D2-6720-72622B6237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421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0734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9367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/>
              <a:t>ИНТЕРФЕЙС ВЕБ-ПРИЛОЖЕНИЯ</a:t>
            </a:r>
            <a:br>
              <a:rPr lang="ru-RU" sz="2900" b="1" dirty="0"/>
            </a:br>
            <a:r>
              <a:rPr lang="ru-RU" sz="2900" b="1" dirty="0"/>
              <a:t>СТРАНИЦА </a:t>
            </a:r>
            <a:r>
              <a:rPr lang="ru-RU" sz="2900" b="1" dirty="0" smtClean="0"/>
              <a:t>ТОВАРА</a:t>
            </a:r>
            <a:r>
              <a:rPr lang="ru-RU" sz="2900" b="1" dirty="0"/>
              <a:t/>
            </a:r>
            <a:br>
              <a:rPr lang="ru-RU" sz="2900" b="1" dirty="0"/>
            </a:br>
            <a:endParaRPr lang="ru-RU" sz="29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000251" y="1313020"/>
            <a:ext cx="7915274" cy="47829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2F70E99-A462-71D2-6720-72622B6237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421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0558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/>
              <a:t>ИНТЕРФЕЙС ВЕБ-ПРИЛОЖЕНИЯ</a:t>
            </a:r>
            <a:br>
              <a:rPr lang="ru-RU" sz="2900" b="1" dirty="0"/>
            </a:br>
            <a:r>
              <a:rPr lang="ru-RU" sz="2900" b="1" dirty="0"/>
              <a:t>СТРАНИЦА </a:t>
            </a:r>
            <a:r>
              <a:rPr lang="ru-RU" sz="2900" b="1" dirty="0" smtClean="0"/>
              <a:t>КОРЗИНЫ</a:t>
            </a:r>
            <a:r>
              <a:rPr lang="ru-RU" sz="2900" b="1" dirty="0"/>
              <a:t/>
            </a:r>
            <a:br>
              <a:rPr lang="ru-RU" sz="2900" b="1" dirty="0"/>
            </a:br>
            <a:endParaRPr lang="ru-RU" sz="2900" dirty="0"/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162175" y="914401"/>
            <a:ext cx="8000683" cy="55911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2F70E99-A462-71D2-6720-72622B6237A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421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612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193675"/>
            <a:ext cx="12192000" cy="1325563"/>
          </a:xfrm>
        </p:spPr>
        <p:txBody>
          <a:bodyPr>
            <a:normAutofit/>
          </a:bodyPr>
          <a:lstStyle/>
          <a:p>
            <a:pPr algn="r"/>
            <a:r>
              <a:rPr lang="ru-RU" sz="2900" b="1" dirty="0"/>
              <a:t>ИНТЕРФЕЙС ВЕБ-ПРИЛОЖЕНИЯ</a:t>
            </a:r>
            <a:br>
              <a:rPr lang="ru-RU" sz="2900" b="1" dirty="0"/>
            </a:br>
            <a:r>
              <a:rPr lang="ru-RU" sz="2900" b="1" dirty="0" smtClean="0"/>
              <a:t>СТРАНИЦА ОФОРМЛЕНИЯ ЗАКАЗА И ЗАКАЗЫ КЛИЕНТОВ</a:t>
            </a:r>
            <a:r>
              <a:rPr lang="ru-RU" sz="2900" b="1" dirty="0"/>
              <a:t/>
            </a:r>
            <a:br>
              <a:rPr lang="ru-RU" sz="2900" b="1" dirty="0"/>
            </a:br>
            <a:endParaRPr lang="ru-RU" sz="2900" dirty="0"/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822324" y="1167765"/>
            <a:ext cx="8245475" cy="27660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4086226" y="4076700"/>
            <a:ext cx="8008302" cy="26943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D068746-EC85-3D41-C5EB-0DD44F534A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02751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0" y="2863851"/>
            <a:ext cx="12192000" cy="3994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/>
              <a:t>В ходе выполнения выпускной квалификационной работы был проведён анализ деятельности ООО «Инженерное Бюро», по результатам которого разработано веб-приложение на платформе ASP.NET MVC с использованием Entity Framework </a:t>
            </a:r>
            <a:r>
              <a:rPr lang="ru-RU" sz="2400" dirty="0" err="1"/>
              <a:t>Core</a:t>
            </a:r>
            <a:r>
              <a:rPr lang="ru-RU" sz="2400" dirty="0"/>
              <a:t> и MS SQL Server. Приложение автоматизирует процесс обработки заказов и предоставляет клиентам актуальную информацию об оборудовании. Многослойная архитектура решения обеспечивает гибкость, масштабируемость и простоту поддержки. </a:t>
            </a:r>
            <a:endParaRPr lang="en-US" sz="2400" dirty="0" smtClean="0"/>
          </a:p>
          <a:p>
            <a:pPr marL="0" indent="0">
              <a:buNone/>
            </a:pPr>
            <a:r>
              <a:rPr lang="ru-RU" sz="2400" dirty="0" smtClean="0"/>
              <a:t>В </a:t>
            </a:r>
            <a:r>
              <a:rPr lang="ru-RU" sz="2400" dirty="0"/>
              <a:t>перспективе планируется расширение функционала за счёт внедрения калькулятора стоимости, интеграции с платежными системами и разработки мобильной версии. Реализованное решение позволит компании оптимизировать бизнес-процессы, повысить конкурентоспособность и создать основу для дальнейшего развития.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7062EEF1-BB05-DFBC-C9BF-DBE48AB9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1995" cy="26640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FA28FC3-EE1C-47C8-98A8-3BDC7E42725E}"/>
              </a:ext>
            </a:extLst>
          </p:cNvPr>
          <p:cNvSpPr txBox="1"/>
          <p:nvPr/>
        </p:nvSpPr>
        <p:spPr>
          <a:xfrm>
            <a:off x="7107450" y="942974"/>
            <a:ext cx="44463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Благодарю 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за внимание!</a:t>
            </a:r>
          </a:p>
        </p:txBody>
      </p:sp>
      <p:pic>
        <p:nvPicPr>
          <p:cNvPr id="2051" name="Picture 3" descr="C:\Users\TroDA\Downloads\41cf1f7afde66ade20158b0cdf2dc7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048" y="112787"/>
            <a:ext cx="1766402" cy="20618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32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759D693-CDBC-4694-7AFA-35683CB74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</p:spPr>
        <p:txBody>
          <a:bodyPr>
            <a:noAutofit/>
          </a:bodyPr>
          <a:lstStyle/>
          <a:p>
            <a:r>
              <a:rPr lang="ru-RU" sz="2800" b="1" dirty="0"/>
              <a:t>Цель</a:t>
            </a:r>
            <a:r>
              <a:rPr lang="ru-RU" sz="2800" dirty="0"/>
              <a:t> - проектирование и разработка веб-приложения для автоматизации бизнес-процессов, улучшения коммуникации с клиентами и оптимизации работы сотрудников компании </a:t>
            </a:r>
            <a:br>
              <a:rPr lang="ru-RU" sz="2800" dirty="0"/>
            </a:br>
            <a:r>
              <a:rPr lang="ru-RU" sz="2800" dirty="0"/>
              <a:t>ООО «Инженерное Бюро».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5BDEB69D-01C9-CDDD-FF02-EE8ACEC98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850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/>
              <a:t>Задачи: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1. Изучить бизнес-процессы компании и определить те из них, которые подлежат автоматизации.</a:t>
            </a:r>
          </a:p>
          <a:p>
            <a:pPr marL="0" indent="0">
              <a:buNone/>
            </a:pPr>
            <a:r>
              <a:rPr lang="ru-RU" dirty="0"/>
              <a:t>2. Проанализировать существующие решения на рынке программного обеспечения.</a:t>
            </a:r>
          </a:p>
          <a:p>
            <a:pPr marL="0" indent="0">
              <a:buNone/>
            </a:pPr>
            <a:r>
              <a:rPr lang="ru-RU" dirty="0"/>
              <a:t>3. Спроектировать и разработать программное обеспечение, которое позволит автоматизировать процедуру обработки заказов, согласно требованиям заказчика.</a:t>
            </a:r>
          </a:p>
          <a:p>
            <a:pPr marL="0" indent="0">
              <a:buNone/>
            </a:pPr>
            <a:r>
              <a:rPr lang="ru-RU" dirty="0"/>
              <a:t>4. Подготовить сотрудников к работе с обновлённой системой.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0359349B-6BCC-3F1B-BE57-9CBF9BA7E5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5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0E27E36-57BD-B396-5066-2EE1B249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89002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ru-RU" sz="2800" b="1" dirty="0">
                <a:effectLst/>
                <a:ea typeface="Calibri" panose="020F0502020204030204" pitchFamily="34" charset="0"/>
              </a:rPr>
              <a:t>ОРГАНИЗАЦИОННАЯ СТРУКТУРА ОРГАНИЗАЦИИ «ИНЖЕНЕРНОЕ БЮРО» </a:t>
            </a:r>
            <a:endParaRPr lang="ru-RU" sz="6000" b="1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09723375-C0D5-8F48-357B-51B0A5D1C3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1940560"/>
            <a:ext cx="3932237" cy="453136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2000" b="1" i="0" dirty="0">
                <a:effectLst/>
              </a:rPr>
              <a:t>Линейная структура с четкой иерархией</a:t>
            </a:r>
            <a:r>
              <a:rPr lang="ru-RU" sz="2000" b="1" dirty="0"/>
              <a:t>:</a:t>
            </a:r>
            <a:br>
              <a:rPr lang="ru-RU" sz="2000" b="1" dirty="0"/>
            </a:br>
            <a:r>
              <a:rPr lang="en-US" sz="2000" b="1" i="0" dirty="0">
                <a:effectLst/>
              </a:rPr>
              <a:t/>
            </a:r>
            <a:br>
              <a:rPr lang="en-US" sz="2000" b="1" i="0" dirty="0">
                <a:effectLst/>
              </a:rPr>
            </a:br>
            <a:r>
              <a:rPr lang="ru-RU" sz="2000" b="1" i="0" dirty="0">
                <a:effectLst/>
              </a:rPr>
              <a:t>Правление</a:t>
            </a:r>
            <a:r>
              <a:rPr lang="ru-RU" sz="2000" b="0" i="0" dirty="0">
                <a:effectLst/>
              </a:rPr>
              <a:t> – стратегическое управление и развитие бизнеса.</a:t>
            </a:r>
          </a:p>
          <a:p>
            <a:pPr algn="l">
              <a:spcBef>
                <a:spcPts val="300"/>
              </a:spcBef>
            </a:pPr>
            <a:r>
              <a:rPr lang="ru-RU" sz="2000" b="1" i="0" dirty="0">
                <a:effectLst/>
              </a:rPr>
              <a:t>Административный отдел</a:t>
            </a:r>
            <a:r>
              <a:rPr lang="ru-RU" sz="2000" b="0" i="0" dirty="0">
                <a:effectLst/>
              </a:rPr>
              <a:t> – контроль исполнения поручений, координация отделов, документооборот.</a:t>
            </a:r>
          </a:p>
          <a:p>
            <a:pPr algn="l">
              <a:spcBef>
                <a:spcPts val="300"/>
              </a:spcBef>
            </a:pPr>
            <a:r>
              <a:rPr lang="ru-RU" sz="2000" b="1" i="0" dirty="0">
                <a:effectLst/>
              </a:rPr>
              <a:t>Тендерный отдел</a:t>
            </a:r>
            <a:r>
              <a:rPr lang="ru-RU" sz="2000" b="0" i="0" dirty="0">
                <a:effectLst/>
              </a:rPr>
              <a:t> – анализ рынка, подготовка и сопровождение тендерной документации.</a:t>
            </a:r>
          </a:p>
          <a:p>
            <a:pPr algn="l">
              <a:spcBef>
                <a:spcPts val="300"/>
              </a:spcBef>
            </a:pPr>
            <a:r>
              <a:rPr lang="ru-RU" sz="2000" b="1" i="0" dirty="0">
                <a:effectLst/>
              </a:rPr>
              <a:t>Производственный отдел</a:t>
            </a:r>
            <a:r>
              <a:rPr lang="ru-RU" sz="2000" b="0" i="0" dirty="0">
                <a:effectLst/>
              </a:rPr>
              <a:t> – монтажные работы и закупка материалов.</a:t>
            </a:r>
          </a:p>
          <a:p>
            <a:pPr algn="l">
              <a:spcBef>
                <a:spcPts val="300"/>
              </a:spcBef>
            </a:pPr>
            <a:r>
              <a:rPr lang="ru-RU" sz="2000" b="1" i="0" dirty="0">
                <a:effectLst/>
              </a:rPr>
              <a:t>Отдел по работе с клиентами</a:t>
            </a:r>
            <a:r>
              <a:rPr lang="ru-RU" sz="2000" b="0" i="0" dirty="0">
                <a:effectLst/>
              </a:rPr>
              <a:t> </a:t>
            </a:r>
            <a:r>
              <a:rPr lang="ru-RU" sz="2000" b="0" i="1" dirty="0">
                <a:effectLst/>
              </a:rPr>
              <a:t>(новый)</a:t>
            </a:r>
            <a:r>
              <a:rPr lang="ru-RU" sz="2000" b="0" i="0" dirty="0">
                <a:effectLst/>
              </a:rPr>
              <a:t> – выполнение заказов, координация проектов.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xmlns="" id="{51AF2443-7C6B-2250-4637-26EDCBC49B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xmlns="" id="{0FB3DDCF-B628-1998-0A20-1557CF67EE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4582" y="504825"/>
            <a:ext cx="6991350" cy="58483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136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8A2A335-4A07-31FB-6D9D-85C771F17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592" y="378542"/>
            <a:ext cx="3994434" cy="1600200"/>
          </a:xfrm>
        </p:spPr>
        <p:txBody>
          <a:bodyPr>
            <a:noAutofit/>
          </a:bodyPr>
          <a:lstStyle/>
          <a:p>
            <a:r>
              <a:rPr lang="ru-RU" sz="2400" b="1" dirty="0"/>
              <a:t>МЕРОПРИЯТИЯ ПО РЕАЛИЗАЦИИ ВЕБ-ПРИЛОЖЕНИЯ И ВВЕДЕНИЯ В ЭКСПЛУАТАЦИЮ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09966F81-75E7-571F-CE36-3FDEC6C96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27083"/>
            <a:ext cx="3932237" cy="4060596"/>
          </a:xfrm>
        </p:spPr>
        <p:txBody>
          <a:bodyPr>
            <a:normAutofit fontScale="92500" lnSpcReduction="10000"/>
          </a:bodyPr>
          <a:lstStyle/>
          <a:p>
            <a:r>
              <a:rPr lang="ru-RU" sz="2000" b="1" dirty="0"/>
              <a:t>Веб-приложение будет включать следующие функции:</a:t>
            </a:r>
          </a:p>
          <a:p>
            <a:r>
              <a:rPr lang="ru-RU" sz="2000" b="1" dirty="0"/>
              <a:t>регистрация</a:t>
            </a:r>
            <a:r>
              <a:rPr lang="ru-RU" sz="2000" dirty="0"/>
              <a:t> пользователя на сайте (в зависимости от объема заказов в месяц будет предоставляться индивидуальная скидка);</a:t>
            </a:r>
          </a:p>
          <a:p>
            <a:r>
              <a:rPr lang="ru-RU" sz="2000" b="1" dirty="0"/>
              <a:t>оформление заказа: </a:t>
            </a:r>
            <a:r>
              <a:rPr lang="ru-RU" sz="2000" dirty="0"/>
              <a:t>система регистрирует данные клиента и параметры заказа, сокращая необходимость ручного ввода информации и связанные с этим ошибки;</a:t>
            </a:r>
          </a:p>
          <a:p>
            <a:r>
              <a:rPr lang="ru-RU" sz="2000" b="1" dirty="0"/>
              <a:t>просмотр статуса заказа: </a:t>
            </a:r>
            <a:r>
              <a:rPr lang="ru-RU" sz="2000" dirty="0"/>
              <a:t>у клиента будет возможность отследить заказ в реальном времени. </a:t>
            </a:r>
          </a:p>
          <a:p>
            <a:endParaRPr lang="ru-RU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FB688C65-05F9-62A5-F518-DC2CE25EF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5616" y="457200"/>
            <a:ext cx="7164508" cy="51847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xmlns="" id="{75C6461E-FA4C-D0F8-F41D-6D7C4C39185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0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836950BE-AA7B-9D26-06E4-E4A522C71A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1627" y="1171761"/>
            <a:ext cx="6281264" cy="215590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xmlns="" id="{82EA76DE-94CF-E11F-949E-E727D395250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693B62A2-1650-8A84-25CD-DA97BB8BC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45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/>
              <a:t>ОБЗОР СУЩЕСТВУЮЩИХ РЕШЕНИЙ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xmlns="" id="{5B228171-B6A1-8A38-7842-21203CAC8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00" y="1455018"/>
            <a:ext cx="5157787" cy="4798244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sz="2000" b="1" dirty="0"/>
              <a:t>Drupal — </a:t>
            </a:r>
            <a:r>
              <a:rPr lang="ru-RU" sz="2000" dirty="0"/>
              <a:t>это система управления контентом (CMS) с открытым исходным кодом, написанная на PHP. Она используется для создания сайтов различной сложности: от простых блогов до крупных корпоративных порталов, интернет-магазинов, социальных сетей и даже приложений. Drupal известен своей гибкостью и масштабируемостью.</a:t>
            </a:r>
            <a:br>
              <a:rPr lang="ru-RU" sz="2000" dirty="0"/>
            </a:br>
            <a:endParaRPr lang="ru-RU" sz="2000" dirty="0"/>
          </a:p>
          <a:p>
            <a:pPr marL="0" indent="0">
              <a:buNone/>
            </a:pPr>
            <a:r>
              <a:rPr lang="ru-RU" sz="2000" b="1" dirty="0"/>
              <a:t>TYPO3 — </a:t>
            </a:r>
            <a:r>
              <a:rPr lang="ru-RU" sz="2000" dirty="0"/>
              <a:t>это профессиональная система управления контентом (CMS) с открытым исходным кодом, которая широко используется для создания сложных, многофункциональных и масштабируемых веб-сайтов. Она особенно популярна среди крупных организаций, корпораций и разработчиков, которым требуется высокая гибкость, безопасность и возможность управления большими объемами контента. 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xmlns="" id="{44A63397-FED8-0800-E98E-64DE1A78D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3651238"/>
            <a:ext cx="5183188" cy="227844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000" b="1" dirty="0"/>
              <a:t>CRM-системы: </a:t>
            </a:r>
            <a:r>
              <a:rPr lang="ru-RU" sz="2000" dirty="0"/>
              <a:t>программные решения, предназначенные для автоматизации бизнес-процессов внутри компании. Ключевые функции таких систем включают стандартизацию и оптимизацию деятельности менеджеров, настройку схемы взаимодействия с клиентами, а также сбор и анализ данных для повышения эффективности бизнеса.</a:t>
            </a:r>
          </a:p>
        </p:txBody>
      </p:sp>
    </p:spTree>
    <p:extLst>
      <p:ext uri="{BB962C8B-B14F-4D97-AF65-F5344CB8AC3E}">
        <p14:creationId xmlns:p14="http://schemas.microsoft.com/office/powerpoint/2010/main" val="35483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CECF95D7-CE12-4E13-EF59-FDA1FEF2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75" y="466626"/>
            <a:ext cx="4865209" cy="1185193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ВЫБОР ТЕХНОЛОГИИ ДЛЯ СОЗДАНИЯ ВЕБ-ПРИЛОЖЕНИЯ</a:t>
            </a:r>
          </a:p>
        </p:txBody>
      </p:sp>
      <p:graphicFrame>
        <p:nvGraphicFramePr>
          <p:cNvPr id="10" name="Объект 9">
            <a:extLst>
              <a:ext uri="{FF2B5EF4-FFF2-40B4-BE49-F238E27FC236}">
                <a16:creationId xmlns:a16="http://schemas.microsoft.com/office/drawing/2014/main" xmlns="" id="{1DB481B9-3C3B-02D9-F794-C59EE3EB6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8391052"/>
              </p:ext>
            </p:extLst>
          </p:nvPr>
        </p:nvGraphicFramePr>
        <p:xfrm>
          <a:off x="5976594" y="361737"/>
          <a:ext cx="5842656" cy="595422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460664">
                  <a:extLst>
                    <a:ext uri="{9D8B030D-6E8A-4147-A177-3AD203B41FA5}">
                      <a16:colId xmlns:a16="http://schemas.microsoft.com/office/drawing/2014/main" xmlns="" val="3879513401"/>
                    </a:ext>
                  </a:extLst>
                </a:gridCol>
                <a:gridCol w="1460664">
                  <a:extLst>
                    <a:ext uri="{9D8B030D-6E8A-4147-A177-3AD203B41FA5}">
                      <a16:colId xmlns:a16="http://schemas.microsoft.com/office/drawing/2014/main" xmlns="" val="2257207833"/>
                    </a:ext>
                  </a:extLst>
                </a:gridCol>
                <a:gridCol w="1460664">
                  <a:extLst>
                    <a:ext uri="{9D8B030D-6E8A-4147-A177-3AD203B41FA5}">
                      <a16:colId xmlns:a16="http://schemas.microsoft.com/office/drawing/2014/main" xmlns="" val="3115678501"/>
                    </a:ext>
                  </a:extLst>
                </a:gridCol>
                <a:gridCol w="1460664">
                  <a:extLst>
                    <a:ext uri="{9D8B030D-6E8A-4147-A177-3AD203B41FA5}">
                      <a16:colId xmlns:a16="http://schemas.microsoft.com/office/drawing/2014/main" xmlns="" val="824254930"/>
                    </a:ext>
                  </a:extLst>
                </a:gridCol>
              </a:tblGrid>
              <a:tr h="4229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Критерий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ASP.NET MVC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Blazor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Angular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848552595"/>
                  </a:ext>
                </a:extLst>
              </a:tr>
              <a:tr h="4229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Тип лицензии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Открытая (MIT License)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Открытая (MIT License)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Открытая (MIT License)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2301871006"/>
                  </a:ext>
                </a:extLst>
              </a:tr>
              <a:tr h="64197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Язык программирования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C#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C#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TypeScript/JavaScript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386052964"/>
                  </a:ext>
                </a:extLst>
              </a:tr>
              <a:tr h="861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Появление на рынке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2009 года (ASP.NET MVC)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2018 года (Blazor)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 2010 года (AngularJS), с 2016 года (Angular 2+)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605755000"/>
                  </a:ext>
                </a:extLst>
              </a:tr>
              <a:tr h="861839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Работа приложений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Серверный рендеринг (HTML генерируется на сервере)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Клиентский (WebAssembly) или серверный (Blazor Server)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Клиентский (SPA, выполняется в браузере)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68904081"/>
                  </a:ext>
                </a:extLst>
              </a:tr>
              <a:tr h="1736060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Маршрутизация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Серверная маршрутизация (через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RouteConfig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или атрибуты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</a:t>
                      </a:r>
                      <a:r>
                        <a:rPr lang="ru-RU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</a:t>
                      </a: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])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Клиентская маршрутизация через компонент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</a:t>
                      </a:r>
                      <a:r>
                        <a:rPr lang="ru-RU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</a:t>
                      </a: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&gt;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Клиентская маршрутизация через модуль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RouterModule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141467024"/>
                  </a:ext>
                </a:extLst>
              </a:tr>
              <a:tr h="1006673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Привязка данных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Односторонняя привязка через Razor-шаблоны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Двусторонняя привязка данных через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@bind</a:t>
                      </a:r>
                      <a:endParaRPr lang="ru-RU" sz="12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Двусторонняя привязка данных через</a:t>
                      </a:r>
                    </a:p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[(</a:t>
                      </a:r>
                      <a:r>
                        <a:rPr lang="ru-RU" sz="12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ngModel</a:t>
                      </a:r>
                      <a:r>
                        <a:rPr lang="ru-RU" sz="12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)]</a:t>
                      </a:r>
                      <a:endParaRPr lang="ru-RU" sz="12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xmlns="" val="3137664662"/>
                  </a:ext>
                </a:extLst>
              </a:tr>
            </a:tbl>
          </a:graphicData>
        </a:graphic>
      </p:graphicFrame>
      <p:sp>
        <p:nvSpPr>
          <p:cNvPr id="9" name="Текст 8">
            <a:extLst>
              <a:ext uri="{FF2B5EF4-FFF2-40B4-BE49-F238E27FC236}">
                <a16:creationId xmlns:a16="http://schemas.microsoft.com/office/drawing/2014/main" xmlns="" id="{506705B5-49C0-CF4C-4934-7DB337CA2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1797" y="2025445"/>
            <a:ext cx="3932237" cy="429051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2000" dirty="0"/>
              <a:t>На основе проведенного анализа было принято решение об использовании ASP.NET MVC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b="1" dirty="0"/>
              <a:t>Ключевые преимущества:</a:t>
            </a: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b="0" i="0" dirty="0">
                <a:effectLst/>
              </a:rPr>
              <a:t>Серверный фреймворк для корпоративных веб-приложений</a:t>
            </a:r>
          </a:p>
          <a:p>
            <a:pPr algn="l">
              <a:spcBef>
                <a:spcPts val="300"/>
              </a:spcBef>
            </a:pPr>
            <a:r>
              <a:rPr lang="ru-RU" sz="2000" b="0" i="0" dirty="0">
                <a:effectLst/>
              </a:rPr>
              <a:t>Полный контроль над HTTP-запросами</a:t>
            </a:r>
          </a:p>
          <a:p>
            <a:pPr algn="l">
              <a:spcBef>
                <a:spcPts val="300"/>
              </a:spcBef>
            </a:pPr>
            <a:r>
              <a:rPr lang="ru-RU" sz="2000" b="0" i="0" dirty="0">
                <a:effectLst/>
              </a:rPr>
              <a:t>Встроенная система безопасности (аутентификация, авторизация)</a:t>
            </a:r>
          </a:p>
          <a:p>
            <a:pPr algn="l">
              <a:spcBef>
                <a:spcPts val="300"/>
              </a:spcBef>
            </a:pPr>
            <a:r>
              <a:rPr lang="ru-RU" sz="2000" b="0" i="0" dirty="0">
                <a:effectLst/>
              </a:rPr>
              <a:t>Строгая типизация на C#</a:t>
            </a:r>
          </a:p>
          <a:p>
            <a:pPr algn="l">
              <a:spcBef>
                <a:spcPts val="300"/>
              </a:spcBef>
            </a:pPr>
            <a:r>
              <a:rPr lang="ru-RU" sz="2000" b="0" i="0" dirty="0">
                <a:effectLst/>
              </a:rPr>
              <a:t>Поддержка серверного рендеринга</a:t>
            </a:r>
          </a:p>
          <a:p>
            <a:pPr algn="l">
              <a:spcBef>
                <a:spcPts val="300"/>
              </a:spcBef>
            </a:pPr>
            <a:r>
              <a:rPr lang="ru-RU" sz="2000" b="0" i="0" dirty="0">
                <a:effectLst/>
              </a:rPr>
              <a:t>Встроенные функции: кэширование, валидация, локализация</a:t>
            </a:r>
          </a:p>
          <a:p>
            <a:endParaRPr lang="ru-RU" sz="20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80CC3259-9839-76A6-8C07-523A276895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015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xmlns="" id="{C60A9AEE-1D62-81CB-0CD1-D554FE47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8646"/>
            <a:ext cx="10515600" cy="1267031"/>
          </a:xfrm>
        </p:spPr>
        <p:txBody>
          <a:bodyPr/>
          <a:lstStyle/>
          <a:p>
            <a:pPr algn="ctr"/>
            <a:r>
              <a:rPr lang="ru-RU" b="1" dirty="0"/>
              <a:t>ВИЗУАЛЬНОЕ ПРЕДСТАВЛЕНИЕ </a:t>
            </a:r>
            <a:r>
              <a:rPr lang="en-US" b="1" dirty="0"/>
              <a:t>MVC</a:t>
            </a:r>
            <a:endParaRPr lang="ru-RU" b="1" dirty="0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xmlns="" id="{66BF457C-F977-674E-6351-6762D8F23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8276" y="1327354"/>
            <a:ext cx="8275447" cy="5105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xmlns="" id="{5D068746-EC85-3D41-C5EB-0DD44F534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87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145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xmlns="" id="{F2F70E99-A462-71D2-6720-72622B6237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 flipH="1">
            <a:off x="8421000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0F307B8-5B70-3937-E5F2-B34A22F0A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106" y="157162"/>
            <a:ext cx="10999787" cy="1052206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ВЫБОР СРЕДЫ РАЗРАБОТКИ </a:t>
            </a:r>
            <a:br>
              <a:rPr lang="ru-RU" b="1" dirty="0"/>
            </a:br>
            <a:r>
              <a:rPr lang="en-US" b="1" dirty="0"/>
              <a:t>MICROSOFT VISUAL STUDIO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CB005AC9-6F22-B56C-9E84-E0CEA2654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651" y="1503361"/>
            <a:ext cx="4650659" cy="52387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/>
              <a:t>На основе проведенного обзора было принято решение использовать Microsoft Visual Studio.</a:t>
            </a:r>
          </a:p>
          <a:p>
            <a:pPr marL="0" indent="0">
              <a:buNone/>
            </a:pPr>
            <a:r>
              <a:rPr lang="ru-RU" sz="1800" b="1" dirty="0"/>
              <a:t>Глубокая интеграция с .NET </a:t>
            </a:r>
            <a:r>
              <a:rPr lang="ru-RU" sz="1800" dirty="0"/>
              <a:t>– полный набор инструментов для веб-разработки на ASP.NET MVC.</a:t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b="1" dirty="0"/>
              <a:t>Поддержка MVC </a:t>
            </a:r>
            <a:r>
              <a:rPr lang="ru-RU" sz="1800" dirty="0"/>
              <a:t>– четкое разделение логики, представления и данных для масштабируемости и поддержки.</a:t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b="1" dirty="0"/>
              <a:t>Мощные инструменты </a:t>
            </a:r>
            <a:r>
              <a:rPr lang="ru-RU" sz="1800" dirty="0"/>
              <a:t>– отладка, </a:t>
            </a:r>
            <a:r>
              <a:rPr lang="ru-RU" sz="1800" dirty="0" err="1"/>
              <a:t>автодополнение</a:t>
            </a:r>
            <a:r>
              <a:rPr lang="ru-RU" sz="1800" dirty="0"/>
              <a:t> и тестирование ускоряют разработку и снижают ошибки.</a:t>
            </a:r>
            <a:br>
              <a:rPr lang="ru-RU" sz="1800" dirty="0"/>
            </a:br>
            <a:r>
              <a:rPr lang="ru-RU" sz="1800" dirty="0"/>
              <a:t/>
            </a:r>
            <a:br>
              <a:rPr lang="ru-RU" sz="1800" dirty="0"/>
            </a:br>
            <a:r>
              <a:rPr lang="ru-RU" sz="1800" b="1" dirty="0"/>
              <a:t>Преимущество перед аналогами (VS Code, </a:t>
            </a:r>
            <a:r>
              <a:rPr lang="ru-RU" sz="1800" b="1" dirty="0" err="1"/>
              <a:t>Rider</a:t>
            </a:r>
            <a:r>
              <a:rPr lang="ru-RU" sz="1800" dirty="0"/>
              <a:t>) – лучшее решение для сложных проектов с высокой надежностью.</a:t>
            </a:r>
          </a:p>
          <a:p>
            <a:pPr marL="0" indent="0">
              <a:buNone/>
            </a:pPr>
            <a:endParaRPr lang="ru-RU" sz="1800" dirty="0"/>
          </a:p>
          <a:p>
            <a:pPr marL="0" indent="0">
              <a:buNone/>
            </a:pPr>
            <a:endParaRPr lang="ru-RU" sz="1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xmlns="" id="{F8F1C26B-4D40-E3D3-3A87-B5CAEADED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0862" y="1665186"/>
            <a:ext cx="6134585" cy="32849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xmlns="" id="{ECA562A7-04B1-800D-351D-F66454ED0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51" y="157162"/>
            <a:ext cx="1956620" cy="122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585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>
          <a:xfrm>
            <a:off x="863527" y="17413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2400" b="1" dirty="0" smtClean="0"/>
              <a:t>ВЫБОР СИСТЕМЫ УПРАВЛЕНИЯ БАЗАМИ ДАННЫХ </a:t>
            </a:r>
            <a:r>
              <a:rPr lang="en-US" sz="2400" b="1" dirty="0" smtClean="0"/>
              <a:t>MS SQL SERVER EXPRESS</a:t>
            </a:r>
            <a:r>
              <a:rPr lang="ru-RU" sz="2400" b="1" dirty="0" smtClean="0"/>
              <a:t> С ИСПОЛЬЗОВАНИЕМ ENTITY FRAMEWORK CORE В КАЧЕСТВЕ ORM-ТЕХНОЛОГИИ</a:t>
            </a:r>
            <a:endParaRPr lang="ru-RU" sz="2400" b="1" dirty="0"/>
          </a:p>
        </p:txBody>
      </p:sp>
      <p:sp>
        <p:nvSpPr>
          <p:cNvPr id="6" name="Объект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  <p:pic>
        <p:nvPicPr>
          <p:cNvPr id="1028" name="Picture 4" descr="C:\Users\TroDA\Desktop\entity-framework.png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6202" y="1780215"/>
            <a:ext cx="4259263" cy="858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:\Users\TroDA\Desktop\632b60f8c1aa184a0e5766d9_202209-ms-sql-icon-3x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1626" y="1499697"/>
            <a:ext cx="3841823" cy="113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901627" y="2943225"/>
            <a:ext cx="440379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/>
              <a:t>MS SQL Server </a:t>
            </a:r>
            <a:r>
              <a:rPr lang="ru-RU" sz="2000" b="1" dirty="0" err="1"/>
              <a:t>Express</a:t>
            </a:r>
            <a:r>
              <a:rPr lang="ru-RU" sz="2000" b="1" dirty="0"/>
              <a:t> </a:t>
            </a:r>
            <a:r>
              <a:rPr lang="ru-RU" sz="2000" dirty="0"/>
              <a:t>(бесплатная версия) </a:t>
            </a:r>
            <a:endParaRPr lang="ru-RU" sz="2000" dirty="0" smtClean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Лимит</a:t>
            </a:r>
            <a:r>
              <a:rPr lang="ru-RU" sz="2000" dirty="0"/>
              <a:t>: 10 ГБ на базу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Подходит </a:t>
            </a:r>
            <a:r>
              <a:rPr lang="ru-RU" sz="2000" dirty="0"/>
              <a:t>для:  </a:t>
            </a:r>
          </a:p>
          <a:p>
            <a:pPr lvl="1" algn="just"/>
            <a:r>
              <a:rPr lang="ru-RU" sz="2000" dirty="0"/>
              <a:t> </a:t>
            </a:r>
            <a:r>
              <a:rPr lang="ru-RU" sz="2000" dirty="0" smtClean="0"/>
              <a:t>- </a:t>
            </a:r>
            <a:r>
              <a:rPr lang="ru-RU" sz="2000" dirty="0"/>
              <a:t>Небольших проектов  </a:t>
            </a:r>
          </a:p>
          <a:p>
            <a:pPr lvl="1" algn="just"/>
            <a:r>
              <a:rPr lang="ru-RU" sz="2000" dirty="0"/>
              <a:t> </a:t>
            </a:r>
            <a:r>
              <a:rPr lang="ru-RU" sz="2000" dirty="0" smtClean="0"/>
              <a:t>- </a:t>
            </a:r>
            <a:r>
              <a:rPr lang="ru-RU" sz="2000" dirty="0"/>
              <a:t>Тестирования  </a:t>
            </a:r>
          </a:p>
          <a:p>
            <a:pPr lvl="1" algn="just"/>
            <a:r>
              <a:rPr lang="ru-RU" sz="2000" dirty="0"/>
              <a:t> </a:t>
            </a:r>
            <a:r>
              <a:rPr lang="ru-RU" sz="2000" dirty="0" smtClean="0"/>
              <a:t>- </a:t>
            </a:r>
            <a:r>
              <a:rPr lang="ru-RU" sz="2000" dirty="0"/>
              <a:t>Обучения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Масштабирование  </a:t>
            </a:r>
            <a:endParaRPr lang="ru-RU" sz="2000" dirty="0"/>
          </a:p>
          <a:p>
            <a:pPr lvl="1" algn="just"/>
            <a:r>
              <a:rPr lang="ru-RU" sz="2000" dirty="0" smtClean="0"/>
              <a:t>- При </a:t>
            </a:r>
            <a:r>
              <a:rPr lang="ru-RU" sz="2000" dirty="0"/>
              <a:t>росте нагрузки — переход на </a:t>
            </a:r>
            <a:r>
              <a:rPr lang="ru-RU" sz="2000" dirty="0" smtClean="0"/>
              <a:t>SQL </a:t>
            </a:r>
            <a:r>
              <a:rPr lang="ru-RU" sz="2000" dirty="0"/>
              <a:t>Server </a:t>
            </a:r>
            <a:r>
              <a:rPr lang="ru-RU" sz="2000" dirty="0" smtClean="0"/>
              <a:t>Standard/Enterprise</a:t>
            </a:r>
            <a:endParaRPr lang="ru-RU" sz="2000" dirty="0"/>
          </a:p>
        </p:txBody>
      </p:sp>
      <p:sp>
        <p:nvSpPr>
          <p:cNvPr id="16" name="TextBox 15"/>
          <p:cNvSpPr txBox="1"/>
          <p:nvPr/>
        </p:nvSpPr>
        <p:spPr>
          <a:xfrm>
            <a:off x="7026202" y="2943225"/>
            <a:ext cx="440379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b="1" dirty="0" smtClean="0"/>
              <a:t>Entity </a:t>
            </a:r>
            <a:r>
              <a:rPr lang="ru-RU" sz="2000" b="1" dirty="0"/>
              <a:t>Framework </a:t>
            </a:r>
            <a:r>
              <a:rPr lang="ru-RU" sz="2000" b="1" dirty="0" err="1" smtClean="0"/>
              <a:t>Core</a:t>
            </a:r>
            <a:r>
              <a:rPr lang="ru-RU" sz="2000" b="1" dirty="0" smtClean="0"/>
              <a:t> </a:t>
            </a:r>
          </a:p>
          <a:p>
            <a:pPr algn="just"/>
            <a:r>
              <a:rPr lang="ru-RU" sz="2000" b="1" dirty="0" smtClean="0"/>
              <a:t>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Современный и гибкий фреймворк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Развитая экосистема 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ru-RU" sz="2000" dirty="0" smtClean="0"/>
              <a:t>Упрощает </a:t>
            </a:r>
            <a:r>
              <a:rPr lang="ru-RU" sz="2000" dirty="0"/>
              <a:t>разработку и сокращает время на рутинные операции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xmlns="" id="{828FB7BC-5A7C-6A69-5802-7887E502C70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 flipH="1">
            <a:off x="-3062748" y="3087000"/>
            <a:ext cx="6858000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17280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586</Words>
  <Application>Microsoft Office PowerPoint</Application>
  <PresentationFormat>Произвольный</PresentationFormat>
  <Paragraphs>100</Paragraphs>
  <Slides>17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Тема Office</vt:lpstr>
      <vt:lpstr>ТЕМА: «ПРОЕКТИРОВАНИЕ И РАЗРАБОТКА ВЕБ-ПРИЛОЖЕНИЯ ДЛЯ АВТОМАТИЗАЦИИ ПРОДАЖ КЛИМАТИЧЕСКОГО ОБОРУДОВАНИЯ  (на материалах ООО «Инженерное Бюро», г. Тюмени)»</vt:lpstr>
      <vt:lpstr>Цель - проектирование и разработка веб-приложения для автоматизации бизнес-процессов, улучшения коммуникации с клиентами и оптимизации работы сотрудников компании  ООО «Инженерное Бюро».</vt:lpstr>
      <vt:lpstr>ОРГАНИЗАЦИОННАЯ СТРУКТУРА ОРГАНИЗАЦИИ «ИНЖЕНЕРНОЕ БЮРО» </vt:lpstr>
      <vt:lpstr>МЕРОПРИЯТИЯ ПО РЕАЛИЗАЦИИ ВЕБ-ПРИЛОЖЕНИЯ И ВВЕДЕНИЯ В ЭКСПЛУАТАЦИЮ</vt:lpstr>
      <vt:lpstr>ОБЗОР СУЩЕСТВУЮЩИХ РЕШЕНИЙ</vt:lpstr>
      <vt:lpstr>ВЫБОР ТЕХНОЛОГИИ ДЛЯ СОЗДАНИЯ ВЕБ-ПРИЛОЖЕНИЯ</vt:lpstr>
      <vt:lpstr>ВИЗУАЛЬНОЕ ПРЕДСТАВЛЕНИЕ MVC</vt:lpstr>
      <vt:lpstr>ВЫБОР СРЕДЫ РАЗРАБОТКИ  MICROSOFT VISUAL STUDIO</vt:lpstr>
      <vt:lpstr>ВЫБОР СИСТЕМЫ УПРАВЛЕНИЯ БАЗАМИ ДАННЫХ MS SQL SERVER EXPRESS С ИСПОЛЬЗОВАНИЕМ ENTITY FRAMEWORK CORE В КАЧЕСТВЕ ORM-ТЕХНОЛОГИИ</vt:lpstr>
      <vt:lpstr>ПРОЕКТИРОВАНИЕ ВЕБ-ПРИЛОЖЕНИЯ</vt:lpstr>
      <vt:lpstr>ПРОЕКТИРОВАНИЕ ВЕБ-ПРИЛОЖЕНИЯ</vt:lpstr>
      <vt:lpstr>ИНТЕРФЕЙС ВЕБ-ПРИЛОЖЕНИЯ СТРАНИЦА АВТОРИЗАЦИИ И РЕГИСТРАЦИИ  </vt:lpstr>
      <vt:lpstr>ИНТЕРФЕЙС ВЕБ-ПРИЛОЖЕНИЯ СТРАНИЦА АВТОРИЗАЦИИ И РЕГИСТРАЦИИ  </vt:lpstr>
      <vt:lpstr>ИНТЕРФЕЙС ВЕБ-ПРИЛОЖЕНИЯ СТРАНИЦА ТОВАРА </vt:lpstr>
      <vt:lpstr>ИНТЕРФЕЙС ВЕБ-ПРИЛОЖЕНИЯ СТРАНИЦА КОРЗИНЫ </vt:lpstr>
      <vt:lpstr>ИНТЕРФЕЙС ВЕБ-ПРИЛОЖЕНИЯ СТРАНИЦА ОФОРМЛЕНИЯ ЗАКАЗА И ЗАКАЗЫ КЛИЕНТОВ </vt:lpstr>
      <vt:lpstr>Презентация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«ПРОЕКТИРОВАНИЕ И РАЗРАБОТКА ВЕБ-ПРИЛОЖЕНИЯ ДЛЯ АВТОМАТИЗАЦИИ ПРОДАЖ КЛИМАТИЧЕСКОГО ОБОРУДОВАНИЯ  (на материалах ООО «Инженерное Бюро», г. Тюмени)»</dc:title>
  <dc:creator>Danik Tropin</dc:creator>
  <cp:lastModifiedBy>Тропин Даниил Александрович</cp:lastModifiedBy>
  <cp:revision>29</cp:revision>
  <dcterms:created xsi:type="dcterms:W3CDTF">2025-05-26T02:21:15Z</dcterms:created>
  <dcterms:modified xsi:type="dcterms:W3CDTF">2025-05-29T04:19:38Z</dcterms:modified>
</cp:coreProperties>
</file>