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k Tropin" initials="DT" lastIdx="8" clrIdx="0">
    <p:extLst/>
  </p:cmAuthor>
  <p:cmAuthor id="2" name="Тропин Даниил Александрович" initials="ТДА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4" autoAdjust="0"/>
    <p:restoredTop sz="94817" autoAdjust="0"/>
  </p:normalViewPr>
  <p:slideViewPr>
    <p:cSldViewPr snapToGrid="0">
      <p:cViewPr>
        <p:scale>
          <a:sx n="80" d="100"/>
          <a:sy n="80" d="100"/>
        </p:scale>
        <p:origin x="-1848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0:06.569" idx="1">
    <p:pos x="10" y="10"/>
    <p:text>На словах с этим слайдом, расскажу немного про компанию (история, конкуренты, выполненные проекты)
Закончу "проблематикой"- про то что всё делается руками нужно автоматизировать процессы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2:27.702" idx="2">
    <p:pos x="10" y="10"/>
    <p:text>На словах расскажу про выбор клиент-серверной архитектуры, закончу про процесс ввода в эксплуатцию приложения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21:36.742" idx="3">
    <p:pos x="10" y="10"/>
    <p:text>На словах  расскажу, про представленные решения, сделаю вывод что это всё не подходит нужно пилить своё решение, расскажу про преимущества своего решения</p:text>
    <p:extLst>
      <p:ext uri="{C676402C-5697-4E1C-873F-D02D1690AC5C}">
        <p15:threadingInfo xmlns:p15="http://schemas.microsoft.com/office/powerpoint/2012/main" timeZoneBias="-420"/>
      </p:ext>
    </p:extLst>
  </p:cm>
  <p:cm authorId="1" dt="2025-05-27T13:21:49.115" idx="8">
    <p:pos x="146" y="146"/>
    <p:text>Наверное много текста, можно сократить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41:49.764" idx="4">
    <p:pos x="10" y="10"/>
    <p:text>На словах расскажу кратко про технологии представленные в сравнительном анализе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2:09.071" idx="5">
    <p:pos x="10" y="10"/>
    <p:text>На словах расскажу кратко про IDE представленные в сравнительном анализе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5-29T10:43:50.018" idx="1">
    <p:pos x="10" y="10"/>
    <p:text>На словах расскажу кратко про СУБД представленные в сравнительном анализе, а так же про выбор EFC 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6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7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F7F9C-15E8-459E-A0B2-74FEF7E8E10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967B-69A8-4F3D-9960-6992840C5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3A9F086-9072-4F37-33B6-AF02A842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8D921F00-B683-7DFE-A109-0C9EA184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7054E683-FB4B-38EC-4F36-ADCA2EA3F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42169A6-20F4-BDB4-4F40-BFE7E8CFA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1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F61FE3-B817-796A-515D-AABF3738A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28A72E4-EFBB-78AB-30D3-80EA2AC6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B844DFC-5494-EE84-52F7-FC4637A4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CC37CF7-3EBB-2BB7-7708-9500F84C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147194F-2106-E99A-69C7-2BAC7AB7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63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041F28-5F82-5F72-F7FF-EAD09926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D047374-A1FA-A5D6-D32D-A6E6D904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CDAB1B6-89BC-716D-5455-CF8AC5A4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CFBC46-EE3C-B678-2FFD-53A0DE06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5FB9D26-6921-D3BC-05C2-9C6972C9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3F53FD63-1433-6973-8B12-208892627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6674ADD-741C-A36B-65E5-FBBF7625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6114EDE-7DB4-D83F-DC78-D96CE7D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81580ED-678D-E65B-B62F-4453B6F8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A93AAB-99D7-421D-A529-B6455533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3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417FBE-5F2F-B1E9-9B0C-802F61D3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EA0042-AA60-BBAE-747F-F9EE255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40CBF57-C88E-9763-8381-7A6C7679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7C45E24-0262-5FE1-4EB1-03EC33AF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C62247C-FCCF-E0B1-FFCA-AD7C2AE1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6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1EF223-3014-8F3E-07F3-8CE5BFCD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CBA6A95-E07C-F112-9780-A919B6F0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D89B23E-557F-331F-CF6C-8A0608FF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F296058-8157-4AB9-99AF-98A9DBB7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E97D4EB-0400-E1E5-9231-46BE8827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5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2AC337-236B-B776-3590-E6D27C38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8BA209D-6386-2C41-17BF-BA568927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5BD3931-DA89-BFDB-2E46-6F970AFF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E9568E2-C2BC-877B-EACE-F49B0D11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AEDBC47-2D79-5FFF-FE50-EB614F01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C9A545F-1459-B603-CAAC-585CFAF1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8C9F2C-0C2D-25A8-B450-CE87B0A3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D60155A-5545-8101-1B96-81F2E39D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6344996-FFFC-E7E8-6AF9-BC9207561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21FF5F5-5021-6661-AB84-091ABE286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0DF5818-B48C-C658-47B4-8A9B2445E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69365BC-5B66-B07E-E812-94D976C6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74DA26D-930C-A908-6F10-EB1DD167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014AA84-1AE5-C37F-E96B-1F7E28A4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F7502D-F1A3-EE6C-2075-47BEB4CA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543A27F-AF46-A48D-1515-0DA4F9D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8DC0F44-2C81-59B1-0D9B-B9BD5E2A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13D1A67-1D03-0F7F-22D8-49F28D25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67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FAB4839-A3D8-9A05-2DC2-05C8D8C2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991F9E9-DBFE-0567-289E-988B4F3C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5D3666A-2B98-116C-A90C-98E198BC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6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B3E7BD-0A03-8F41-5359-60719955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5B285D-BA47-4E50-9018-5CC7833F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8BA4DF7-0121-50B4-6625-9B0CD108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BC5906B-2157-A732-0B30-C0D75E25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837285C-FE5E-D44A-22C8-001D07E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0DCFFA0-4F2B-0D90-3D2E-837648FC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4D80BE-FC28-19FF-25FD-079A2D7C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CC563F1-03A6-A87F-2326-6C7FB99FB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D232EB4-C3BA-3C76-5E37-B34A148D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68BD417-8738-12A7-55F3-5E2B6204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81FC2D7-80A5-C70B-1DE6-13F6962F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AA0BC24-E3C8-78C0-4E59-1FB0B7CA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2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CA990E-6D9F-8494-D97D-6A1BA9B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65E7381-FABB-A918-0CD1-B509B321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0C4479D-43DC-4421-777A-24759CB3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495-81A3-4746-A6E7-B9455E82D1E1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E28E02B-171B-2328-03CB-F18D911A9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6789276-77BC-11D0-5ABE-3C40AF620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0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2C14C5-F4AA-9F80-D7C7-C310C62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3027299"/>
            <a:ext cx="9144000" cy="1739015"/>
          </a:xfrm>
        </p:spPr>
        <p:txBody>
          <a:bodyPr>
            <a:noAutofit/>
          </a:bodyPr>
          <a:lstStyle/>
          <a:p>
            <a:r>
              <a:rPr lang="ru-RU" sz="2800" dirty="0"/>
              <a:t>ТЕМА: </a:t>
            </a:r>
            <a:r>
              <a:rPr lang="ru-RU" sz="2800" b="1" dirty="0"/>
              <a:t>«ПРОЕКТИРОВАНИЕ И РАЗРАБОТКА ВЕБ-ПРИЛОЖЕНИЯ ДЛЯ АВТОМАТИЗАЦИИ ПРОДАЖ КЛИМАТИЧЕСКОГО ОБОРУДОВАНИЯ </a:t>
            </a:r>
            <a:br>
              <a:rPr lang="ru-RU" sz="2800" b="1" dirty="0"/>
            </a:br>
            <a:r>
              <a:rPr lang="ru-RU" sz="2800" b="1" dirty="0"/>
              <a:t>(на материалах ООО «Инженерное Бюро», г. Тюмени)»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39D9A25-8686-9F9D-20C2-287CEF3E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40" y="5820697"/>
            <a:ext cx="4572000" cy="841698"/>
          </a:xfrm>
        </p:spPr>
        <p:txBody>
          <a:bodyPr>
            <a:normAutofit fontScale="92500"/>
          </a:bodyPr>
          <a:lstStyle/>
          <a:p>
            <a:r>
              <a:rPr lang="ru-RU" sz="1800" dirty="0">
                <a:cs typeface="Calibri" panose="020F0502020204030204" pitchFamily="34" charset="0"/>
              </a:rPr>
              <a:t>Исполнитель: </a:t>
            </a:r>
            <a:r>
              <a:rPr lang="ru-RU" sz="1800" b="1" dirty="0">
                <a:cs typeface="Calibri" panose="020F0502020204030204" pitchFamily="34" charset="0"/>
              </a:rPr>
              <a:t>Тропин Даниил Александрович</a:t>
            </a:r>
          </a:p>
          <a:p>
            <a:r>
              <a:rPr lang="ru-RU" sz="1800" dirty="0">
                <a:cs typeface="Calibri" panose="020F0502020204030204" pitchFamily="34" charset="0"/>
              </a:rPr>
              <a:t>Руководитель: </a:t>
            </a:r>
            <a:r>
              <a:rPr lang="ru-RU" sz="1800" b="1" dirty="0">
                <a:cs typeface="Calibri" panose="020F0502020204030204" pitchFamily="34" charset="0"/>
              </a:rPr>
              <a:t>Блок Иван Николаевич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5" cy="266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ABA9372-160D-8E5F-373E-C0A3C47F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4" y="0"/>
            <a:ext cx="1663065" cy="2331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28FB7BC-5A7C-6A69-5802-7887E502C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62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D821327-D069-0580-52EE-BAE7E831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71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7CA67AF-E0D0-92F3-0180-7BF6872E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5923935"/>
            <a:ext cx="11031795" cy="70722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Концептуальная модель базы данных, построенная с использованием нотации Мартина.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66198B4-8B99-C49A-1422-CC68E167F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151" y="934065"/>
            <a:ext cx="8829223" cy="472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5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772474E-D276-C45E-3606-20E4692C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B59F00C-DE79-25D9-D829-FC3A01F5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71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C4A7ED36-4C57-62BE-EE2D-5EFA52BB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544" y="2274893"/>
            <a:ext cx="3413022" cy="2169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На основе концептуальной диаграммы разработана логическая модель базы данных. 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A6565609-9310-EDF0-ECAF-1E1A991A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90" y="934066"/>
            <a:ext cx="7609655" cy="564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AE6A5F5-8823-B208-676F-B53F54AE3E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62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0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5275"/>
            <a:ext cx="12191999" cy="11525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ИНТЕРФЕЙС ВЕБ-ПРИЛОЖЕНИЯ</a:t>
            </a:r>
            <a:br>
              <a:rPr lang="ru-RU" sz="3200" b="1" dirty="0" smtClean="0"/>
            </a:br>
            <a:r>
              <a:rPr lang="ru-RU" sz="3200" b="1" dirty="0" smtClean="0"/>
              <a:t>СТРАНИЦА АВТОРИЗАЦИИ И РЕГИСТРАЦИИ </a:t>
            </a:r>
            <a:br>
              <a:rPr lang="ru-RU" sz="3200" b="1" dirty="0" smtClean="0"/>
            </a:br>
            <a:endParaRPr lang="ru-RU" sz="3200" b="1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6401" y="1478220"/>
            <a:ext cx="8796338" cy="3768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2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193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/>
              <a:t>СТРАНИЦА АВТОРИЗАЦИИ И РЕГИСТРАЦИИ </a:t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43100" y="1318258"/>
            <a:ext cx="8339871" cy="4587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7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936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/>
              <a:t>СТРАНИЦА </a:t>
            </a:r>
            <a:r>
              <a:rPr lang="ru-RU" sz="2900" b="1" dirty="0" smtClean="0"/>
              <a:t>ТОВАРА</a:t>
            </a:r>
            <a:r>
              <a:rPr lang="ru-RU" sz="2900" b="1" dirty="0"/>
              <a:t/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00251" y="1313020"/>
            <a:ext cx="7915274" cy="478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/>
              <a:t>СТРАНИЦА </a:t>
            </a:r>
            <a:r>
              <a:rPr lang="ru-RU" sz="2900" b="1" dirty="0" smtClean="0"/>
              <a:t>КОРЗИНЫ</a:t>
            </a:r>
            <a:r>
              <a:rPr lang="ru-RU" sz="2900" b="1" dirty="0"/>
              <a:t/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62175" y="914401"/>
            <a:ext cx="8000683" cy="5591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93675"/>
            <a:ext cx="12192000" cy="1325563"/>
          </a:xfrm>
        </p:spPr>
        <p:txBody>
          <a:bodyPr>
            <a:normAutofit/>
          </a:bodyPr>
          <a:lstStyle/>
          <a:p>
            <a:pPr algn="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 smtClean="0"/>
              <a:t>СТРАНИЦА ОФОРМЛЕНИЯ ЗАКАЗА И ЗАКАЗЫ КЛИЕНТОВ</a:t>
            </a:r>
            <a:r>
              <a:rPr lang="ru-RU" sz="2900" b="1" dirty="0"/>
              <a:t/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2324" y="1167765"/>
            <a:ext cx="8245475" cy="276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86226" y="4076700"/>
            <a:ext cx="8008302" cy="2694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7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863851"/>
            <a:ext cx="12192000" cy="3994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выполнения выпускной квалификационной работы был проведён анализ деятельности ООО «Инженерное Бюро», по результатам которого разработано веб-приложение на платформе ASP.NET MVC с использованием Entity Framework </a:t>
            </a:r>
            <a:r>
              <a:rPr lang="ru-RU" sz="2400" dirty="0" err="1"/>
              <a:t>Core</a:t>
            </a:r>
            <a:r>
              <a:rPr lang="ru-RU" sz="2400" dirty="0"/>
              <a:t> и MS SQL Server. Приложение автоматизирует процесс обработки заказов и предоставляет клиентам актуальную информацию об оборудовании. Многослойная архитектура решения обеспечивает гибкость, масштабируемость и простоту поддержки.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перспективе планируется расширение функционала за счёт внедрения калькулятора стоимости, интеграции с платежными системами и разработки мобильной версии. Реализованное решение позволит компании оптимизировать бизнес-процессы, повысить конкурентоспособность и создать основу для дальнейшего развития.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5" cy="266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A28FC3-EE1C-47C8-98A8-3BDC7E42725E}"/>
              </a:ext>
            </a:extLst>
          </p:cNvPr>
          <p:cNvSpPr txBox="1"/>
          <p:nvPr/>
        </p:nvSpPr>
        <p:spPr>
          <a:xfrm>
            <a:off x="7107450" y="942974"/>
            <a:ext cx="444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Благодарю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за внимание!</a:t>
            </a:r>
          </a:p>
        </p:txBody>
      </p:sp>
      <p:pic>
        <p:nvPicPr>
          <p:cNvPr id="2051" name="Picture 3" descr="C:\Users\TroDA\Downloads\41cf1f7afde66ade20158b0cdf2dc7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8" y="112787"/>
            <a:ext cx="1766402" cy="2061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59D693-CDBC-4694-7AFA-35683CB7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69875"/>
            <a:ext cx="10515600" cy="1460500"/>
          </a:xfrm>
        </p:spPr>
        <p:txBody>
          <a:bodyPr>
            <a:noAutofit/>
          </a:bodyPr>
          <a:lstStyle/>
          <a:p>
            <a:pPr algn="just"/>
            <a:r>
              <a:rPr lang="ru-RU" sz="2800" b="1" dirty="0"/>
              <a:t>Цель</a:t>
            </a:r>
            <a:r>
              <a:rPr lang="ru-RU" sz="2800" dirty="0"/>
              <a:t> - проектирование и разработка веб-приложения для автоматизации бизнес-процессов, улучшения коммуникации с клиентами и оптимизации работы сотрудников компании </a:t>
            </a:r>
            <a:br>
              <a:rPr lang="ru-RU" sz="2800" dirty="0"/>
            </a:br>
            <a:r>
              <a:rPr lang="ru-RU" sz="2800" dirty="0"/>
              <a:t>ООО «Инженерное Бюро».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BDEB69D-01C9-CDDD-FF02-EE8ACEC9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99898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Задачи: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Анализ </a:t>
            </a:r>
            <a:r>
              <a:rPr lang="ru-RU" dirty="0"/>
              <a:t>бизнес-процессов</a:t>
            </a:r>
          </a:p>
          <a:p>
            <a:endParaRPr lang="ru-RU" dirty="0"/>
          </a:p>
          <a:p>
            <a:r>
              <a:rPr lang="ru-RU" dirty="0"/>
              <a:t>Изучение существующих решений</a:t>
            </a:r>
          </a:p>
          <a:p>
            <a:endParaRPr lang="ru-RU" dirty="0"/>
          </a:p>
          <a:p>
            <a:r>
              <a:rPr lang="ru-RU" dirty="0"/>
              <a:t>Разработка ПО для автоматизации заказов</a:t>
            </a:r>
          </a:p>
          <a:p>
            <a:endParaRPr lang="ru-RU" dirty="0"/>
          </a:p>
          <a:p>
            <a:r>
              <a:rPr lang="ru-RU" dirty="0"/>
              <a:t>Обучение сотрудников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359349B-6BCC-3F1B-BE57-9CBF9BA7E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E27E36-57BD-B396-5066-2EE1B249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133350"/>
            <a:ext cx="11508000" cy="666750"/>
          </a:xfrm>
        </p:spPr>
        <p:txBody>
          <a:bodyPr anchor="ctr">
            <a:normAutofit/>
          </a:bodyPr>
          <a:lstStyle/>
          <a:p>
            <a:pPr algn="ctr"/>
            <a:r>
              <a:rPr lang="ru-RU" sz="2400" b="1" dirty="0" smtClean="0">
                <a:latin typeface="+mn-lt"/>
                <a:ea typeface="Calibri" panose="020F0502020204030204" pitchFamily="34" charset="0"/>
              </a:rPr>
              <a:t>О</a:t>
            </a:r>
            <a:r>
              <a:rPr lang="ru-RU" sz="2400" b="1" dirty="0" smtClean="0">
                <a:effectLst/>
                <a:latin typeface="+mn-lt"/>
                <a:ea typeface="Calibri" panose="020F0502020204030204" pitchFamily="34" charset="0"/>
              </a:rPr>
              <a:t>рганизационная структура </a:t>
            </a:r>
            <a:r>
              <a:rPr lang="ru-RU" sz="2400" b="1" dirty="0" smtClean="0">
                <a:latin typeface="+mn-lt"/>
                <a:ea typeface="Calibri" panose="020F0502020204030204" pitchFamily="34" charset="0"/>
              </a:rPr>
              <a:t>ООО </a:t>
            </a:r>
            <a:r>
              <a:rPr lang="ru-RU" sz="2400" b="1" dirty="0" smtClean="0">
                <a:effectLst/>
                <a:latin typeface="+mn-lt"/>
                <a:ea typeface="Calibri" panose="020F0502020204030204" pitchFamily="34" charset="0"/>
              </a:rPr>
              <a:t>«Инженерное </a:t>
            </a:r>
            <a:r>
              <a:rPr lang="ru-RU" sz="2400" b="1" dirty="0">
                <a:latin typeface="+mn-lt"/>
                <a:ea typeface="Calibri" panose="020F0502020204030204" pitchFamily="34" charset="0"/>
              </a:rPr>
              <a:t>Б</a:t>
            </a:r>
            <a:r>
              <a:rPr lang="ru-RU" sz="2400" b="1" dirty="0" smtClean="0">
                <a:effectLst/>
                <a:latin typeface="+mn-lt"/>
                <a:ea typeface="Calibri" panose="020F0502020204030204" pitchFamily="34" charset="0"/>
              </a:rPr>
              <a:t>юро» г. </a:t>
            </a:r>
            <a:r>
              <a:rPr lang="ru-RU" sz="2400" b="1" dirty="0">
                <a:latin typeface="+mn-lt"/>
                <a:ea typeface="Calibri" panose="020F0502020204030204" pitchFamily="34" charset="0"/>
              </a:rPr>
              <a:t>Т</a:t>
            </a:r>
            <a:r>
              <a:rPr lang="ru-RU" sz="2400" b="1" dirty="0" smtClean="0">
                <a:effectLst/>
                <a:latin typeface="+mn-lt"/>
                <a:ea typeface="Calibri" panose="020F0502020204030204" pitchFamily="34" charset="0"/>
              </a:rPr>
              <a:t>юмени</a:t>
            </a:r>
            <a:endParaRPr lang="ru-RU" sz="4800" b="1" dirty="0">
              <a:latin typeface="+mn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1AF2443-7C6B-2250-4637-26EDCBC49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03" y="1523997"/>
            <a:ext cx="11065783" cy="332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3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A2A335-4A07-31FB-6D9D-85C771F1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6096000"/>
            <a:ext cx="11508000" cy="666750"/>
          </a:xfrm>
        </p:spPr>
        <p:txBody>
          <a:bodyPr anchor="ctr">
            <a:noAutofit/>
          </a:bodyPr>
          <a:lstStyle/>
          <a:p>
            <a:r>
              <a:rPr lang="ru-RU" sz="2200" b="1" dirty="0" smtClean="0">
                <a:latin typeface="+mn-lt"/>
              </a:rPr>
              <a:t>Функции веб-приложения: регистраци</a:t>
            </a:r>
            <a:r>
              <a:rPr lang="ru-RU" sz="2200" b="1" dirty="0">
                <a:latin typeface="+mn-lt"/>
              </a:rPr>
              <a:t>я</a:t>
            </a:r>
            <a:r>
              <a:rPr lang="ru-RU" sz="2200" b="1" dirty="0" smtClean="0">
                <a:latin typeface="+mn-lt"/>
              </a:rPr>
              <a:t> заказа, оформление заказа, отслеживание статуса.</a:t>
            </a:r>
            <a:endParaRPr lang="ru-RU" sz="2200" b="1" dirty="0"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B688C65-05F9-62A5-F518-DC2CE25E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01" y="133350"/>
            <a:ext cx="8734599" cy="564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75C6461E-FA4C-D0F8-F41D-6D7C4C3918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36950BE-AA7B-9D26-06E4-E4A522C7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59" y="1638486"/>
            <a:ext cx="6774141" cy="2325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82EA76DE-94CF-E11F-949E-E727D3952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693B62A2-1650-8A84-25CD-DA97BB8B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1353800" cy="880195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 smtClean="0"/>
              <a:t>Обзор существующих решений</a:t>
            </a:r>
            <a:endParaRPr lang="ru-RU" sz="3600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5B228171-B6A1-8A38-7842-21203CAC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0"/>
            <a:ext cx="5079787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dirty="0" err="1"/>
              <a:t>Drupal</a:t>
            </a:r>
            <a:endParaRPr lang="ru-RU" sz="2000" dirty="0"/>
          </a:p>
          <a:p>
            <a:r>
              <a:rPr lang="ru-RU" sz="2000" dirty="0"/>
              <a:t>Гибкость и масштабируемость</a:t>
            </a:r>
          </a:p>
          <a:p>
            <a:r>
              <a:rPr lang="ru-RU" sz="2000" dirty="0"/>
              <a:t>Подходит для сложных проектов</a:t>
            </a:r>
          </a:p>
          <a:p>
            <a:r>
              <a:rPr lang="ru-RU" sz="2000" dirty="0"/>
              <a:t>Открытый исходный код</a:t>
            </a:r>
          </a:p>
          <a:p>
            <a:pPr marL="0" indent="0">
              <a:buNone/>
            </a:pPr>
            <a:r>
              <a:rPr lang="ru-RU" sz="2000" b="1" dirty="0"/>
              <a:t>TYPO3</a:t>
            </a:r>
            <a:endParaRPr lang="ru-RU" sz="2000" dirty="0"/>
          </a:p>
          <a:p>
            <a:r>
              <a:rPr lang="ru-RU" sz="2000" dirty="0"/>
              <a:t>Безопасность и стабильность</a:t>
            </a:r>
          </a:p>
          <a:p>
            <a:r>
              <a:rPr lang="ru-RU" sz="2000" dirty="0"/>
              <a:t>Управление большим контентом</a:t>
            </a:r>
          </a:p>
          <a:p>
            <a:r>
              <a:rPr lang="ru-RU" sz="2000" dirty="0"/>
              <a:t>Популярен в корпоративном сегменте</a:t>
            </a:r>
          </a:p>
          <a:p>
            <a:pPr marL="0" indent="0">
              <a:buNone/>
            </a:pPr>
            <a:r>
              <a:rPr lang="ru-RU" sz="2000" b="1" dirty="0"/>
              <a:t>CRM-системы</a:t>
            </a:r>
            <a:endParaRPr lang="ru-RU" sz="2000" dirty="0"/>
          </a:p>
          <a:p>
            <a:r>
              <a:rPr lang="ru-RU" sz="2000" dirty="0"/>
              <a:t>Автоматизация продаж и клиентского сервиса</a:t>
            </a:r>
          </a:p>
          <a:p>
            <a:r>
              <a:rPr lang="ru-RU" sz="2000" dirty="0"/>
              <a:t>Интеграция с аналитикой и маркетингом</a:t>
            </a:r>
          </a:p>
          <a:p>
            <a:r>
              <a:rPr lang="ru-RU" sz="2000" dirty="0"/>
              <a:t>Готовые решения (Bitrix24, </a:t>
            </a:r>
            <a:r>
              <a:rPr lang="ru-RU" sz="2000" dirty="0" err="1"/>
              <a:t>Salesforce</a:t>
            </a:r>
            <a:r>
              <a:rPr lang="ru-R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83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CECF95D7-CE12-4E13-EF59-FDA1FEF2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75" y="466626"/>
            <a:ext cx="4865209" cy="1185193"/>
          </a:xfrm>
        </p:spPr>
        <p:txBody>
          <a:bodyPr>
            <a:normAutofit/>
          </a:bodyPr>
          <a:lstStyle/>
          <a:p>
            <a:r>
              <a:rPr lang="ru-RU" b="1" dirty="0"/>
              <a:t>В</a:t>
            </a:r>
            <a:r>
              <a:rPr lang="ru-RU" b="1" dirty="0" smtClean="0"/>
              <a:t>ыбор технологии для создания веб-приложения</a:t>
            </a:r>
            <a:endParaRPr lang="ru-RU" b="1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xmlns="" id="{1DB481B9-3C3B-02D9-F794-C59EE3EB6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391052"/>
              </p:ext>
            </p:extLst>
          </p:nvPr>
        </p:nvGraphicFramePr>
        <p:xfrm>
          <a:off x="5976594" y="361737"/>
          <a:ext cx="5842656" cy="5954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664">
                  <a:extLst>
                    <a:ext uri="{9D8B030D-6E8A-4147-A177-3AD203B41FA5}">
                      <a16:colId xmlns:a16="http://schemas.microsoft.com/office/drawing/2014/main" xmlns="" val="387951340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xmlns="" val="2257207833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xmlns="" val="311567850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xmlns="" val="824254930"/>
                    </a:ext>
                  </a:extLst>
                </a:gridCol>
              </a:tblGrid>
              <a:tr h="422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ASP.NET MVC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Blazor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48552595"/>
                  </a:ext>
                </a:extLst>
              </a:tr>
              <a:tr h="422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 лицензии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01871006"/>
                  </a:ext>
                </a:extLst>
              </a:tr>
              <a:tr h="641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Язык программирования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TypeScript/JavaScript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6052964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Появление на рынке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2009 года (ASP.NET MVC)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2018 года (Blazor)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2010 года (AngularJS), с 2016 года (Angular 2+)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05755000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Работа приложений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Серверный рендеринг (HTML генерируется на сервере)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Клиентский (WebAssembly) или серверный (Blazor Server)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Клиентский (SPA, выполняется в браузере)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68904081"/>
                  </a:ext>
                </a:extLst>
              </a:tr>
              <a:tr h="1736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Маршрутизация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Серверная маршрутизация (через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RouteConfig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атрибуты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Клиентская маршрутизация через компонент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Клиентская маршрутизация через модуль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RouterModule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1467024"/>
                  </a:ext>
                </a:extLst>
              </a:tr>
              <a:tr h="10066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Привязка данных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Односторонняя привязка через Razor-шаблоны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Двусторонняя привязка данных 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@bind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Двусторонняя привязка данных 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[(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ngModel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)]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37664662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506705B5-49C0-CF4C-4934-7DB337CA2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97" y="2025445"/>
            <a:ext cx="3932237" cy="42905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000" dirty="0"/>
              <a:t>На основе проведенного анализа было принято решение об использовании ASP.NET MVC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Ключевые преимущества: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b="0" i="0" dirty="0">
                <a:effectLst/>
              </a:rPr>
              <a:t>Серверный фреймворк для корпоративных веб-приложений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Полный контроль над HTTP-запросами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Встроенная система безопасности (аутентификация, авторизация)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Строгая типизация на C#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Поддержка серверного рендеринга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Встроенные функции: кэширование, валидация, локализация</a:t>
            </a:r>
          </a:p>
          <a:p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0CC3259-9839-76A6-8C07-523A27689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1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C60A9AEE-1D62-81CB-0CD1-D554FE4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6"/>
            <a:ext cx="10515600" cy="112722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Визуальное представление </a:t>
            </a:r>
            <a:r>
              <a:rPr lang="en-US" sz="3600" b="1" dirty="0" smtClean="0"/>
              <a:t>MVC</a:t>
            </a:r>
            <a:endParaRPr lang="ru-RU" sz="3600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66BF457C-F977-674E-6351-6762D8F2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276" y="1327354"/>
            <a:ext cx="8275447" cy="5105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4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F307B8-5B70-3937-E5F2-B34A22F0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06" y="157162"/>
            <a:ext cx="10999787" cy="105220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ВЫБОР СРЕДЫ РАЗРАБОТКИ </a:t>
            </a:r>
            <a:br>
              <a:rPr lang="ru-RU" b="1" dirty="0"/>
            </a:br>
            <a:r>
              <a:rPr lang="en-US" b="1" dirty="0"/>
              <a:t>MICROSOFT VISUAL STUDIO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B005AC9-6F22-B56C-9E84-E0CEA2654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1" y="1503361"/>
            <a:ext cx="4650659" cy="523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На основе проведенного обзора было принято решение использовать Microsoft Visual Studio.</a:t>
            </a:r>
          </a:p>
          <a:p>
            <a:pPr marL="0" indent="0">
              <a:buNone/>
            </a:pPr>
            <a:r>
              <a:rPr lang="ru-RU" sz="1800" b="1" dirty="0"/>
              <a:t>Глубокая интеграция с .NET </a:t>
            </a:r>
            <a:r>
              <a:rPr lang="ru-RU" sz="1800" dirty="0"/>
              <a:t>– полный набор инструментов для веб-разработки на ASP.NET MVC.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Поддержка MVC </a:t>
            </a:r>
            <a:r>
              <a:rPr lang="ru-RU" sz="1800" dirty="0"/>
              <a:t>– четкое разделение логики, представления и данных для масштабируемости и поддержки.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Мощные инструменты </a:t>
            </a:r>
            <a:r>
              <a:rPr lang="ru-RU" sz="1800" dirty="0"/>
              <a:t>– отладка, </a:t>
            </a:r>
            <a:r>
              <a:rPr lang="ru-RU" sz="1800" dirty="0" err="1"/>
              <a:t>автодополнение</a:t>
            </a:r>
            <a:r>
              <a:rPr lang="ru-RU" sz="1800" dirty="0"/>
              <a:t> и тестирование ускоряют разработку и снижают ошибки.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Преимущество перед аналогами (VS Code, </a:t>
            </a:r>
            <a:r>
              <a:rPr lang="ru-RU" sz="1800" b="1" dirty="0" err="1"/>
              <a:t>Rider</a:t>
            </a:r>
            <a:r>
              <a:rPr lang="ru-RU" sz="1800" dirty="0"/>
              <a:t>) – лучшее решение для сложных проектов с высокой надежностью.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8F1C26B-4D40-E3D3-3A87-B5CAEADE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862" y="1665186"/>
            <a:ext cx="6134585" cy="3284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xmlns="" id="{ECA562A7-04B1-800D-351D-F66454ED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1" y="157162"/>
            <a:ext cx="1956620" cy="122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63527" y="1741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ВЫБОР СИСТЕМЫ УПРАВЛЕНИЯ БАЗАМИ ДАННЫХ </a:t>
            </a:r>
            <a:r>
              <a:rPr lang="en-US" sz="2400" b="1" dirty="0" smtClean="0"/>
              <a:t>MS SQL SERVER EXPRESS</a:t>
            </a:r>
            <a:r>
              <a:rPr lang="ru-RU" sz="2400" b="1" dirty="0" smtClean="0"/>
              <a:t> С ИСПОЛЬЗОВАНИЕМ ENTITY FRAMEWORK CORE В КАЧЕСТВЕ ORM-ТЕХНОЛОГИИ</a:t>
            </a:r>
            <a:endParaRPr lang="ru-RU" sz="2400" b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8" name="Picture 4" descr="C:\Users\TroDA\Desktop\entity-framework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6202" y="1780215"/>
            <a:ext cx="4259263" cy="85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roDA\Desktop\632b60f8c1aa184a0e5766d9_202209-ms-sql-icon-3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26" y="1499697"/>
            <a:ext cx="3841823" cy="113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01627" y="2943225"/>
            <a:ext cx="44037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MS SQL Server </a:t>
            </a:r>
            <a:r>
              <a:rPr lang="ru-RU" sz="2000" b="1" dirty="0" err="1"/>
              <a:t>Express</a:t>
            </a:r>
            <a:r>
              <a:rPr lang="ru-RU" sz="2000" b="1" dirty="0"/>
              <a:t> </a:t>
            </a:r>
            <a:r>
              <a:rPr lang="ru-RU" sz="2000" dirty="0"/>
              <a:t>(бесплатная версия) </a:t>
            </a:r>
            <a:endParaRPr lang="ru-RU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Лимит</a:t>
            </a:r>
            <a:r>
              <a:rPr lang="ru-RU" sz="2000" dirty="0"/>
              <a:t>: 10 ГБ на базу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Подходит </a:t>
            </a:r>
            <a:r>
              <a:rPr lang="ru-RU" sz="2000" dirty="0"/>
              <a:t>для:  </a:t>
            </a:r>
          </a:p>
          <a:p>
            <a:pPr lvl="1" algn="just"/>
            <a:r>
              <a:rPr lang="ru-RU" sz="2000" dirty="0"/>
              <a:t> </a:t>
            </a:r>
            <a:r>
              <a:rPr lang="ru-RU" sz="2000" dirty="0" smtClean="0"/>
              <a:t>- </a:t>
            </a:r>
            <a:r>
              <a:rPr lang="ru-RU" sz="2000" dirty="0"/>
              <a:t>Небольших проектов  </a:t>
            </a:r>
          </a:p>
          <a:p>
            <a:pPr lvl="1" algn="just"/>
            <a:r>
              <a:rPr lang="ru-RU" sz="2000" dirty="0"/>
              <a:t> </a:t>
            </a:r>
            <a:r>
              <a:rPr lang="ru-RU" sz="2000" dirty="0" smtClean="0"/>
              <a:t>- </a:t>
            </a:r>
            <a:r>
              <a:rPr lang="ru-RU" sz="2000" dirty="0"/>
              <a:t>Тестирования  </a:t>
            </a:r>
          </a:p>
          <a:p>
            <a:pPr lvl="1" algn="just"/>
            <a:r>
              <a:rPr lang="ru-RU" sz="2000" dirty="0"/>
              <a:t> </a:t>
            </a:r>
            <a:r>
              <a:rPr lang="ru-RU" sz="2000" dirty="0" smtClean="0"/>
              <a:t>- </a:t>
            </a:r>
            <a:r>
              <a:rPr lang="ru-RU" sz="2000" dirty="0"/>
              <a:t>Обучения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Масштабирование  </a:t>
            </a:r>
            <a:endParaRPr lang="ru-RU" sz="2000" dirty="0"/>
          </a:p>
          <a:p>
            <a:pPr lvl="1" algn="just"/>
            <a:r>
              <a:rPr lang="ru-RU" sz="2000" dirty="0" smtClean="0"/>
              <a:t>- При </a:t>
            </a:r>
            <a:r>
              <a:rPr lang="ru-RU" sz="2000" dirty="0"/>
              <a:t>росте нагрузки — переход на </a:t>
            </a:r>
            <a:r>
              <a:rPr lang="ru-RU" sz="2000" dirty="0" smtClean="0"/>
              <a:t>SQL </a:t>
            </a:r>
            <a:r>
              <a:rPr lang="ru-RU" sz="2000" dirty="0"/>
              <a:t>Server </a:t>
            </a:r>
            <a:r>
              <a:rPr lang="ru-RU" sz="2000" dirty="0" smtClean="0"/>
              <a:t>Standard/Enterprise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026202" y="2943225"/>
            <a:ext cx="440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Entity </a:t>
            </a:r>
            <a:r>
              <a:rPr lang="ru-RU" sz="2000" b="1" dirty="0"/>
              <a:t>Framework </a:t>
            </a:r>
            <a:r>
              <a:rPr lang="ru-RU" sz="2000" b="1" dirty="0" err="1" smtClean="0"/>
              <a:t>Core</a:t>
            </a:r>
            <a:r>
              <a:rPr lang="ru-RU" sz="2000" b="1" dirty="0" smtClean="0"/>
              <a:t> </a:t>
            </a:r>
          </a:p>
          <a:p>
            <a:pPr algn="just"/>
            <a:r>
              <a:rPr lang="ru-RU" sz="2000" b="1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Современный и гибкий фреймворк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Развитая экосистема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Упрощает </a:t>
            </a:r>
            <a:r>
              <a:rPr lang="ru-RU" sz="2000" dirty="0"/>
              <a:t>разработку и сокращает время на рутинные операции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828FB7BC-5A7C-6A69-5802-7887E502C7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62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2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249</TotalTime>
  <Words>479</Words>
  <Application>Microsoft Office PowerPoint</Application>
  <PresentationFormat>Произвольный</PresentationFormat>
  <Paragraphs>104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vt:lpstr>
      <vt:lpstr>Цель - проектирование и разработка веб-приложения для автоматизации бизнес-процессов, улучшения коммуникации с клиентами и оптимизации работы сотрудников компании  ООО «Инженерное Бюро».</vt:lpstr>
      <vt:lpstr>Организационная структура ООО «Инженерное Бюро» г. Тюмени</vt:lpstr>
      <vt:lpstr>Функции веб-приложения: регистрация заказа, оформление заказа, отслеживание статуса.</vt:lpstr>
      <vt:lpstr>Обзор существующих решений</vt:lpstr>
      <vt:lpstr>Выбор технологии для создания веб-приложения</vt:lpstr>
      <vt:lpstr>Визуальное представление MVC</vt:lpstr>
      <vt:lpstr>ВЫБОР СРЕДЫ РАЗРАБОТКИ  MICROSOFT VISUAL STUDIO</vt:lpstr>
      <vt:lpstr>ВЫБОР СИСТЕМЫ УПРАВЛЕНИЯ БАЗАМИ ДАННЫХ MS SQL SERVER EXPRESS С ИСПОЛЬЗОВАНИЕМ ENTITY FRAMEWORK CORE В КАЧЕСТВЕ ORM-ТЕХНОЛОГИИ</vt:lpstr>
      <vt:lpstr>ПРОЕКТИРОВАНИЕ ВЕБ-ПРИЛОЖЕНИЯ</vt:lpstr>
      <vt:lpstr>ПРОЕКТИРОВАНИЕ ВЕБ-ПРИЛОЖЕНИЯ</vt:lpstr>
      <vt:lpstr>ИНТЕРФЕЙС ВЕБ-ПРИЛОЖЕНИЯ СТРАНИЦА АВТОРИЗАЦИИ И РЕГИСТРАЦИИ  </vt:lpstr>
      <vt:lpstr>ИНТЕРФЕЙС ВЕБ-ПРИЛОЖЕНИЯ СТРАНИЦА АВТОРИЗАЦИИ И РЕГИСТРАЦИИ  </vt:lpstr>
      <vt:lpstr>ИНТЕРФЕЙС ВЕБ-ПРИЛОЖЕНИЯ СТРАНИЦА ТОВАРА </vt:lpstr>
      <vt:lpstr>ИНТЕРФЕЙС ВЕБ-ПРИЛОЖЕНИЯ СТРАНИЦА КОРЗИНЫ </vt:lpstr>
      <vt:lpstr>ИНТЕРФЕЙС ВЕБ-ПРИЛОЖЕНИЯ СТРАНИЦА ОФОРМЛЕНИЯ ЗАКАЗА И ЗАКАЗЫ КЛИЕНТОВ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dc:title>
  <dc:creator>Danik Tropin</dc:creator>
  <cp:lastModifiedBy>Тропин Даниил Александрович</cp:lastModifiedBy>
  <cp:revision>35</cp:revision>
  <dcterms:created xsi:type="dcterms:W3CDTF">2025-05-26T02:21:15Z</dcterms:created>
  <dcterms:modified xsi:type="dcterms:W3CDTF">2025-05-30T03:19:23Z</dcterms:modified>
</cp:coreProperties>
</file>