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21:36.742" idx="3">
    <p:pos x="10" y="10"/>
    <p:text>На словах  расскажу, про представленные решения, сделаю вывод что это всё не подходит нужно пилить своё решение, расскажу про преимущества своего решения</p:text>
    <p:extLst>
      <p:ext uri="{C676402C-5697-4E1C-873F-D02D1690AC5C}">
        <p15:threadingInfo xmlns:p15="http://schemas.microsoft.com/office/powerpoint/2012/main" timeZoneBias="-420"/>
      </p:ext>
    </p:extLst>
  </p:cm>
  <p:cm authorId="1" dt="2025-05-27T13:21:49.115" idx="8">
    <p:pos x="146" y="146"/>
    <p:text>Наверное много текста, можно сократить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41:49.764" idx="4">
    <p:pos x="10" y="10"/>
    <p:text>На словах расскажу кратко про технологии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2:09.071" idx="5">
    <p:pos x="10" y="10"/>
    <p:text>На словах расскажу кратко про IDE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5-29T10:43:50.018" idx="1">
    <p:pos x="10" y="10"/>
    <p:text>На словах расскажу кратко про СУБД представленные в сравнительном анализе, а так же про выбор EFC 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31.05.2025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31.05.2025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31.05.2025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573220"/>
            <a:ext cx="8739024" cy="1710850"/>
          </a:xfrm>
        </p:spPr>
        <p:txBody>
          <a:bodyPr>
            <a:noAutofit/>
          </a:bodyPr>
          <a:lstStyle/>
          <a:p>
            <a:r>
              <a:rPr lang="ru-RU" sz="2800" b="1" dirty="0"/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b="1" dirty="0"/>
            </a:br>
            <a:r>
              <a:rPr lang="ru-RU" sz="2800" b="1" dirty="0"/>
              <a:t>(на материалах ООО «Инженерное Бюро», 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 fontScale="92500"/>
          </a:bodyPr>
          <a:lstStyle/>
          <a:p>
            <a:pPr algn="l"/>
            <a:r>
              <a:rPr lang="ru-RU" sz="2000" dirty="0"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-660473" y="1741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ВЫБОР СИСТЕМЫ УПРАВЛЕНИЯ БАЗАМИ ДАННЫХ </a:t>
            </a:r>
            <a:r>
              <a:rPr lang="en-US" sz="2400" b="1" dirty="0"/>
              <a:t>MS SQL SERVER EXPRESS</a:t>
            </a:r>
            <a:r>
              <a:rPr lang="ru-RU" sz="2400" b="1" dirty="0"/>
              <a:t> С ИСПОЛЬЗОВАНИЕМ ENTITY FRAMEWORK CORE В КАЧЕСТВЕ ORM-ТЕХНОЛОГИИ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C:\Users\TroDA\Desktop\entity-framework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2203" y="1780216"/>
            <a:ext cx="4259263" cy="8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roDA\Desktop\632b60f8c1aa184a0e5766d9_202209-ms-sql-icon-3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2374" y="1499698"/>
            <a:ext cx="3841823" cy="11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622373" y="2943226"/>
            <a:ext cx="44037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MS SQL Server </a:t>
            </a:r>
            <a:r>
              <a:rPr lang="ru-RU" sz="2000" b="1" dirty="0" err="1"/>
              <a:t>Express</a:t>
            </a:r>
            <a:r>
              <a:rPr lang="ru-RU" sz="2000" b="1" dirty="0"/>
              <a:t> </a:t>
            </a:r>
            <a:r>
              <a:rPr lang="ru-RU" sz="2000" dirty="0"/>
              <a:t>(бесплатная версия)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Лимит: 10 ГБ на базу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Подходит для:  </a:t>
            </a:r>
          </a:p>
          <a:p>
            <a:pPr lvl="1" algn="just"/>
            <a:r>
              <a:rPr lang="ru-RU" sz="2000" dirty="0"/>
              <a:t> - Небольших проектов  </a:t>
            </a:r>
          </a:p>
          <a:p>
            <a:pPr lvl="1" algn="just"/>
            <a:r>
              <a:rPr lang="ru-RU" sz="2000" dirty="0"/>
              <a:t> - Тестирования  </a:t>
            </a:r>
          </a:p>
          <a:p>
            <a:pPr lvl="1" algn="just"/>
            <a:r>
              <a:rPr lang="ru-RU" sz="2000" dirty="0"/>
              <a:t> - Обучения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Масштабирование  </a:t>
            </a:r>
          </a:p>
          <a:p>
            <a:pPr lvl="1" algn="just"/>
            <a:r>
              <a:rPr lang="ru-RU" sz="2000" dirty="0"/>
              <a:t>- При росте нагрузки — переход на SQL Server Standard/Enterprise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2202" y="2943225"/>
            <a:ext cx="440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Entity Framework </a:t>
            </a:r>
            <a:r>
              <a:rPr lang="ru-RU" sz="2000" b="1" dirty="0" err="1"/>
              <a:t>Core</a:t>
            </a:r>
            <a:r>
              <a:rPr lang="ru-RU" sz="2000" b="1" dirty="0"/>
              <a:t> </a:t>
            </a:r>
          </a:p>
          <a:p>
            <a:pPr algn="just"/>
            <a:r>
              <a:rPr lang="ru-RU" sz="2000" b="1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Современный и гибкий фреймворк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Развитая экосистема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Упрощает разработку и сокращает время на рутинные операции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586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D0FE96-AE50-E8DC-8E9A-6C6517DE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28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586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609601" y="5923936"/>
            <a:ext cx="11031795" cy="7072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52" y="934066"/>
            <a:ext cx="8829223" cy="472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B59F00C-DE79-25D9-D829-FC3A01F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703456" y="2274894"/>
            <a:ext cx="3413022" cy="216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91" y="934066"/>
            <a:ext cx="7609655" cy="564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E6A5F5-8823-B208-676F-B53F54AE3E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586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524000" y="295276"/>
            <a:ext cx="12191999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ИНТЕРФЕЙС ВЕБ-ПРИЛОЖЕНИЯ</a:t>
            </a:r>
            <a:br>
              <a:rPr lang="ru-RU" sz="3200" b="1" dirty="0"/>
            </a:br>
            <a:r>
              <a:rPr lang="ru-RU" sz="3200" b="1" dirty="0"/>
              <a:t>СТРАНИЦА АВТОРИЗАЦИИ И РЕГИСТРАЦИИ </a:t>
            </a:r>
            <a:br>
              <a:rPr lang="ru-RU" sz="3200" b="1" dirty="0"/>
            </a:br>
            <a:endParaRPr lang="ru-RU" sz="3200" b="1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1" y="1478221"/>
            <a:ext cx="8796338" cy="3768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9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АВТОРИЗАЦИИ И РЕГИСТРАЦИИ 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9101" y="1318259"/>
            <a:ext cx="8339871" cy="458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9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93676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ТОВАРА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6251" y="1313020"/>
            <a:ext cx="7915274" cy="478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9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КОРЗИНЫ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8176" y="914401"/>
            <a:ext cx="8000683" cy="559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9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93676"/>
            <a:ext cx="12192000" cy="1325563"/>
          </a:xfrm>
        </p:spPr>
        <p:txBody>
          <a:bodyPr>
            <a:normAutofit/>
          </a:bodyPr>
          <a:lstStyle/>
          <a:p>
            <a:pPr algn="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ОФОРМЛЕНИЯ ЗАКАЗА И ЗАКАЗЫ КЛИЕНТОВ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-701676" y="1167765"/>
            <a:ext cx="8245475" cy="27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4076701"/>
            <a:ext cx="8008302" cy="269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-1524000" y="2863851"/>
            <a:ext cx="121920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выпускной квалификационной работы был проведён анализ деятельности ООО «Инженерное Бюро», по результатам которого разработано веб-приложение на платформе ASP.NET MVC с использованием Entity Framework </a:t>
            </a:r>
            <a:r>
              <a:rPr lang="ru-RU" sz="2400" dirty="0" err="1"/>
              <a:t>Core</a:t>
            </a:r>
            <a:r>
              <a:rPr lang="ru-RU" sz="2400" dirty="0"/>
              <a:t> и MS SQL Server. Приложение автоматизирует процесс обработки заказов и предоставляет клиентам актуальную информацию об оборудовании. Многослойная архитектура решения обеспечивает гибкость, масштабируемость и простоту поддержки. 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В перспективе планируется расширение функционала за счёт внедрения калькулятора стоимости, интеграции с платежными системами и разработки мобильной версии. Реализованное решение позволит компании оптимизировать бизнес-процессы, повысить конкурентоспособность и создать основу для дальнейшего развития.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5583451" y="942974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pic>
        <p:nvPicPr>
          <p:cNvPr id="2051" name="Picture 3" descr="C:\Users\TroDA\Downloads\41cf1f7afde66ade20158b0cdf2dc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3952" y="112788"/>
            <a:ext cx="1766402" cy="206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0CA3F-E951-D9E9-2ABA-CE71CF94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03C3BD-8564-748B-F9F9-B0630D2C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D693-CDBC-4694-7AFA-35683CB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59" y="136525"/>
            <a:ext cx="8314441" cy="2022213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Цель</a:t>
            </a:r>
            <a:r>
              <a:rPr lang="ru-RU" sz="2400" dirty="0"/>
              <a:t>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</a:t>
            </a:r>
            <a:br>
              <a:rPr lang="ru-RU" sz="2400" dirty="0"/>
            </a:br>
            <a:r>
              <a:rPr lang="ru-RU" sz="2400" dirty="0"/>
              <a:t>ООО «Инженерное Бюро».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DEB69D-01C9-CDDD-FF02-EE8ACEC9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237" y="2394904"/>
            <a:ext cx="8209764" cy="4119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Задачи: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Анализ бизнес-процессов</a:t>
            </a:r>
          </a:p>
          <a:p>
            <a:endParaRPr lang="ru-RU" sz="2400" dirty="0"/>
          </a:p>
          <a:p>
            <a:r>
              <a:rPr lang="ru-RU" sz="2400" dirty="0"/>
              <a:t>Изучение существующих решений</a:t>
            </a:r>
          </a:p>
          <a:p>
            <a:endParaRPr lang="ru-RU" sz="2400" dirty="0"/>
          </a:p>
          <a:p>
            <a:r>
              <a:rPr lang="ru-RU" sz="2400" dirty="0"/>
              <a:t>Разработка ПО для автоматизации заказов</a:t>
            </a:r>
          </a:p>
          <a:p>
            <a:endParaRPr lang="ru-RU" sz="2400" dirty="0"/>
          </a:p>
          <a:p>
            <a:r>
              <a:rPr lang="ru-RU" sz="2400" dirty="0"/>
              <a:t>Обучение сотрудников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59349B-6BCC-3F1B-BE57-9CBF9BA7E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DB6E096-5387-F3DC-73C0-4B185791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2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0000" y="133350"/>
            <a:ext cx="11508000" cy="666750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b="1" dirty="0">
                <a:latin typeface="+mn-lt"/>
                <a:ea typeface="Calibri" panose="020F0502020204030204" pitchFamily="34" charset="0"/>
              </a:rPr>
              <a:t>Организационная структура ООО «Инженерное Бюро» г. Тюмени</a:t>
            </a:r>
            <a:endParaRPr lang="ru-RU" sz="4800" b="1" dirty="0">
              <a:latin typeface="+mn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62" y="1533426"/>
            <a:ext cx="8734163" cy="2623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2A335-4A07-31FB-6D9D-85C771F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0000" y="6096000"/>
            <a:ext cx="11508000" cy="666750"/>
          </a:xfrm>
        </p:spPr>
        <p:txBody>
          <a:bodyPr anchor="ctr">
            <a:noAutofit/>
          </a:bodyPr>
          <a:lstStyle/>
          <a:p>
            <a:r>
              <a:rPr lang="ru-RU" sz="2200" b="1" dirty="0">
                <a:latin typeface="+mn-lt"/>
              </a:rPr>
              <a:t>Функции веб-приложения: регистрация заказа, оформление заказа, отслеживание статуса.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688C65-05F9-62A5-F518-DC2CE25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02" y="133351"/>
            <a:ext cx="8734599" cy="564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C6461E-FA4C-D0F8-F41D-6D7C4C391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50BE-AA7B-9D26-06E4-E4A522C7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860" y="1638486"/>
            <a:ext cx="6774141" cy="2325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2EA76DE-94CF-E11F-949E-E727D3952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93B62A2-1650-8A84-25CD-DA97BB8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29456"/>
            <a:ext cx="11353800" cy="880195"/>
          </a:xfrm>
        </p:spPr>
        <p:txBody>
          <a:bodyPr>
            <a:normAutofit/>
          </a:bodyPr>
          <a:lstStyle/>
          <a:p>
            <a:pPr algn="r"/>
            <a:r>
              <a:rPr lang="ru-RU" sz="3600" b="1" dirty="0"/>
              <a:t>Обзор существующих решений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228171-B6A1-8A38-7842-21203CA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762000" y="0"/>
            <a:ext cx="5079787" cy="6858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 err="1"/>
              <a:t>Drupal</a:t>
            </a:r>
            <a:endParaRPr lang="ru-RU" sz="2000" dirty="0"/>
          </a:p>
          <a:p>
            <a:r>
              <a:rPr lang="ru-RU" sz="2000" dirty="0"/>
              <a:t>Гибкость и масштабируемость</a:t>
            </a:r>
          </a:p>
          <a:p>
            <a:r>
              <a:rPr lang="ru-RU" sz="2000" dirty="0"/>
              <a:t>Подходит для сложных проектов</a:t>
            </a:r>
          </a:p>
          <a:p>
            <a:r>
              <a:rPr lang="ru-RU" sz="2000" dirty="0"/>
              <a:t>Открытый исходный код</a:t>
            </a:r>
          </a:p>
          <a:p>
            <a:pPr marL="0" indent="0">
              <a:buNone/>
            </a:pPr>
            <a:r>
              <a:rPr lang="ru-RU" sz="2000" b="1" dirty="0"/>
              <a:t>TYPO3</a:t>
            </a:r>
            <a:endParaRPr lang="ru-RU" sz="2000" dirty="0"/>
          </a:p>
          <a:p>
            <a:r>
              <a:rPr lang="ru-RU" sz="2000" dirty="0"/>
              <a:t>Безопасность и стабильность</a:t>
            </a:r>
          </a:p>
          <a:p>
            <a:r>
              <a:rPr lang="ru-RU" sz="2000" dirty="0"/>
              <a:t>Управление большим контентом</a:t>
            </a:r>
          </a:p>
          <a:p>
            <a:r>
              <a:rPr lang="ru-RU" sz="2000" dirty="0"/>
              <a:t>Популярен в корпоративном сегменте</a:t>
            </a:r>
          </a:p>
          <a:p>
            <a:pPr marL="0" indent="0">
              <a:buNone/>
            </a:pPr>
            <a:r>
              <a:rPr lang="ru-RU" sz="2000" b="1" dirty="0"/>
              <a:t>CRM-системы</a:t>
            </a:r>
            <a:endParaRPr lang="ru-RU" sz="2000" dirty="0"/>
          </a:p>
          <a:p>
            <a:r>
              <a:rPr lang="ru-RU" sz="2000" dirty="0"/>
              <a:t>Автоматизация продаж и клиентского сервиса</a:t>
            </a:r>
          </a:p>
          <a:p>
            <a:r>
              <a:rPr lang="ru-RU" sz="2000" dirty="0"/>
              <a:t>Интеграция с аналитикой и маркетингом</a:t>
            </a:r>
          </a:p>
          <a:p>
            <a:r>
              <a:rPr lang="ru-RU" sz="2000" dirty="0"/>
              <a:t>Готовые решения (Bitrix24, </a:t>
            </a:r>
            <a:r>
              <a:rPr lang="ru-RU" sz="2000" dirty="0" err="1"/>
              <a:t>Salesforce</a:t>
            </a:r>
            <a:r>
              <a:rPr lang="ru-RU" sz="2000" dirty="0"/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D830B5-073D-380F-8ED8-0E785658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2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ECF95D7-CE12-4E13-EF59-FDA1FEF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325" y="466627"/>
            <a:ext cx="4865209" cy="1185193"/>
          </a:xfrm>
        </p:spPr>
        <p:txBody>
          <a:bodyPr>
            <a:normAutofit/>
          </a:bodyPr>
          <a:lstStyle/>
          <a:p>
            <a:r>
              <a:rPr lang="ru-RU" b="1" dirty="0"/>
              <a:t>Выбор технологии для создания веб-приложения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1DB481B9-3C3B-02D9-F794-C59EE3EB6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91052"/>
              </p:ext>
            </p:extLst>
          </p:nvPr>
        </p:nvGraphicFramePr>
        <p:xfrm>
          <a:off x="4452594" y="361737"/>
          <a:ext cx="5842656" cy="5954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664">
                  <a:extLst>
                    <a:ext uri="{9D8B030D-6E8A-4147-A177-3AD203B41FA5}">
                      <a16:colId xmlns:a16="http://schemas.microsoft.com/office/drawing/2014/main" val="38795134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2257207833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31156785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val="82425493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ASP.NET MVC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Blazor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552595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лицензии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871006"/>
                  </a:ext>
                </a:extLst>
              </a:tr>
              <a:tr h="641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программирования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TypeScript/JavaScript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6052964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Появление на рынке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2009 года (ASP.NET MVC)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2018 года (Blazor)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2010 года (AngularJS), с 2016 года (Angular 2+)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5755000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приложений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Серверный рендеринг (HTML генерируется на сервере)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(WebAssembly) или серверный (Blazor Server)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(SPA, выполняется в браузере)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8904081"/>
                  </a:ext>
                </a:extLst>
              </a:tr>
              <a:tr h="17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Маршрутизация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Серверная маршрутизация (через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RouteConfig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атрибуты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компонент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модуль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RouterModule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467024"/>
                  </a:ext>
                </a:extLst>
              </a:tr>
              <a:tr h="1006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Привязка данных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Односторонняя привязка через Razor-шаблоны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@bind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[(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ngModel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)]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7664662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506705B5-49C0-CF4C-4934-7DB337CA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642203" y="2025445"/>
            <a:ext cx="3932237" cy="42905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/>
              <a:t>На основе проведенного анализа было принято решение об использовании ASP.NET MVC</a:t>
            </a:r>
            <a:br>
              <a:rPr lang="ru-RU" sz="2000" dirty="0"/>
            </a:br>
            <a:br>
              <a:rPr lang="ru-RU" sz="2000" dirty="0"/>
            </a:br>
            <a:r>
              <a:rPr lang="ru-RU" sz="2000" b="1" dirty="0"/>
              <a:t>Ключевые преимущества: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Серверный фреймворк для корпоративных веб-приложений</a:t>
            </a:r>
          </a:p>
          <a:p>
            <a:pPr>
              <a:spcBef>
                <a:spcPts val="300"/>
              </a:spcBef>
            </a:pPr>
            <a:r>
              <a:rPr lang="ru-RU" sz="2000" dirty="0"/>
              <a:t>Полный контроль над HTTP-запросами</a:t>
            </a:r>
          </a:p>
          <a:p>
            <a:pPr>
              <a:spcBef>
                <a:spcPts val="300"/>
              </a:spcBef>
            </a:pPr>
            <a:r>
              <a:rPr lang="ru-RU" sz="2000" dirty="0"/>
              <a:t>Встроенная система безопасности (аутентификация, авторизация)</a:t>
            </a:r>
          </a:p>
          <a:p>
            <a:pPr>
              <a:spcBef>
                <a:spcPts val="300"/>
              </a:spcBef>
            </a:pPr>
            <a:r>
              <a:rPr lang="ru-RU" sz="2000" dirty="0"/>
              <a:t>Строгая типизация на C#</a:t>
            </a:r>
          </a:p>
          <a:p>
            <a:pPr>
              <a:spcBef>
                <a:spcPts val="300"/>
              </a:spcBef>
            </a:pPr>
            <a:r>
              <a:rPr lang="ru-RU" sz="2000" dirty="0"/>
              <a:t>Поддержка серверного рендеринга</a:t>
            </a:r>
          </a:p>
          <a:p>
            <a:pPr>
              <a:spcBef>
                <a:spcPts val="300"/>
              </a:spcBef>
            </a:pPr>
            <a:r>
              <a:rPr lang="ru-RU" sz="2000" dirty="0"/>
              <a:t>Встроенные функции: кэширование, валидация, локализация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CC3259-9839-76A6-8C07-523A27689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57B46C-D669-0214-B5C3-421F0377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5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58647"/>
            <a:ext cx="10515600" cy="112722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Визуальное представление </a:t>
            </a:r>
            <a:r>
              <a:rPr lang="en-US" sz="3600" b="1" dirty="0"/>
              <a:t>MVC</a:t>
            </a:r>
            <a:endParaRPr lang="ru-RU" sz="3600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77" y="1327354"/>
            <a:ext cx="8275447" cy="510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461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689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307B8-5B70-3937-E5F2-B34A22F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7894" y="157162"/>
            <a:ext cx="10999787" cy="105220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ВЫБОР СРЕДЫ РАЗРАБОТКИ </a:t>
            </a:r>
            <a:br>
              <a:rPr lang="ru-RU" b="1" dirty="0"/>
            </a:br>
            <a:r>
              <a:rPr lang="en-US" b="1" dirty="0"/>
              <a:t>MICROSOFT VISUAL STUDIO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05AC9-6F22-B56C-9E84-E0CEA265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6349" y="1503362"/>
            <a:ext cx="4650659" cy="523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основе проведенного обзора было принято решение использовать Microsoft Visual Studio.</a:t>
            </a:r>
          </a:p>
          <a:p>
            <a:pPr marL="0" indent="0">
              <a:buNone/>
            </a:pPr>
            <a:r>
              <a:rPr lang="ru-RU" sz="1800" b="1" dirty="0"/>
              <a:t>Глубокая интеграция с .NET </a:t>
            </a:r>
            <a:r>
              <a:rPr lang="ru-RU" sz="1800" dirty="0"/>
              <a:t>– полный набор инструментов для веб-разработки на ASP.NET MVC.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Поддержка MVC </a:t>
            </a:r>
            <a:r>
              <a:rPr lang="ru-RU" sz="1800" dirty="0"/>
              <a:t>– четкое разделение логики, представления и данных для масштабируемости и поддержки.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Мощные инструменты </a:t>
            </a:r>
            <a:r>
              <a:rPr lang="ru-RU" sz="1800" dirty="0"/>
              <a:t>– отладка, </a:t>
            </a:r>
            <a:r>
              <a:rPr lang="ru-RU" sz="1800" dirty="0" err="1"/>
              <a:t>автодополнение</a:t>
            </a:r>
            <a:r>
              <a:rPr lang="ru-RU" sz="1800" dirty="0"/>
              <a:t> и тестирование ускоряют разработку и снижают ошибки.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1" dirty="0"/>
              <a:t>Преимущество перед аналогами (VS Code, </a:t>
            </a:r>
            <a:r>
              <a:rPr lang="ru-RU" sz="1800" b="1" dirty="0" err="1"/>
              <a:t>Rider</a:t>
            </a:r>
            <a:r>
              <a:rPr lang="ru-RU" sz="1800" dirty="0"/>
              <a:t>) – лучшее решение для сложных проектов с высокой надежностью.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F1C26B-4D40-E3D3-3A87-B5CAEADE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863" y="1665187"/>
            <a:ext cx="6134585" cy="3284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CA562A7-04B1-800D-351D-F66454ED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6349" y="157162"/>
            <a:ext cx="1956620" cy="12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A80A1E4-12F4-8100-9A84-524F67CA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85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264</TotalTime>
  <Words>680</Words>
  <Application>Microsoft Office PowerPoint</Application>
  <PresentationFormat>Экран (4:3)</PresentationFormat>
  <Paragraphs>121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г. Тюмени)»</vt:lpstr>
      <vt:lpstr>Презентация PowerPoint</vt:lpstr>
      <vt:lpstr>Цель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 ООО «Инженерное Бюро».</vt:lpstr>
      <vt:lpstr>Организационная структура ООО «Инженерное Бюро» г. Тюмени</vt:lpstr>
      <vt:lpstr>Функции веб-приложения: регистрация заказа, оформление заказа, отслеживание статуса.</vt:lpstr>
      <vt:lpstr>Обзор существующих решений</vt:lpstr>
      <vt:lpstr>Выбор технологии для создания веб-приложения</vt:lpstr>
      <vt:lpstr>Визуальное представление MVC</vt:lpstr>
      <vt:lpstr>ВЫБОР СРЕДЫ РАЗРАБОТКИ  MICROSOFT VISUAL STUDIO</vt:lpstr>
      <vt:lpstr>ВЫБОР СИСТЕМЫ УПРАВЛЕНИЯ БАЗАМИ ДАННЫХ MS SQL SERVER EXPRESS С ИСПОЛЬЗОВАНИЕМ ENTITY FRAMEWORK CORE В КАЧЕСТВЕ ORM-ТЕХНОЛОГИИ</vt:lpstr>
      <vt:lpstr>ПРОЕКТИРОВАНИЕ ВЕБ-ПРИЛОЖЕНИЯ</vt:lpstr>
      <vt:lpstr>ПРОЕКТИРОВАНИЕ ВЕБ-ПРИЛОЖЕНИЯ</vt:lpstr>
      <vt:lpstr>ИНТЕРФЕЙС ВЕБ-ПРИЛОЖЕНИЯ СТРАНИЦА АВТОРИЗАЦИИ И РЕГИСТРАЦИИ  </vt:lpstr>
      <vt:lpstr>ИНТЕРФЕЙС ВЕБ-ПРИЛОЖЕНИЯ СТРАНИЦА АВТОРИЗАЦИИ И РЕГИСТРАЦИИ  </vt:lpstr>
      <vt:lpstr>ИНТЕРФЕЙС ВЕБ-ПРИЛОЖЕНИЯ СТРАНИЦА ТОВАРА </vt:lpstr>
      <vt:lpstr>ИНТЕРФЕЙС ВЕБ-ПРИЛОЖЕНИЯ СТРАНИЦА КОРЗИНЫ </vt:lpstr>
      <vt:lpstr>ИНТЕРФЕЙС ВЕБ-ПРИЛОЖЕНИЯ СТРАНИЦА ОФОРМЛЕНИЯ ЗАКАЗА И ЗАКАЗЫ КЛИЕНТОВ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Danik Tropin</cp:lastModifiedBy>
  <cp:revision>36</cp:revision>
  <dcterms:created xsi:type="dcterms:W3CDTF">2025-05-26T02:21:15Z</dcterms:created>
  <dcterms:modified xsi:type="dcterms:W3CDTF">2025-05-31T07:20:42Z</dcterms:modified>
</cp:coreProperties>
</file>