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8" clrIdx="0">
    <p:extLst>
      <p:ext uri="{19B8F6BF-5375-455C-9EA6-DF929625EA0E}">
        <p15:presenceInfo xmlns:p15="http://schemas.microsoft.com/office/powerpoint/2012/main" userId="a033a1509fe789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7" autoAdjust="0"/>
  </p:normalViewPr>
  <p:slideViewPr>
    <p:cSldViewPr snapToGrid="0">
      <p:cViewPr varScale="1">
        <p:scale>
          <a:sx n="78" d="100"/>
          <a:sy n="78" d="100"/>
        </p:scale>
        <p:origin x="1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0:06.569" idx="1">
    <p:pos x="10" y="10"/>
    <p:text>На словах с этим слайдом, расскажу немного про компанию (история, конкуренты, выполненные проекты)
Закончу "проблематикой"- про то что всё делается руками нужно автоматизировать процессы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2:27.702" idx="2">
    <p:pos x="10" y="10"/>
    <p:text>На словах расскажу про выбор клиент-серверной архитектуры, закончу про процесс ввода в эксплуатцию приложения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21:36.742" idx="3">
    <p:pos x="10" y="10"/>
    <p:text>На словах  расскажу, про представленные решения, сделаю вывод что это всё не подходит нужно пилить своё решение, расскажу про преимущества своего решения</p:text>
    <p:extLst>
      <p:ext uri="{C676402C-5697-4E1C-873F-D02D1690AC5C}">
        <p15:threadingInfo xmlns:p15="http://schemas.microsoft.com/office/powerpoint/2012/main" timeZoneBias="-420"/>
      </p:ext>
    </p:extLst>
  </p:cm>
  <p:cm authorId="1" dt="2025-05-27T13:21:49.115" idx="8">
    <p:pos x="146" y="146"/>
    <p:text>Наверное много текста, можно сократить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41:49.764" idx="4">
    <p:pos x="10" y="10"/>
    <p:text>На словах расскажу кратко про технологии представленные в сравнительном анализе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2:09.071" idx="5">
    <p:pos x="10" y="10"/>
    <p:text>На словах расскажу кратко про IDE представленные в сравнительном анализе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6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7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7F9C-15E8-459E-A0B2-74FEF7E8E10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967B-69A8-4F3D-9960-6992840C5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9F086-9072-4F37-33B6-AF02A842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D921F00-B683-7DFE-A109-0C9EA184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054E683-FB4B-38EC-4F36-ADCA2EA3F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169A6-20F4-BDB4-4F40-BFE7E8C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61FE3-B817-796A-515D-AABF3738A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8A72E4-EFBB-78AB-30D3-80EA2AC6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844DFC-5494-EE84-52F7-FC4637A4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37CF7-3EBB-2BB7-7708-9500F84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47194F-2106-E99A-69C7-2BAC7AB7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63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41F28-5F82-5F72-F7FF-EAD09926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047374-A1FA-A5D6-D32D-A6E6D904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DAB1B6-89BC-716D-5455-CF8AC5A4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CFBC46-EE3C-B678-2FFD-53A0DE06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B9D26-6921-D3BC-05C2-9C6972C9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53FD63-1433-6973-8B12-20889262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674ADD-741C-A36B-65E5-FBBF7625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14EDE-7DB4-D83F-DC78-D96CE7D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580ED-678D-E65B-B62F-4453B6F8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A93AAB-99D7-421D-A529-B6455533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3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17FBE-5F2F-B1E9-9B0C-802F61D3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A0042-AA60-BBAE-747F-F9EE255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CBF57-C88E-9763-8381-7A6C7679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45E24-0262-5FE1-4EB1-03EC33AF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2247C-FCCF-E0B1-FFCA-AD7C2AE1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6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EF223-3014-8F3E-07F3-8CE5BFCD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A6A95-E07C-F112-9780-A919B6F0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9B23E-557F-331F-CF6C-8A0608FF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296058-8157-4AB9-99AF-98A9DBB7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7D4EB-0400-E1E5-9231-46BE8827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AC337-236B-B776-3590-E6D27C38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A209D-6386-2C41-17BF-BA568927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BD3931-DA89-BFDB-2E46-6F970AFF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9568E2-C2BC-877B-EACE-F49B0D11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EDBC47-2D79-5FFF-FE50-EB614F01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9A545F-1459-B603-CAAC-585CFAF1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9F2C-0C2D-25A8-B450-CE87B0A3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0155A-5545-8101-1B96-81F2E39D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344996-FFFC-E7E8-6AF9-BC9207561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1FF5F5-5021-6661-AB84-091ABE286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DF5818-B48C-C658-47B4-8A9B2445E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9365BC-5B66-B07E-E812-94D976C6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4DA26D-930C-A908-6F10-EB1DD167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14AA84-1AE5-C37F-E96B-1F7E28A4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7502D-F1A3-EE6C-2075-47BEB4CA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43A27F-AF46-A48D-1515-0DA4F9D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DC0F44-2C81-59B1-0D9B-B9BD5E2A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3D1A67-1D03-0F7F-22D8-49F28D25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7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AB4839-A3D8-9A05-2DC2-05C8D8C2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91F9E9-DBFE-0567-289E-988B4F3C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D3666A-2B98-116C-A90C-98E198BC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6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3E7BD-0A03-8F41-5359-60719955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B285D-BA47-4E50-9018-5CC7833F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BA4DF7-0121-50B4-6625-9B0CD108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C5906B-2157-A732-0B30-C0D75E2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37285C-FE5E-D44A-22C8-001D07E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CFFA0-4F2B-0D90-3D2E-837648FC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D80BE-FC28-19FF-25FD-079A2D7C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C563F1-03A6-A87F-2326-6C7FB99FB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232EB4-C3BA-3C76-5E37-B34A148D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8BD417-8738-12A7-55F3-5E2B6204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1FC2D7-80A5-C70B-1DE6-13F6962F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A0BC24-E3C8-78C0-4E59-1FB0B7CA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2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A990E-6D9F-8494-D97D-6A1BA9B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E7381-FABB-A918-0CD1-B509B321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4479D-43DC-4421-777A-24759CB3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495-81A3-4746-A6E7-B9455E82D1E1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8E02B-171B-2328-03CB-F18D911A9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89276-77BC-11D0-5ABE-3C40AF620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0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3027299"/>
            <a:ext cx="9144000" cy="1739015"/>
          </a:xfrm>
        </p:spPr>
        <p:txBody>
          <a:bodyPr>
            <a:noAutofit/>
          </a:bodyPr>
          <a:lstStyle/>
          <a:p>
            <a:r>
              <a:rPr lang="ru-RU" sz="2800" dirty="0"/>
              <a:t>ТЕМА: </a:t>
            </a:r>
            <a:r>
              <a:rPr lang="ru-RU" sz="2800" b="1" dirty="0"/>
              <a:t>«ПРОЕКТИРОВАНИЕ И РАЗРАБОТКА ВЕБ-ПРИЛОЖЕНИЯ ДЛЯ АВТОМАТИЗАЦИИ ПРОДАЖ КЛИМАТИЧЕСКОГО ОБОРУДОВАНИЯ </a:t>
            </a:r>
            <a:br>
              <a:rPr lang="ru-RU" sz="2800" b="1" dirty="0"/>
            </a:br>
            <a:r>
              <a:rPr lang="ru-RU" sz="2800" b="1" dirty="0"/>
              <a:t>(на материалах ООО «Инженерное Бюро», 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40" y="5820697"/>
            <a:ext cx="4572000" cy="841698"/>
          </a:xfrm>
        </p:spPr>
        <p:txBody>
          <a:bodyPr>
            <a:normAutofit fontScale="92500"/>
          </a:bodyPr>
          <a:lstStyle/>
          <a:p>
            <a:r>
              <a:rPr lang="ru-RU" sz="1800" dirty="0">
                <a:cs typeface="Calibri" panose="020F0502020204030204" pitchFamily="34" charset="0"/>
              </a:rPr>
              <a:t>Исполнитель: </a:t>
            </a:r>
            <a:r>
              <a:rPr lang="ru-RU" sz="1800" b="1" dirty="0">
                <a:cs typeface="Calibri" panose="020F0502020204030204" pitchFamily="34" charset="0"/>
              </a:rPr>
              <a:t>Тропин Даниил Александрович</a:t>
            </a:r>
          </a:p>
          <a:p>
            <a:r>
              <a:rPr lang="ru-RU" sz="1800" dirty="0">
                <a:cs typeface="Calibri" panose="020F0502020204030204" pitchFamily="34" charset="0"/>
              </a:rPr>
              <a:t>Руководитель: </a:t>
            </a:r>
            <a:r>
              <a:rPr lang="ru-RU" sz="1800" b="1" dirty="0"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5" cy="266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4" y="0"/>
            <a:ext cx="1663065" cy="2331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2474E-D276-C45E-3606-20E4692C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B59F00C-DE79-25D9-D829-FC3A01F5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71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A7ED36-4C57-62BE-EE2D-5EFA52B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544" y="2274893"/>
            <a:ext cx="3413022" cy="216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На основе концептуальной диаграммы разработана логическая модель базы данных. 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565609-9310-EDF0-ECAF-1E1A991A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90" y="934066"/>
            <a:ext cx="7609655" cy="564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E6A5F5-8823-B208-676F-B53F54AE3E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62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02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D693-CDBC-4694-7AFA-35683CB7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r>
              <a:rPr lang="ru-RU" sz="2800" b="1" dirty="0"/>
              <a:t>Цель</a:t>
            </a:r>
            <a:r>
              <a:rPr lang="ru-RU" sz="2800" dirty="0"/>
              <a:t>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</a:t>
            </a:r>
            <a:br>
              <a:rPr lang="ru-RU" sz="2800" dirty="0"/>
            </a:br>
            <a:r>
              <a:rPr lang="ru-RU" sz="2800" dirty="0"/>
              <a:t>ООО «Инженерное Бюро».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EB69D-01C9-CDDD-FF02-EE8ACEC9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Задачи: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1. Изучить бизнес-процессы компании и определить те из них, которые подлежат автоматизации.</a:t>
            </a:r>
          </a:p>
          <a:p>
            <a:pPr marL="0" indent="0">
              <a:buNone/>
            </a:pPr>
            <a:r>
              <a:rPr lang="ru-RU" dirty="0"/>
              <a:t>2. Проанализировать существующие решения на рынке программного обеспечения.</a:t>
            </a:r>
          </a:p>
          <a:p>
            <a:pPr marL="0" indent="0">
              <a:buNone/>
            </a:pPr>
            <a:r>
              <a:rPr lang="ru-RU" dirty="0"/>
              <a:t>3. Спроектировать и разработать программное обеспечение, которое позволит автоматизировать процедуру обработки заказов, согласно требованиям заказчика.</a:t>
            </a:r>
          </a:p>
          <a:p>
            <a:pPr marL="0" indent="0">
              <a:buNone/>
            </a:pPr>
            <a:r>
              <a:rPr lang="ru-RU" dirty="0"/>
              <a:t>4. Подготовить сотрудников к работе с обновлённой системой.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59349B-6BCC-3F1B-BE57-9CBF9BA7E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90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  <a:ea typeface="Calibri" panose="020F0502020204030204" pitchFamily="34" charset="0"/>
              </a:rPr>
              <a:t>ОРГАНИЗАЦИОННАЯ СТРУКТУРА ОРГАНИЗАЦИИ «ИНЖЕНЕРНОЕ БЮРО» </a:t>
            </a:r>
            <a:endParaRPr lang="ru-RU" sz="6000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723375-C0D5-8F48-357B-51B0A5D1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940560"/>
            <a:ext cx="3932237" cy="45313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b="1" i="0" dirty="0">
                <a:effectLst/>
              </a:rPr>
              <a:t>Линейная структура с четкой иерархией</a:t>
            </a:r>
            <a:r>
              <a:rPr lang="ru-RU" sz="2000" b="1" dirty="0"/>
              <a:t>:</a:t>
            </a:r>
            <a:br>
              <a:rPr lang="ru-RU" sz="2000" b="1" dirty="0"/>
            </a:br>
            <a:br>
              <a:rPr lang="en-US" sz="2000" b="1" i="0" dirty="0">
                <a:effectLst/>
              </a:rPr>
            </a:br>
            <a:r>
              <a:rPr lang="ru-RU" sz="2000" b="1" i="0" dirty="0">
                <a:effectLst/>
              </a:rPr>
              <a:t>Правление</a:t>
            </a:r>
            <a:r>
              <a:rPr lang="ru-RU" sz="2000" b="0" i="0" dirty="0">
                <a:effectLst/>
              </a:rPr>
              <a:t> – стратегическое управление и развитие бизнеса.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Административный отдел</a:t>
            </a:r>
            <a:r>
              <a:rPr lang="ru-RU" sz="2000" b="0" i="0" dirty="0">
                <a:effectLst/>
              </a:rPr>
              <a:t> – контроль исполнения поручений, координация отделов, документооборот.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Тендерный отдел</a:t>
            </a:r>
            <a:r>
              <a:rPr lang="ru-RU" sz="2000" b="0" i="0" dirty="0">
                <a:effectLst/>
              </a:rPr>
              <a:t> – анализ рынка, подготовка и сопровождение тендерной документации.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Производственный отдел</a:t>
            </a:r>
            <a:r>
              <a:rPr lang="ru-RU" sz="2000" b="0" i="0" dirty="0">
                <a:effectLst/>
              </a:rPr>
              <a:t> – монтажные работы и закупка материалов.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Отдел по работе с клиентами</a:t>
            </a:r>
            <a:r>
              <a:rPr lang="ru-RU" sz="2000" b="0" i="0" dirty="0">
                <a:effectLst/>
              </a:rPr>
              <a:t> </a:t>
            </a:r>
            <a:r>
              <a:rPr lang="ru-RU" sz="2000" b="0" i="1" dirty="0">
                <a:effectLst/>
              </a:rPr>
              <a:t>(новый)</a:t>
            </a:r>
            <a:r>
              <a:rPr lang="ru-RU" sz="2000" b="0" i="0" dirty="0">
                <a:effectLst/>
              </a:rPr>
              <a:t> – выполнение заказов, координация проектов.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FB3DDCF-B628-1998-0A20-1557CF67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82" y="504825"/>
            <a:ext cx="6991350" cy="584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2A335-4A07-31FB-6D9D-85C771F1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92" y="378542"/>
            <a:ext cx="3994434" cy="1600200"/>
          </a:xfrm>
        </p:spPr>
        <p:txBody>
          <a:bodyPr>
            <a:noAutofit/>
          </a:bodyPr>
          <a:lstStyle/>
          <a:p>
            <a:r>
              <a:rPr lang="ru-RU" sz="2400" b="1" dirty="0"/>
              <a:t>МЕРОПРИЯТИЯ ПО РЕАЛИЗАЦИИ ВЕБ-ПРИЛОЖЕНИЯ И ВВЕДЕНИЯ В ЭКСПЛУАТАЦИЮ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966F81-75E7-571F-CE36-3FDEC6C9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7083"/>
            <a:ext cx="3932237" cy="4060596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dirty="0"/>
              <a:t>Веб-приложение будет включать следующие функции:</a:t>
            </a:r>
          </a:p>
          <a:p>
            <a:r>
              <a:rPr lang="ru-RU" sz="2000" b="1" dirty="0"/>
              <a:t>регистрация</a:t>
            </a:r>
            <a:r>
              <a:rPr lang="ru-RU" sz="2000" dirty="0"/>
              <a:t> пользователя на сайте (в зависимости от объема заказов в месяц будет предоставляться индивидуальная скидка);</a:t>
            </a:r>
          </a:p>
          <a:p>
            <a:r>
              <a:rPr lang="ru-RU" sz="2000" b="1" dirty="0"/>
              <a:t>оформление заказа: </a:t>
            </a:r>
            <a:r>
              <a:rPr lang="ru-RU" sz="2000" dirty="0"/>
              <a:t>система регистрирует данные клиента и параметры заказа, сокращая необходимость ручного ввода информации и связанные с этим ошибки;</a:t>
            </a:r>
          </a:p>
          <a:p>
            <a:r>
              <a:rPr lang="ru-RU" sz="2000" b="1" dirty="0"/>
              <a:t>просмотр статуса заказа: </a:t>
            </a:r>
            <a:r>
              <a:rPr lang="ru-RU" sz="2000" dirty="0"/>
              <a:t>у клиента будет возможность отследить заказ в реальном времени. </a:t>
            </a:r>
          </a:p>
          <a:p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688C65-05F9-62A5-F518-DC2CE25E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16" y="457200"/>
            <a:ext cx="7164508" cy="518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C6461E-FA4C-D0F8-F41D-6D7C4C3918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950BE-AA7B-9D26-06E4-E4A522C7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27" y="1171761"/>
            <a:ext cx="6281264" cy="21559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EA76DE-94CF-E11F-949E-E727D3952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93B62A2-1650-8A84-25CD-DA97BB8B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ОБЗОР СУЩЕСТВУЮЩИХ РЕШЕНИЙ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228171-B6A1-8A38-7842-21203CAC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00" y="1455018"/>
            <a:ext cx="5157787" cy="4798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Drupal — </a:t>
            </a:r>
            <a:r>
              <a:rPr lang="ru-RU" sz="2000" dirty="0"/>
              <a:t>это система управления контентом (CMS) с открытым исходным кодом, написанная на PHP. Она используется для создания сайтов различной сложности: от простых блогов до крупных корпоративных порталов, интернет-магазинов, социальных сетей и даже приложений. Drupal известен своей гибкостью и масштабируемостью.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TYPO3 — </a:t>
            </a:r>
            <a:r>
              <a:rPr lang="ru-RU" sz="2000" dirty="0"/>
              <a:t>это профессиональная система управления контентом (CMS) с открытым исходным кодом, которая широко используется для создания сложных, многофункциональных и масштабируемых веб-сайтов. Она особенно популярна среди крупных организаций, корпораций и разработчиков, которым требуется высокая гибкость, безопасность и возможность управления большими объемами контента. 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44A63397-FED8-0800-E98E-64DE1A78D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651238"/>
            <a:ext cx="5183188" cy="2278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CRM-системы: </a:t>
            </a:r>
            <a:r>
              <a:rPr lang="ru-RU" sz="2000" dirty="0"/>
              <a:t>программные решения, предназначенные для автоматизации бизнес-процессов внутри компании. Ключевые функции таких систем включают стандартизацию и оптимизацию деятельности менеджеров, настройку схемы взаимодействия с клиентами, а также сбор и анализ данных для повышения эффективности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35483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ECF95D7-CE12-4E13-EF59-FDA1FEF2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75" y="466626"/>
            <a:ext cx="4865209" cy="118519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ВЫБОР ТЕХНОЛОГИИ ДЛЯ СОЗДАНИЯ ВЕБ-ПРИЛОЖЕНИЯ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DB481B9-3C3B-02D9-F794-C59EE3EB6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91052"/>
              </p:ext>
            </p:extLst>
          </p:nvPr>
        </p:nvGraphicFramePr>
        <p:xfrm>
          <a:off x="5976594" y="361737"/>
          <a:ext cx="5842656" cy="5954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664">
                  <a:extLst>
                    <a:ext uri="{9D8B030D-6E8A-4147-A177-3AD203B41FA5}">
                      <a16:colId xmlns:a16="http://schemas.microsoft.com/office/drawing/2014/main" val="38795134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val="2257207833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val="31156785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val="824254930"/>
                    </a:ext>
                  </a:extLst>
                </a:gridCol>
              </a:tblGrid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ASP.NET MVC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Blazor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8552595"/>
                  </a:ext>
                </a:extLst>
              </a:tr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 лицензии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1871006"/>
                  </a:ext>
                </a:extLst>
              </a:tr>
              <a:tr h="641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Язык программирования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TypeScript/JavaScript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052964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Появление на рынке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2009 года (ASP.NET MVC)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2018 года (Blazor)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2010 года (AngularJS), с 2016 года (Angular 2+)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5755000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Работа приложений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Серверный рендеринг (HTML генерируется на сервере)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(WebAssembly) или серверный (Blazor Server)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(SPA, выполняется в браузере)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8904081"/>
                  </a:ext>
                </a:extLst>
              </a:tr>
              <a:tr h="1736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Маршрутизация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Серверная маршрутизация (через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RouteConfig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атрибуты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компонент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модуль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RouterModule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467024"/>
                  </a:ext>
                </a:extLst>
              </a:tr>
              <a:tr h="10066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Привязка данных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Односторонняя привязка через Razor-шаблоны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@bind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[(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ngModel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)]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664662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506705B5-49C0-CF4C-4934-7DB337CA2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97" y="2025445"/>
            <a:ext cx="3932237" cy="42905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dirty="0"/>
              <a:t>На основе проведенного анализа было принято решение об использовании ASP.NET MVC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1" dirty="0"/>
              <a:t>Ключевые преимущества: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effectLst/>
              </a:rPr>
              <a:t>Серверный фреймворк для корпоративных веб-приложений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Полный контроль над HTTP-запросами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Встроенная система безопасности (аутентификация, авторизация)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Строгая типизация на C#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Поддержка серверного рендеринга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Встроенные функции: кэширование, валидация, локализация</a:t>
            </a:r>
          </a:p>
          <a:p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CC3259-9839-76A6-8C07-523A27689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15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0A9AEE-1D62-81CB-0CD1-D554F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6"/>
            <a:ext cx="10515600" cy="1267031"/>
          </a:xfrm>
        </p:spPr>
        <p:txBody>
          <a:bodyPr/>
          <a:lstStyle/>
          <a:p>
            <a:pPr algn="ctr"/>
            <a:r>
              <a:rPr lang="ru-RU" b="1" dirty="0"/>
              <a:t>ВИЗУАЛЬНОЕ ПРЕДСТАВЛЕНИЕ </a:t>
            </a:r>
            <a:r>
              <a:rPr lang="en-US" b="1" dirty="0"/>
              <a:t>MVC</a:t>
            </a:r>
            <a:endParaRPr lang="ru-RU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BF457C-F977-674E-6351-6762D8F2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276" y="1327354"/>
            <a:ext cx="8275447" cy="5105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4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307B8-5B70-3937-E5F2-B34A22F0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06" y="157162"/>
            <a:ext cx="10999787" cy="105220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ВЫБОР СРЕДЫ РАЗРАБОТКИ </a:t>
            </a:r>
            <a:br>
              <a:rPr lang="ru-RU" b="1" dirty="0"/>
            </a:br>
            <a:r>
              <a:rPr lang="en-US" b="1" dirty="0"/>
              <a:t>MICROSOFT VISUAL STUDIO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05AC9-6F22-B56C-9E84-E0CEA265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1" y="1503361"/>
            <a:ext cx="4650659" cy="523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На основе проведенного обзора было принято решение использовать Microsoft Visual Studio.</a:t>
            </a:r>
          </a:p>
          <a:p>
            <a:pPr marL="0" indent="0">
              <a:buNone/>
            </a:pPr>
            <a:r>
              <a:rPr lang="ru-RU" sz="1800" b="1" dirty="0"/>
              <a:t>Глубокая интеграция с .NET </a:t>
            </a:r>
            <a:r>
              <a:rPr lang="ru-RU" sz="1800" dirty="0"/>
              <a:t>– полный набор инструментов для веб-разработки на ASP.NET MVC.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1" dirty="0"/>
              <a:t>Поддержка MVC </a:t>
            </a:r>
            <a:r>
              <a:rPr lang="ru-RU" sz="1800" dirty="0"/>
              <a:t>– четкое разделение логики, представления и данных для масштабируемости и поддержки.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1" dirty="0"/>
              <a:t>Мощные инструменты </a:t>
            </a:r>
            <a:r>
              <a:rPr lang="ru-RU" sz="1800" dirty="0"/>
              <a:t>– отладка, </a:t>
            </a:r>
            <a:r>
              <a:rPr lang="ru-RU" sz="1800" dirty="0" err="1"/>
              <a:t>автодополнение</a:t>
            </a:r>
            <a:r>
              <a:rPr lang="ru-RU" sz="1800" dirty="0"/>
              <a:t> и тестирование ускоряют разработку и снижают ошибки.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1" dirty="0"/>
              <a:t>Преимущество перед аналогами (VS Code, </a:t>
            </a:r>
            <a:r>
              <a:rPr lang="ru-RU" sz="1800" b="1" dirty="0" err="1"/>
              <a:t>Rider</a:t>
            </a:r>
            <a:r>
              <a:rPr lang="ru-RU" sz="1800" dirty="0"/>
              <a:t>) – лучшее решение для сложных проектов с высокой надежностью.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F1C26B-4D40-E3D3-3A87-B5CAEADE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862" y="1665186"/>
            <a:ext cx="6134585" cy="3284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CA562A7-04B1-800D-351D-F66454ED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1" y="157162"/>
            <a:ext cx="1956620" cy="122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8FB7BC-5A7C-6A69-5802-7887E502C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62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821327-D069-0580-52EE-BAE7E83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71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CA67AF-E0D0-92F3-0180-7BF6872E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5923935"/>
            <a:ext cx="11031795" cy="70722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Концептуальная модель базы данных, построенная с использованием нотации Мартина.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6198B4-8B99-C49A-1422-CC68E167F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151" y="934065"/>
            <a:ext cx="8829223" cy="472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568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713</Words>
  <Application>Microsoft Office PowerPoint</Application>
  <PresentationFormat>Широкоэкранный</PresentationFormat>
  <Paragraphs>76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vt:lpstr>
      <vt:lpstr>Цель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 ООО «Инженерное Бюро».</vt:lpstr>
      <vt:lpstr>ОРГАНИЗАЦИОННАЯ СТРУКТУРА ОРГАНИЗАЦИИ «ИНЖЕНЕРНОЕ БЮРО» </vt:lpstr>
      <vt:lpstr>МЕРОПРИЯТИЯ ПО РЕАЛИЗАЦИИ ВЕБ-ПРИЛОЖЕНИЯ И ВВЕДЕНИЯ В ЭКСПЛУАТАЦИЮ</vt:lpstr>
      <vt:lpstr>ОБЗОР СУЩЕСТВУЮЩИХ РЕШЕНИЙ</vt:lpstr>
      <vt:lpstr>ВЫБОР ТЕХНОЛОГИИ ДЛЯ СОЗДАНИЯ ВЕБ-ПРИЛОЖЕНИЯ</vt:lpstr>
      <vt:lpstr>ВИЗУАЛЬНОЕ ПРЕДСТАВЛЕНИЕ MVC</vt:lpstr>
      <vt:lpstr>ВЫБОР СРЕДЫ РАЗРАБОТКИ  MICROSOFT VISUAL STUDIO</vt:lpstr>
      <vt:lpstr>ПРОЕКТИРОВАНИЕ ВЕБ-ПРИЛОЖЕНИЯ</vt:lpstr>
      <vt:lpstr>ПРОЕКТИРОВАНИЕ ВЕБ-ПРИЛОЖЕНИЯ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Danik Tropin</dc:creator>
  <cp:lastModifiedBy>Danik Tropin</cp:lastModifiedBy>
  <cp:revision>20</cp:revision>
  <dcterms:created xsi:type="dcterms:W3CDTF">2025-05-26T02:21:15Z</dcterms:created>
  <dcterms:modified xsi:type="dcterms:W3CDTF">2025-05-27T06:25:41Z</dcterms:modified>
</cp:coreProperties>
</file>