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sldIdLst>
    <p:sldId id="284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324" autoAdjust="0"/>
  </p:normalViewPr>
  <p:slideViewPr>
    <p:cSldViewPr snapToGrid="0" snapToObjects="1">
      <p:cViewPr varScale="1">
        <p:scale>
          <a:sx n="72" d="100"/>
          <a:sy n="72" d="100"/>
        </p:scale>
        <p:origin x="1075" y="53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07574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dirty="0" err="1"/>
              <a:t>Сегодня</a:t>
            </a:r>
            <a:r>
              <a:rPr dirty="0"/>
              <a:t> </a:t>
            </a:r>
            <a:r>
              <a:rPr dirty="0" err="1"/>
              <a:t>мы</a:t>
            </a:r>
            <a:r>
              <a:rPr dirty="0"/>
              <a:t> </a:t>
            </a:r>
            <a:r>
              <a:rPr dirty="0" err="1"/>
              <a:t>начинаем</a:t>
            </a:r>
            <a:r>
              <a:rPr dirty="0"/>
              <a:t> </a:t>
            </a:r>
            <a:r>
              <a:rPr dirty="0" err="1"/>
              <a:t>изучение</a:t>
            </a:r>
            <a:r>
              <a:rPr dirty="0"/>
              <a:t> </a:t>
            </a:r>
            <a:r>
              <a:rPr dirty="0" err="1"/>
              <a:t>одной</a:t>
            </a:r>
            <a:r>
              <a:rPr dirty="0"/>
              <a:t> </a:t>
            </a:r>
            <a:r>
              <a:rPr dirty="0" err="1"/>
              <a:t>из</a:t>
            </a:r>
            <a:r>
              <a:rPr dirty="0"/>
              <a:t> </a:t>
            </a:r>
            <a:r>
              <a:rPr dirty="0" err="1"/>
              <a:t>важнейших</a:t>
            </a:r>
            <a:r>
              <a:rPr dirty="0"/>
              <a:t> </a:t>
            </a:r>
            <a:r>
              <a:rPr dirty="0" err="1"/>
              <a:t>тем</a:t>
            </a:r>
            <a:r>
              <a:rPr dirty="0"/>
              <a:t> в </a:t>
            </a:r>
            <a:r>
              <a:rPr dirty="0" err="1"/>
              <a:t>архитектуре</a:t>
            </a:r>
            <a:r>
              <a:rPr dirty="0"/>
              <a:t> ЭВМ — </a:t>
            </a:r>
            <a:r>
              <a:rPr dirty="0" err="1"/>
              <a:t>хранения</a:t>
            </a:r>
            <a:r>
              <a:rPr dirty="0"/>
              <a:t> </a:t>
            </a:r>
            <a:r>
              <a:rPr dirty="0" err="1"/>
              <a:t>данных</a:t>
            </a:r>
            <a:r>
              <a:rPr dirty="0"/>
              <a:t>. </a:t>
            </a:r>
            <a:r>
              <a:rPr dirty="0" err="1"/>
              <a:t>Хранение</a:t>
            </a:r>
            <a:r>
              <a:rPr dirty="0"/>
              <a:t> </a:t>
            </a:r>
            <a:r>
              <a:rPr dirty="0" err="1"/>
              <a:t>информации</a:t>
            </a:r>
            <a:r>
              <a:rPr dirty="0"/>
              <a:t> — </a:t>
            </a:r>
            <a:r>
              <a:rPr dirty="0" err="1"/>
              <a:t>основа</a:t>
            </a:r>
            <a:r>
              <a:rPr dirty="0"/>
              <a:t> </a:t>
            </a:r>
            <a:r>
              <a:rPr dirty="0" err="1"/>
              <a:t>работы</a:t>
            </a:r>
            <a:r>
              <a:rPr dirty="0"/>
              <a:t> </a:t>
            </a:r>
            <a:r>
              <a:rPr dirty="0" err="1"/>
              <a:t>компьютера</a:t>
            </a:r>
            <a:r>
              <a:rPr dirty="0"/>
              <a:t>. </a:t>
            </a:r>
            <a:r>
              <a:rPr dirty="0" err="1"/>
              <a:t>Мы</a:t>
            </a:r>
            <a:r>
              <a:rPr dirty="0"/>
              <a:t> </a:t>
            </a:r>
            <a:r>
              <a:rPr dirty="0" err="1"/>
              <a:t>разберём</a:t>
            </a:r>
            <a:r>
              <a:rPr dirty="0"/>
              <a:t> </a:t>
            </a:r>
            <a:r>
              <a:rPr dirty="0" err="1"/>
              <a:t>виды</a:t>
            </a:r>
            <a:r>
              <a:rPr dirty="0"/>
              <a:t> </a:t>
            </a:r>
            <a:r>
              <a:rPr dirty="0" err="1"/>
              <a:t>памяти</a:t>
            </a:r>
            <a:r>
              <a:rPr dirty="0"/>
              <a:t>, </a:t>
            </a:r>
            <a:r>
              <a:rPr dirty="0" err="1"/>
              <a:t>их</a:t>
            </a:r>
            <a:r>
              <a:rPr dirty="0"/>
              <a:t> </a:t>
            </a:r>
            <a:r>
              <a:rPr dirty="0" err="1"/>
              <a:t>устройство</a:t>
            </a:r>
            <a:r>
              <a:rPr dirty="0"/>
              <a:t>, </a:t>
            </a:r>
            <a:r>
              <a:rPr dirty="0" err="1"/>
              <a:t>принципы</a:t>
            </a:r>
            <a:r>
              <a:rPr dirty="0"/>
              <a:t> </a:t>
            </a:r>
            <a:r>
              <a:rPr dirty="0" err="1"/>
              <a:t>работы</a:t>
            </a:r>
            <a:r>
              <a:rPr dirty="0"/>
              <a:t>, </a:t>
            </a:r>
            <a:r>
              <a:rPr dirty="0" err="1"/>
              <a:t>современные</a:t>
            </a:r>
            <a:r>
              <a:rPr dirty="0"/>
              <a:t> </a:t>
            </a:r>
            <a:r>
              <a:rPr dirty="0" err="1"/>
              <a:t>технологии</a:t>
            </a:r>
            <a:r>
              <a:rPr dirty="0"/>
              <a:t> и </a:t>
            </a:r>
            <a:r>
              <a:rPr dirty="0" err="1"/>
              <a:t>перспективы</a:t>
            </a:r>
            <a:r>
              <a:rPr dirty="0"/>
              <a:t> </a:t>
            </a:r>
            <a:r>
              <a:rPr dirty="0" err="1"/>
              <a:t>развития</a:t>
            </a:r>
            <a:r>
              <a:rPr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dirty="0" err="1"/>
              <a:t>Покажите</a:t>
            </a:r>
            <a:r>
              <a:rPr dirty="0"/>
              <a:t> </a:t>
            </a:r>
            <a:r>
              <a:rPr dirty="0" err="1"/>
              <a:t>преимущества</a:t>
            </a:r>
            <a:r>
              <a:rPr dirty="0"/>
              <a:t> и </a:t>
            </a:r>
            <a:r>
              <a:rPr dirty="0" err="1"/>
              <a:t>недостатки</a:t>
            </a:r>
            <a:r>
              <a:rPr dirty="0"/>
              <a:t> HDD. </a:t>
            </a:r>
            <a:r>
              <a:rPr dirty="0" err="1"/>
              <a:t>Пример</a:t>
            </a:r>
            <a:r>
              <a:rPr dirty="0"/>
              <a:t>: </a:t>
            </a:r>
            <a:r>
              <a:rPr dirty="0" err="1"/>
              <a:t>хранение</a:t>
            </a:r>
            <a:r>
              <a:rPr dirty="0"/>
              <a:t> </a:t>
            </a:r>
            <a:r>
              <a:rPr dirty="0" err="1"/>
              <a:t>фильмов</a:t>
            </a:r>
            <a:r>
              <a:rPr dirty="0"/>
              <a:t> и </a:t>
            </a:r>
            <a:r>
              <a:rPr dirty="0" err="1"/>
              <a:t>фотоархивов</a:t>
            </a:r>
            <a:r>
              <a:rPr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dirty="0" err="1"/>
              <a:t>Объясните</a:t>
            </a:r>
            <a:r>
              <a:rPr dirty="0"/>
              <a:t> </a:t>
            </a:r>
            <a:r>
              <a:rPr dirty="0" err="1"/>
              <a:t>отличие</a:t>
            </a:r>
            <a:r>
              <a:rPr dirty="0"/>
              <a:t> SSD </a:t>
            </a:r>
            <a:r>
              <a:rPr dirty="0" err="1"/>
              <a:t>от</a:t>
            </a:r>
            <a:r>
              <a:rPr dirty="0"/>
              <a:t> HDD. </a:t>
            </a:r>
            <a:r>
              <a:rPr dirty="0" err="1"/>
              <a:t>Подчеркните</a:t>
            </a:r>
            <a:r>
              <a:rPr dirty="0"/>
              <a:t> </a:t>
            </a:r>
            <a:r>
              <a:rPr dirty="0" err="1"/>
              <a:t>скорость</a:t>
            </a:r>
            <a:r>
              <a:rPr dirty="0"/>
              <a:t>, </a:t>
            </a:r>
            <a:r>
              <a:rPr dirty="0" err="1"/>
              <a:t>отсутствие</a:t>
            </a:r>
            <a:r>
              <a:rPr dirty="0"/>
              <a:t> </a:t>
            </a:r>
            <a:r>
              <a:rPr dirty="0" err="1"/>
              <a:t>движущихся</a:t>
            </a:r>
            <a:r>
              <a:rPr dirty="0"/>
              <a:t> </a:t>
            </a:r>
            <a:r>
              <a:rPr dirty="0" err="1"/>
              <a:t>частей</a:t>
            </a:r>
            <a:r>
              <a:rPr dirty="0"/>
              <a:t> и </a:t>
            </a:r>
            <a:r>
              <a:rPr dirty="0" err="1"/>
              <a:t>цену</a:t>
            </a:r>
            <a:r>
              <a:rPr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dirty="0" err="1"/>
              <a:t>Расскажите</a:t>
            </a:r>
            <a:r>
              <a:rPr dirty="0"/>
              <a:t>, </a:t>
            </a:r>
            <a:r>
              <a:rPr dirty="0" err="1"/>
              <a:t>что</a:t>
            </a:r>
            <a:r>
              <a:rPr dirty="0"/>
              <a:t> </a:t>
            </a:r>
            <a:r>
              <a:rPr dirty="0" err="1"/>
              <a:t>флешки</a:t>
            </a:r>
            <a:r>
              <a:rPr dirty="0"/>
              <a:t> </a:t>
            </a:r>
            <a:r>
              <a:rPr dirty="0" err="1"/>
              <a:t>удобны</a:t>
            </a:r>
            <a:r>
              <a:rPr dirty="0"/>
              <a:t> </a:t>
            </a: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переноса</a:t>
            </a:r>
            <a:r>
              <a:rPr dirty="0"/>
              <a:t> </a:t>
            </a:r>
            <a:r>
              <a:rPr dirty="0" err="1"/>
              <a:t>данных</a:t>
            </a:r>
            <a:r>
              <a:rPr dirty="0"/>
              <a:t>, </a:t>
            </a:r>
            <a:r>
              <a:rPr dirty="0" err="1"/>
              <a:t>но</a:t>
            </a:r>
            <a:r>
              <a:rPr dirty="0"/>
              <a:t> </a:t>
            </a:r>
            <a:r>
              <a:rPr dirty="0" err="1"/>
              <a:t>ненадёжны</a:t>
            </a:r>
            <a:r>
              <a:rPr dirty="0"/>
              <a:t> </a:t>
            </a: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долговременного</a:t>
            </a:r>
            <a:r>
              <a:rPr dirty="0"/>
              <a:t> </a:t>
            </a:r>
            <a:r>
              <a:rPr dirty="0" err="1"/>
              <a:t>хранения</a:t>
            </a:r>
            <a:r>
              <a:rPr dirty="0"/>
              <a:t>. </a:t>
            </a:r>
            <a:r>
              <a:rPr dirty="0" err="1"/>
              <a:t>Приведите</a:t>
            </a:r>
            <a:r>
              <a:rPr dirty="0"/>
              <a:t> </a:t>
            </a:r>
            <a:r>
              <a:rPr dirty="0" err="1"/>
              <a:t>пример</a:t>
            </a:r>
            <a:r>
              <a:rPr dirty="0"/>
              <a:t> </a:t>
            </a:r>
            <a:r>
              <a:rPr dirty="0" err="1"/>
              <a:t>использования</a:t>
            </a:r>
            <a:r>
              <a:rPr dirty="0"/>
              <a:t> </a:t>
            </a:r>
            <a:r>
              <a:rPr dirty="0" err="1"/>
              <a:t>карт</a:t>
            </a:r>
            <a:r>
              <a:rPr dirty="0"/>
              <a:t> </a:t>
            </a:r>
            <a:r>
              <a:rPr dirty="0" err="1"/>
              <a:t>памяти</a:t>
            </a:r>
            <a:r>
              <a:rPr dirty="0"/>
              <a:t> в </a:t>
            </a:r>
            <a:r>
              <a:rPr dirty="0" err="1"/>
              <a:t>смартфонах</a:t>
            </a:r>
            <a:r>
              <a:rPr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dirty="0" err="1"/>
              <a:t>Здесь</a:t>
            </a:r>
            <a:r>
              <a:rPr dirty="0"/>
              <a:t> </a:t>
            </a:r>
            <a:r>
              <a:rPr dirty="0" err="1"/>
              <a:t>можно</a:t>
            </a:r>
            <a:r>
              <a:rPr dirty="0"/>
              <a:t> </a:t>
            </a:r>
            <a:r>
              <a:rPr dirty="0" err="1"/>
              <a:t>упомянуть</a:t>
            </a:r>
            <a:r>
              <a:rPr dirty="0"/>
              <a:t>, </a:t>
            </a:r>
            <a:r>
              <a:rPr dirty="0" err="1"/>
              <a:t>что</a:t>
            </a:r>
            <a:r>
              <a:rPr dirty="0"/>
              <a:t> CD и DVD </a:t>
            </a:r>
            <a:r>
              <a:rPr dirty="0" err="1"/>
              <a:t>уже</a:t>
            </a:r>
            <a:r>
              <a:rPr dirty="0"/>
              <a:t> </a:t>
            </a:r>
            <a:r>
              <a:rPr dirty="0" err="1"/>
              <a:t>уходят</a:t>
            </a:r>
            <a:r>
              <a:rPr dirty="0"/>
              <a:t> в </a:t>
            </a:r>
            <a:r>
              <a:rPr dirty="0" err="1"/>
              <a:t>прошлое</a:t>
            </a:r>
            <a:r>
              <a:rPr dirty="0"/>
              <a:t>. </a:t>
            </a:r>
            <a:r>
              <a:rPr dirty="0" err="1"/>
              <a:t>Пример</a:t>
            </a:r>
            <a:r>
              <a:rPr dirty="0"/>
              <a:t>: </a:t>
            </a:r>
            <a:r>
              <a:rPr dirty="0" err="1"/>
              <a:t>раньше</a:t>
            </a:r>
            <a:r>
              <a:rPr dirty="0"/>
              <a:t> </a:t>
            </a:r>
            <a:r>
              <a:rPr dirty="0" err="1"/>
              <a:t>игры</a:t>
            </a:r>
            <a:r>
              <a:rPr dirty="0"/>
              <a:t> </a:t>
            </a:r>
            <a:r>
              <a:rPr dirty="0" err="1"/>
              <a:t>продавались</a:t>
            </a:r>
            <a:r>
              <a:rPr dirty="0"/>
              <a:t> </a:t>
            </a:r>
            <a:r>
              <a:rPr dirty="0" err="1"/>
              <a:t>на</a:t>
            </a:r>
            <a:r>
              <a:rPr dirty="0"/>
              <a:t> </a:t>
            </a:r>
            <a:r>
              <a:rPr dirty="0" err="1"/>
              <a:t>дисках</a:t>
            </a:r>
            <a:r>
              <a:rPr dirty="0"/>
              <a:t>, </a:t>
            </a:r>
            <a:r>
              <a:rPr dirty="0" err="1"/>
              <a:t>сейчас</a:t>
            </a:r>
            <a:r>
              <a:rPr dirty="0"/>
              <a:t> в </a:t>
            </a:r>
            <a:r>
              <a:rPr dirty="0" err="1"/>
              <a:t>цифровых</a:t>
            </a:r>
            <a:r>
              <a:rPr dirty="0"/>
              <a:t> </a:t>
            </a:r>
            <a:r>
              <a:rPr dirty="0" err="1"/>
              <a:t>магазинах</a:t>
            </a:r>
            <a:r>
              <a:rPr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dirty="0" err="1"/>
              <a:t>Объясните</a:t>
            </a:r>
            <a:r>
              <a:rPr dirty="0"/>
              <a:t> </a:t>
            </a:r>
            <a:r>
              <a:rPr dirty="0" err="1"/>
              <a:t>разницу</a:t>
            </a:r>
            <a:r>
              <a:rPr dirty="0"/>
              <a:t> </a:t>
            </a:r>
            <a:r>
              <a:rPr dirty="0" err="1"/>
              <a:t>между</a:t>
            </a:r>
            <a:r>
              <a:rPr dirty="0"/>
              <a:t> NAS и SAN. </a:t>
            </a:r>
            <a:r>
              <a:rPr dirty="0" err="1"/>
              <a:t>Пример</a:t>
            </a:r>
            <a:r>
              <a:rPr dirty="0"/>
              <a:t> NAS – </a:t>
            </a:r>
            <a:r>
              <a:rPr dirty="0" err="1"/>
              <a:t>домашний</a:t>
            </a:r>
            <a:r>
              <a:rPr dirty="0"/>
              <a:t> </a:t>
            </a:r>
            <a:r>
              <a:rPr dirty="0" err="1"/>
              <a:t>сервер</a:t>
            </a:r>
            <a:r>
              <a:rPr dirty="0"/>
              <a:t>. </a:t>
            </a:r>
            <a:r>
              <a:rPr dirty="0" err="1"/>
              <a:t>Пример</a:t>
            </a:r>
            <a:r>
              <a:rPr dirty="0"/>
              <a:t> SAN – </a:t>
            </a:r>
            <a:r>
              <a:rPr dirty="0" err="1"/>
              <a:t>система</a:t>
            </a:r>
            <a:r>
              <a:rPr dirty="0"/>
              <a:t> </a:t>
            </a:r>
            <a:r>
              <a:rPr dirty="0" err="1"/>
              <a:t>хранения</a:t>
            </a:r>
            <a:r>
              <a:rPr dirty="0"/>
              <a:t> в </a:t>
            </a:r>
            <a:r>
              <a:rPr dirty="0" err="1"/>
              <a:t>банке</a:t>
            </a:r>
            <a:r>
              <a:rPr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dirty="0" err="1"/>
              <a:t>Расскажите</a:t>
            </a:r>
            <a:r>
              <a:rPr dirty="0"/>
              <a:t>, </a:t>
            </a:r>
            <a:r>
              <a:rPr dirty="0" err="1"/>
              <a:t>что</a:t>
            </a:r>
            <a:r>
              <a:rPr dirty="0"/>
              <a:t> </a:t>
            </a:r>
            <a:r>
              <a:rPr dirty="0" err="1"/>
              <a:t>облачные</a:t>
            </a:r>
            <a:r>
              <a:rPr dirty="0"/>
              <a:t> </a:t>
            </a:r>
            <a:r>
              <a:rPr dirty="0" err="1"/>
              <a:t>хранилища</a:t>
            </a:r>
            <a:r>
              <a:rPr dirty="0"/>
              <a:t> </a:t>
            </a:r>
            <a:r>
              <a:rPr dirty="0" err="1"/>
              <a:t>сегодня</a:t>
            </a:r>
            <a:r>
              <a:rPr dirty="0"/>
              <a:t> </a:t>
            </a:r>
            <a:r>
              <a:rPr dirty="0" err="1"/>
              <a:t>стали</a:t>
            </a:r>
            <a:r>
              <a:rPr dirty="0"/>
              <a:t> </a:t>
            </a:r>
            <a:r>
              <a:rPr dirty="0" err="1"/>
              <a:t>стандартом</a:t>
            </a:r>
            <a:r>
              <a:rPr dirty="0"/>
              <a:t>. </a:t>
            </a:r>
            <a:r>
              <a:rPr dirty="0" err="1"/>
              <a:t>Приведите</a:t>
            </a:r>
            <a:r>
              <a:rPr dirty="0"/>
              <a:t> </a:t>
            </a:r>
            <a:r>
              <a:rPr dirty="0" err="1"/>
              <a:t>плюсы</a:t>
            </a:r>
            <a:r>
              <a:rPr dirty="0"/>
              <a:t> и </a:t>
            </a:r>
            <a:r>
              <a:rPr dirty="0" err="1"/>
              <a:t>минусы</a:t>
            </a:r>
            <a:r>
              <a:rPr dirty="0"/>
              <a:t>, </a:t>
            </a:r>
            <a:r>
              <a:rPr dirty="0" err="1"/>
              <a:t>приведите</a:t>
            </a:r>
            <a:r>
              <a:rPr dirty="0"/>
              <a:t> </a:t>
            </a:r>
            <a:r>
              <a:rPr dirty="0" err="1"/>
              <a:t>примеры</a:t>
            </a:r>
            <a:r>
              <a:rPr dirty="0"/>
              <a:t> </a:t>
            </a:r>
            <a:r>
              <a:rPr dirty="0" err="1"/>
              <a:t>сервисов</a:t>
            </a:r>
            <a:r>
              <a:rPr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dirty="0" err="1"/>
              <a:t>Здесь</a:t>
            </a:r>
            <a:r>
              <a:rPr dirty="0"/>
              <a:t> </a:t>
            </a:r>
            <a:r>
              <a:rPr dirty="0" err="1"/>
              <a:t>покажите</a:t>
            </a:r>
            <a:r>
              <a:rPr dirty="0"/>
              <a:t> </a:t>
            </a:r>
            <a:r>
              <a:rPr dirty="0" err="1"/>
              <a:t>иерархию</a:t>
            </a:r>
            <a:r>
              <a:rPr dirty="0"/>
              <a:t> </a:t>
            </a:r>
            <a:r>
              <a:rPr dirty="0" err="1"/>
              <a:t>памяти</a:t>
            </a:r>
            <a:r>
              <a:rPr dirty="0"/>
              <a:t>. </a:t>
            </a:r>
            <a:r>
              <a:rPr dirty="0" err="1"/>
              <a:t>Используйте</a:t>
            </a:r>
            <a:r>
              <a:rPr dirty="0"/>
              <a:t> </a:t>
            </a:r>
            <a:r>
              <a:rPr dirty="0" err="1"/>
              <a:t>аналогию</a:t>
            </a:r>
            <a:r>
              <a:rPr dirty="0"/>
              <a:t>: </a:t>
            </a:r>
            <a:r>
              <a:rPr dirty="0" err="1"/>
              <a:t>кухня</a:t>
            </a:r>
            <a:r>
              <a:rPr dirty="0"/>
              <a:t> в </a:t>
            </a:r>
            <a:r>
              <a:rPr dirty="0" err="1"/>
              <a:t>доме</a:t>
            </a:r>
            <a:r>
              <a:rPr dirty="0"/>
              <a:t> – </a:t>
            </a:r>
            <a:r>
              <a:rPr dirty="0" err="1"/>
              <a:t>это</a:t>
            </a:r>
            <a:r>
              <a:rPr dirty="0"/>
              <a:t> </a:t>
            </a:r>
            <a:r>
              <a:rPr dirty="0" err="1"/>
              <a:t>кэш</a:t>
            </a:r>
            <a:r>
              <a:rPr dirty="0"/>
              <a:t>, </a:t>
            </a:r>
            <a:r>
              <a:rPr dirty="0" err="1"/>
              <a:t>холодильник</a:t>
            </a:r>
            <a:r>
              <a:rPr dirty="0"/>
              <a:t> – RAM, </a:t>
            </a:r>
            <a:r>
              <a:rPr dirty="0" err="1"/>
              <a:t>магазин</a:t>
            </a:r>
            <a:r>
              <a:rPr dirty="0"/>
              <a:t> – HDD, </a:t>
            </a:r>
            <a:r>
              <a:rPr dirty="0" err="1"/>
              <a:t>склад</a:t>
            </a:r>
            <a:r>
              <a:rPr dirty="0"/>
              <a:t> – </a:t>
            </a:r>
            <a:r>
              <a:rPr dirty="0" err="1"/>
              <a:t>облако</a:t>
            </a:r>
            <a:r>
              <a:rPr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dirty="0" err="1"/>
              <a:t>Пройдитесь</a:t>
            </a:r>
            <a:r>
              <a:rPr dirty="0"/>
              <a:t> </a:t>
            </a:r>
            <a:r>
              <a:rPr dirty="0" err="1"/>
              <a:t>по</a:t>
            </a:r>
            <a:r>
              <a:rPr dirty="0"/>
              <a:t> </a:t>
            </a:r>
            <a:r>
              <a:rPr dirty="0" err="1"/>
              <a:t>характеристикам</a:t>
            </a:r>
            <a:r>
              <a:rPr dirty="0"/>
              <a:t> </a:t>
            </a:r>
            <a:r>
              <a:rPr dirty="0" err="1"/>
              <a:t>памяти</a:t>
            </a:r>
            <a:r>
              <a:rPr dirty="0"/>
              <a:t>. </a:t>
            </a:r>
            <a:r>
              <a:rPr dirty="0" err="1"/>
              <a:t>Объясните</a:t>
            </a:r>
            <a:r>
              <a:rPr dirty="0"/>
              <a:t>, </a:t>
            </a:r>
            <a:r>
              <a:rPr dirty="0" err="1"/>
              <a:t>что</a:t>
            </a:r>
            <a:r>
              <a:rPr dirty="0"/>
              <a:t> </a:t>
            </a:r>
            <a:r>
              <a:rPr dirty="0" err="1"/>
              <a:t>иногда</a:t>
            </a:r>
            <a:r>
              <a:rPr dirty="0"/>
              <a:t> </a:t>
            </a:r>
            <a:r>
              <a:rPr dirty="0" err="1"/>
              <a:t>цена</a:t>
            </a:r>
            <a:r>
              <a:rPr dirty="0"/>
              <a:t> </a:t>
            </a:r>
            <a:r>
              <a:rPr dirty="0" err="1"/>
              <a:t>важнее</a:t>
            </a:r>
            <a:r>
              <a:rPr dirty="0"/>
              <a:t> </a:t>
            </a:r>
            <a:r>
              <a:rPr dirty="0" err="1"/>
              <a:t>скорости</a:t>
            </a:r>
            <a:r>
              <a:rPr dirty="0"/>
              <a:t>, </a:t>
            </a:r>
            <a:r>
              <a:rPr dirty="0" err="1"/>
              <a:t>особенно</a:t>
            </a:r>
            <a:r>
              <a:rPr dirty="0"/>
              <a:t> в </a:t>
            </a:r>
            <a:r>
              <a:rPr dirty="0" err="1"/>
              <a:t>архивах</a:t>
            </a:r>
            <a:r>
              <a:rPr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dirty="0" err="1"/>
              <a:t>Покажите</a:t>
            </a:r>
            <a:r>
              <a:rPr dirty="0"/>
              <a:t> </a:t>
            </a:r>
            <a:r>
              <a:rPr dirty="0" err="1"/>
              <a:t>таблицу</a:t>
            </a:r>
            <a:r>
              <a:rPr dirty="0"/>
              <a:t> </a:t>
            </a:r>
            <a:r>
              <a:rPr dirty="0" err="1"/>
              <a:t>сравнений</a:t>
            </a:r>
            <a:r>
              <a:rPr dirty="0"/>
              <a:t> HDD и SSD. </a:t>
            </a:r>
            <a:r>
              <a:rPr dirty="0" err="1"/>
              <a:t>Объясните</a:t>
            </a:r>
            <a:r>
              <a:rPr dirty="0"/>
              <a:t>, </a:t>
            </a:r>
            <a:r>
              <a:rPr dirty="0" err="1"/>
              <a:t>что</a:t>
            </a:r>
            <a:r>
              <a:rPr dirty="0"/>
              <a:t> </a:t>
            </a:r>
            <a:r>
              <a:rPr dirty="0" err="1"/>
              <a:t>выбор</a:t>
            </a:r>
            <a:r>
              <a:rPr dirty="0"/>
              <a:t> </a:t>
            </a:r>
            <a:r>
              <a:rPr dirty="0" err="1"/>
              <a:t>зависит</a:t>
            </a:r>
            <a:r>
              <a:rPr dirty="0"/>
              <a:t> </a:t>
            </a:r>
            <a:r>
              <a:rPr dirty="0" err="1"/>
              <a:t>от</a:t>
            </a:r>
            <a:r>
              <a:rPr dirty="0"/>
              <a:t> </a:t>
            </a:r>
            <a:r>
              <a:rPr dirty="0" err="1"/>
              <a:t>задачи</a:t>
            </a:r>
            <a:r>
              <a:rPr dirty="0"/>
              <a:t>: </a:t>
            </a:r>
            <a:r>
              <a:rPr dirty="0" err="1"/>
              <a:t>архивы</a:t>
            </a:r>
            <a:r>
              <a:rPr dirty="0"/>
              <a:t> </a:t>
            </a:r>
            <a:r>
              <a:rPr dirty="0" err="1"/>
              <a:t>на</a:t>
            </a:r>
            <a:r>
              <a:rPr dirty="0"/>
              <a:t> HDD, </a:t>
            </a:r>
            <a:r>
              <a:rPr dirty="0" err="1"/>
              <a:t>рабочие</a:t>
            </a:r>
            <a:r>
              <a:rPr dirty="0"/>
              <a:t> </a:t>
            </a:r>
            <a:r>
              <a:rPr dirty="0" err="1"/>
              <a:t>данные</a:t>
            </a:r>
            <a:r>
              <a:rPr dirty="0"/>
              <a:t> </a:t>
            </a:r>
            <a:r>
              <a:rPr dirty="0" err="1"/>
              <a:t>на</a:t>
            </a:r>
            <a:r>
              <a:rPr dirty="0"/>
              <a:t> SSD.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dirty="0" err="1"/>
              <a:t>Расскажите</a:t>
            </a:r>
            <a:r>
              <a:rPr dirty="0"/>
              <a:t> о RAID. </a:t>
            </a:r>
            <a:r>
              <a:rPr dirty="0" err="1"/>
              <a:t>Пример</a:t>
            </a:r>
            <a:r>
              <a:rPr dirty="0"/>
              <a:t>: RAID 1 </a:t>
            </a:r>
            <a:r>
              <a:rPr dirty="0" err="1"/>
              <a:t>используется</a:t>
            </a:r>
            <a:r>
              <a:rPr dirty="0"/>
              <a:t> в </a:t>
            </a:r>
            <a:r>
              <a:rPr dirty="0" err="1"/>
              <a:t>серверах</a:t>
            </a:r>
            <a:r>
              <a:rPr dirty="0"/>
              <a:t>, </a:t>
            </a:r>
            <a:r>
              <a:rPr dirty="0" err="1"/>
              <a:t>чтобы</a:t>
            </a:r>
            <a:r>
              <a:rPr dirty="0"/>
              <a:t> </a:t>
            </a:r>
            <a:r>
              <a:rPr dirty="0" err="1"/>
              <a:t>при</a:t>
            </a:r>
            <a:r>
              <a:rPr dirty="0"/>
              <a:t> </a:t>
            </a:r>
            <a:r>
              <a:rPr dirty="0" err="1"/>
              <a:t>поломке</a:t>
            </a:r>
            <a:r>
              <a:rPr dirty="0"/>
              <a:t> </a:t>
            </a:r>
            <a:r>
              <a:rPr dirty="0" err="1"/>
              <a:t>одного</a:t>
            </a:r>
            <a:r>
              <a:rPr dirty="0"/>
              <a:t> </a:t>
            </a:r>
            <a:r>
              <a:rPr dirty="0" err="1"/>
              <a:t>диска</a:t>
            </a:r>
            <a:r>
              <a:rPr dirty="0"/>
              <a:t> </a:t>
            </a:r>
            <a:r>
              <a:rPr dirty="0" err="1"/>
              <a:t>второй</a:t>
            </a:r>
            <a:r>
              <a:rPr dirty="0"/>
              <a:t> </a:t>
            </a:r>
            <a:r>
              <a:rPr dirty="0" err="1"/>
              <a:t>продолжал</a:t>
            </a:r>
            <a:r>
              <a:rPr dirty="0"/>
              <a:t> </a:t>
            </a:r>
            <a:r>
              <a:rPr dirty="0" err="1"/>
              <a:t>работать</a:t>
            </a:r>
            <a:r>
              <a:rPr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dirty="0" err="1"/>
              <a:t>Здесь</a:t>
            </a:r>
            <a:r>
              <a:rPr dirty="0"/>
              <a:t> </a:t>
            </a:r>
            <a:r>
              <a:rPr dirty="0" err="1"/>
              <a:t>мы</a:t>
            </a:r>
            <a:r>
              <a:rPr dirty="0"/>
              <a:t> </a:t>
            </a:r>
            <a:r>
              <a:rPr dirty="0" err="1"/>
              <a:t>вводим</a:t>
            </a:r>
            <a:r>
              <a:rPr dirty="0"/>
              <a:t> </a:t>
            </a:r>
            <a:r>
              <a:rPr dirty="0" err="1"/>
              <a:t>тему</a:t>
            </a:r>
            <a:r>
              <a:rPr dirty="0"/>
              <a:t>. </a:t>
            </a:r>
            <a:r>
              <a:rPr dirty="0" err="1"/>
              <a:t>Объясните</a:t>
            </a:r>
            <a:r>
              <a:rPr dirty="0"/>
              <a:t> </a:t>
            </a:r>
            <a:r>
              <a:rPr dirty="0" err="1"/>
              <a:t>студентам</a:t>
            </a:r>
            <a:r>
              <a:rPr dirty="0"/>
              <a:t>, </a:t>
            </a:r>
            <a:r>
              <a:rPr dirty="0" err="1"/>
              <a:t>что</a:t>
            </a:r>
            <a:r>
              <a:rPr dirty="0"/>
              <a:t> </a:t>
            </a:r>
            <a:r>
              <a:rPr dirty="0" err="1"/>
              <a:t>хранение</a:t>
            </a:r>
            <a:r>
              <a:rPr dirty="0"/>
              <a:t> </a:t>
            </a:r>
            <a:r>
              <a:rPr dirty="0" err="1"/>
              <a:t>данных</a:t>
            </a:r>
            <a:r>
              <a:rPr dirty="0"/>
              <a:t> – </a:t>
            </a:r>
            <a:r>
              <a:rPr dirty="0" err="1"/>
              <a:t>это</a:t>
            </a:r>
            <a:r>
              <a:rPr dirty="0"/>
              <a:t> </a:t>
            </a:r>
            <a:r>
              <a:rPr dirty="0" err="1"/>
              <a:t>основа</a:t>
            </a:r>
            <a:r>
              <a:rPr dirty="0"/>
              <a:t> </a:t>
            </a:r>
            <a:r>
              <a:rPr dirty="0" err="1"/>
              <a:t>работы</a:t>
            </a:r>
            <a:r>
              <a:rPr dirty="0"/>
              <a:t> </a:t>
            </a:r>
            <a:r>
              <a:rPr dirty="0" err="1"/>
              <a:t>любой</a:t>
            </a:r>
            <a:r>
              <a:rPr dirty="0"/>
              <a:t> ЭВМ. </a:t>
            </a:r>
            <a:r>
              <a:rPr dirty="0" err="1"/>
              <a:t>Цель</a:t>
            </a:r>
            <a:r>
              <a:rPr dirty="0"/>
              <a:t> </a:t>
            </a:r>
            <a:r>
              <a:rPr dirty="0" err="1"/>
              <a:t>лекции</a:t>
            </a:r>
            <a:r>
              <a:rPr dirty="0"/>
              <a:t> – </a:t>
            </a:r>
            <a:r>
              <a:rPr dirty="0" err="1"/>
              <a:t>показать</a:t>
            </a:r>
            <a:r>
              <a:rPr dirty="0"/>
              <a:t>, </a:t>
            </a:r>
            <a:r>
              <a:rPr dirty="0" err="1"/>
              <a:t>как</a:t>
            </a:r>
            <a:r>
              <a:rPr dirty="0"/>
              <a:t> </a:t>
            </a:r>
            <a:r>
              <a:rPr dirty="0" err="1"/>
              <a:t>память</a:t>
            </a:r>
            <a:r>
              <a:rPr dirty="0"/>
              <a:t> </a:t>
            </a:r>
            <a:r>
              <a:rPr dirty="0" err="1"/>
              <a:t>развивается</a:t>
            </a:r>
            <a:r>
              <a:rPr dirty="0"/>
              <a:t> и </a:t>
            </a:r>
            <a:r>
              <a:rPr dirty="0" err="1"/>
              <a:t>какие</a:t>
            </a:r>
            <a:r>
              <a:rPr dirty="0"/>
              <a:t> </a:t>
            </a:r>
            <a:r>
              <a:rPr dirty="0" err="1"/>
              <a:t>виды</a:t>
            </a:r>
            <a:r>
              <a:rPr dirty="0"/>
              <a:t> </a:t>
            </a:r>
            <a:r>
              <a:rPr dirty="0" err="1"/>
              <a:t>памяти</a:t>
            </a:r>
            <a:r>
              <a:rPr dirty="0"/>
              <a:t> </a:t>
            </a:r>
            <a:r>
              <a:rPr dirty="0" err="1"/>
              <a:t>применяются</a:t>
            </a:r>
            <a:r>
              <a:rPr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dirty="0" err="1"/>
              <a:t>Объясните</a:t>
            </a:r>
            <a:r>
              <a:rPr dirty="0"/>
              <a:t> </a:t>
            </a:r>
            <a:r>
              <a:rPr dirty="0" err="1"/>
              <a:t>разницу</a:t>
            </a:r>
            <a:r>
              <a:rPr dirty="0"/>
              <a:t> </a:t>
            </a:r>
            <a:r>
              <a:rPr dirty="0" err="1"/>
              <a:t>интерфейсов</a:t>
            </a:r>
            <a:r>
              <a:rPr dirty="0"/>
              <a:t> SATA и </a:t>
            </a:r>
            <a:r>
              <a:rPr dirty="0" err="1"/>
              <a:t>NVMe</a:t>
            </a:r>
            <a:r>
              <a:rPr dirty="0"/>
              <a:t>. </a:t>
            </a:r>
            <a:r>
              <a:rPr dirty="0" err="1"/>
              <a:t>Сделайте</a:t>
            </a:r>
            <a:r>
              <a:rPr dirty="0"/>
              <a:t> </a:t>
            </a:r>
            <a:r>
              <a:rPr dirty="0" err="1"/>
              <a:t>акцент</a:t>
            </a:r>
            <a:r>
              <a:rPr dirty="0"/>
              <a:t> </a:t>
            </a:r>
            <a:r>
              <a:rPr dirty="0" err="1"/>
              <a:t>на</a:t>
            </a:r>
            <a:r>
              <a:rPr dirty="0"/>
              <a:t> </a:t>
            </a:r>
            <a:r>
              <a:rPr dirty="0" err="1"/>
              <a:t>том</a:t>
            </a:r>
            <a:r>
              <a:rPr dirty="0"/>
              <a:t>, </a:t>
            </a:r>
            <a:r>
              <a:rPr dirty="0" err="1"/>
              <a:t>что</a:t>
            </a:r>
            <a:r>
              <a:rPr dirty="0"/>
              <a:t> </a:t>
            </a:r>
            <a:r>
              <a:rPr dirty="0" err="1"/>
              <a:t>NVMe</a:t>
            </a:r>
            <a:r>
              <a:rPr dirty="0"/>
              <a:t> </a:t>
            </a:r>
            <a:r>
              <a:rPr dirty="0" err="1"/>
              <a:t>работает</a:t>
            </a:r>
            <a:r>
              <a:rPr dirty="0"/>
              <a:t> в </a:t>
            </a:r>
            <a:r>
              <a:rPr dirty="0" err="1"/>
              <a:t>несколько</a:t>
            </a:r>
            <a:r>
              <a:rPr dirty="0"/>
              <a:t> </a:t>
            </a:r>
            <a:r>
              <a:rPr dirty="0" err="1"/>
              <a:t>раз</a:t>
            </a:r>
            <a:r>
              <a:rPr dirty="0"/>
              <a:t> </a:t>
            </a:r>
            <a:r>
              <a:rPr dirty="0" err="1"/>
              <a:t>быстрее</a:t>
            </a:r>
            <a:r>
              <a:rPr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dirty="0" err="1"/>
              <a:t>Расскажите</a:t>
            </a:r>
            <a:r>
              <a:rPr dirty="0"/>
              <a:t> </a:t>
            </a:r>
            <a:r>
              <a:rPr dirty="0" err="1"/>
              <a:t>про</a:t>
            </a:r>
            <a:r>
              <a:rPr dirty="0"/>
              <a:t> </a:t>
            </a:r>
            <a:r>
              <a:rPr dirty="0" err="1"/>
              <a:t>типы</a:t>
            </a:r>
            <a:r>
              <a:rPr dirty="0"/>
              <a:t> NAND. </a:t>
            </a:r>
            <a:r>
              <a:rPr dirty="0" err="1"/>
              <a:t>Объясните</a:t>
            </a:r>
            <a:r>
              <a:rPr dirty="0"/>
              <a:t>, </a:t>
            </a:r>
            <a:r>
              <a:rPr dirty="0" err="1"/>
              <a:t>что</a:t>
            </a:r>
            <a:r>
              <a:rPr dirty="0"/>
              <a:t> </a:t>
            </a:r>
            <a:r>
              <a:rPr dirty="0" err="1"/>
              <a:t>чем</a:t>
            </a:r>
            <a:r>
              <a:rPr dirty="0"/>
              <a:t> </a:t>
            </a:r>
            <a:r>
              <a:rPr dirty="0" err="1"/>
              <a:t>больше</a:t>
            </a:r>
            <a:r>
              <a:rPr dirty="0"/>
              <a:t> </a:t>
            </a:r>
            <a:r>
              <a:rPr dirty="0" err="1"/>
              <a:t>бит</a:t>
            </a:r>
            <a:r>
              <a:rPr dirty="0"/>
              <a:t> в </a:t>
            </a:r>
            <a:r>
              <a:rPr dirty="0" err="1"/>
              <a:t>ячейке</a:t>
            </a:r>
            <a:r>
              <a:rPr dirty="0"/>
              <a:t>, </a:t>
            </a:r>
            <a:r>
              <a:rPr dirty="0" err="1"/>
              <a:t>тем</a:t>
            </a:r>
            <a:r>
              <a:rPr dirty="0"/>
              <a:t> </a:t>
            </a:r>
            <a:r>
              <a:rPr dirty="0" err="1"/>
              <a:t>ниже</a:t>
            </a:r>
            <a:r>
              <a:rPr dirty="0"/>
              <a:t> </a:t>
            </a:r>
            <a:r>
              <a:rPr dirty="0" err="1"/>
              <a:t>скорость</a:t>
            </a:r>
            <a:r>
              <a:rPr dirty="0"/>
              <a:t> и </a:t>
            </a:r>
            <a:r>
              <a:rPr dirty="0" err="1"/>
              <a:t>надёжность</a:t>
            </a:r>
            <a:r>
              <a:rPr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dirty="0" err="1"/>
              <a:t>Расскажите</a:t>
            </a:r>
            <a:r>
              <a:rPr dirty="0"/>
              <a:t> о </a:t>
            </a:r>
            <a:r>
              <a:rPr dirty="0" err="1"/>
              <a:t>технологии</a:t>
            </a:r>
            <a:r>
              <a:rPr dirty="0"/>
              <a:t> 3D </a:t>
            </a:r>
            <a:r>
              <a:rPr dirty="0" err="1"/>
              <a:t>XPoint</a:t>
            </a:r>
            <a:r>
              <a:rPr dirty="0"/>
              <a:t>. </a:t>
            </a:r>
            <a:r>
              <a:rPr dirty="0" err="1"/>
              <a:t>Объясните</a:t>
            </a:r>
            <a:r>
              <a:rPr dirty="0"/>
              <a:t>, </a:t>
            </a:r>
            <a:r>
              <a:rPr dirty="0" err="1"/>
              <a:t>что</a:t>
            </a:r>
            <a:r>
              <a:rPr dirty="0"/>
              <a:t> </a:t>
            </a:r>
            <a:r>
              <a:rPr dirty="0" err="1"/>
              <a:t>это</a:t>
            </a:r>
            <a:r>
              <a:rPr dirty="0"/>
              <a:t> </a:t>
            </a:r>
            <a:r>
              <a:rPr dirty="0" err="1"/>
              <a:t>промежуточный</a:t>
            </a:r>
            <a:r>
              <a:rPr dirty="0"/>
              <a:t> </a:t>
            </a:r>
            <a:r>
              <a:rPr dirty="0" err="1"/>
              <a:t>вариант</a:t>
            </a:r>
            <a:r>
              <a:rPr dirty="0"/>
              <a:t> </a:t>
            </a:r>
            <a:r>
              <a:rPr dirty="0" err="1"/>
              <a:t>между</a:t>
            </a:r>
            <a:r>
              <a:rPr dirty="0"/>
              <a:t> RAM и SSD.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dirty="0" err="1"/>
              <a:t>Здесь</a:t>
            </a:r>
            <a:r>
              <a:rPr dirty="0"/>
              <a:t> </a:t>
            </a:r>
            <a:r>
              <a:rPr dirty="0" err="1"/>
              <a:t>дайте</a:t>
            </a:r>
            <a:r>
              <a:rPr dirty="0"/>
              <a:t> </a:t>
            </a:r>
            <a:r>
              <a:rPr dirty="0" err="1"/>
              <a:t>пример</a:t>
            </a:r>
            <a:r>
              <a:rPr dirty="0"/>
              <a:t> </a:t>
            </a:r>
            <a:r>
              <a:rPr dirty="0" err="1"/>
              <a:t>голографической</a:t>
            </a:r>
            <a:r>
              <a:rPr dirty="0"/>
              <a:t> </a:t>
            </a:r>
            <a:r>
              <a:rPr dirty="0" err="1"/>
              <a:t>памяти</a:t>
            </a:r>
            <a:r>
              <a:rPr dirty="0"/>
              <a:t>. </a:t>
            </a:r>
            <a:r>
              <a:rPr dirty="0" err="1"/>
              <a:t>Объясните</a:t>
            </a:r>
            <a:r>
              <a:rPr dirty="0"/>
              <a:t>, </a:t>
            </a:r>
            <a:r>
              <a:rPr dirty="0" err="1"/>
              <a:t>что</a:t>
            </a:r>
            <a:r>
              <a:rPr dirty="0"/>
              <a:t> </a:t>
            </a:r>
            <a:r>
              <a:rPr dirty="0" err="1"/>
              <a:t>она</a:t>
            </a:r>
            <a:r>
              <a:rPr dirty="0"/>
              <a:t> </a:t>
            </a:r>
            <a:r>
              <a:rPr dirty="0" err="1"/>
              <a:t>пока</a:t>
            </a:r>
            <a:r>
              <a:rPr dirty="0"/>
              <a:t> </a:t>
            </a:r>
            <a:r>
              <a:rPr dirty="0" err="1"/>
              <a:t>теоретическая</a:t>
            </a:r>
            <a:r>
              <a:rPr dirty="0"/>
              <a:t>, </a:t>
            </a:r>
            <a:r>
              <a:rPr dirty="0" err="1"/>
              <a:t>но</a:t>
            </a:r>
            <a:r>
              <a:rPr dirty="0"/>
              <a:t> </a:t>
            </a:r>
            <a:r>
              <a:rPr dirty="0" err="1"/>
              <a:t>потенциал</a:t>
            </a:r>
            <a:r>
              <a:rPr dirty="0"/>
              <a:t> </a:t>
            </a:r>
            <a:r>
              <a:rPr dirty="0" err="1"/>
              <a:t>огромный</a:t>
            </a:r>
            <a:r>
              <a:rPr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dirty="0" err="1"/>
              <a:t>Объясните</a:t>
            </a:r>
            <a:r>
              <a:rPr dirty="0"/>
              <a:t> </a:t>
            </a:r>
            <a:r>
              <a:rPr dirty="0" err="1"/>
              <a:t>студентам</a:t>
            </a:r>
            <a:r>
              <a:rPr dirty="0"/>
              <a:t>, </a:t>
            </a:r>
            <a:r>
              <a:rPr dirty="0" err="1"/>
              <a:t>что</a:t>
            </a:r>
            <a:r>
              <a:rPr dirty="0"/>
              <a:t> </a:t>
            </a:r>
            <a:r>
              <a:rPr dirty="0" err="1"/>
              <a:t>квантовое</a:t>
            </a:r>
            <a:r>
              <a:rPr dirty="0"/>
              <a:t> </a:t>
            </a:r>
            <a:r>
              <a:rPr dirty="0" err="1"/>
              <a:t>хранение</a:t>
            </a:r>
            <a:r>
              <a:rPr dirty="0"/>
              <a:t> – </a:t>
            </a:r>
            <a:r>
              <a:rPr dirty="0" err="1"/>
              <a:t>это</a:t>
            </a:r>
            <a:r>
              <a:rPr dirty="0"/>
              <a:t> </a:t>
            </a:r>
            <a:r>
              <a:rPr dirty="0" err="1"/>
              <a:t>пока</a:t>
            </a:r>
            <a:r>
              <a:rPr dirty="0"/>
              <a:t> </a:t>
            </a:r>
            <a:r>
              <a:rPr dirty="0" err="1"/>
              <a:t>научные</a:t>
            </a:r>
            <a:r>
              <a:rPr dirty="0"/>
              <a:t> </a:t>
            </a:r>
            <a:r>
              <a:rPr dirty="0" err="1"/>
              <a:t>исследования</a:t>
            </a:r>
            <a:r>
              <a:rPr dirty="0"/>
              <a:t>. </a:t>
            </a:r>
            <a:r>
              <a:rPr dirty="0" err="1"/>
              <a:t>Приведите</a:t>
            </a:r>
            <a:r>
              <a:rPr dirty="0"/>
              <a:t> </a:t>
            </a:r>
            <a:r>
              <a:rPr dirty="0" err="1"/>
              <a:t>пример</a:t>
            </a:r>
            <a:r>
              <a:rPr dirty="0"/>
              <a:t> с </a:t>
            </a:r>
            <a:r>
              <a:rPr dirty="0" err="1"/>
              <a:t>кубитами</a:t>
            </a:r>
            <a:r>
              <a:rPr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dirty="0" err="1"/>
              <a:t>Подчеркните</a:t>
            </a:r>
            <a:r>
              <a:rPr dirty="0"/>
              <a:t> </a:t>
            </a:r>
            <a:r>
              <a:rPr dirty="0" err="1"/>
              <a:t>важность</a:t>
            </a:r>
            <a:r>
              <a:rPr dirty="0"/>
              <a:t> </a:t>
            </a:r>
            <a:r>
              <a:rPr dirty="0" err="1"/>
              <a:t>резервного</a:t>
            </a:r>
            <a:r>
              <a:rPr dirty="0"/>
              <a:t> </a:t>
            </a:r>
            <a:r>
              <a:rPr dirty="0" err="1"/>
              <a:t>копирования</a:t>
            </a:r>
            <a:r>
              <a:rPr dirty="0"/>
              <a:t>. </a:t>
            </a:r>
            <a:r>
              <a:rPr dirty="0" err="1"/>
              <a:t>Объясните</a:t>
            </a:r>
            <a:r>
              <a:rPr dirty="0"/>
              <a:t> </a:t>
            </a:r>
            <a:r>
              <a:rPr dirty="0" err="1"/>
              <a:t>правило</a:t>
            </a:r>
            <a:r>
              <a:rPr dirty="0"/>
              <a:t> 3-2-1 и </a:t>
            </a:r>
            <a:r>
              <a:rPr dirty="0" err="1"/>
              <a:t>приведите</a:t>
            </a:r>
            <a:r>
              <a:rPr dirty="0"/>
              <a:t> </a:t>
            </a:r>
            <a:r>
              <a:rPr dirty="0" err="1"/>
              <a:t>пример</a:t>
            </a:r>
            <a:r>
              <a:rPr dirty="0"/>
              <a:t> </a:t>
            </a:r>
            <a:r>
              <a:rPr dirty="0" err="1"/>
              <a:t>утраты</a:t>
            </a:r>
            <a:r>
              <a:rPr dirty="0"/>
              <a:t> </a:t>
            </a:r>
            <a:r>
              <a:rPr dirty="0" err="1"/>
              <a:t>данных</a:t>
            </a:r>
            <a:r>
              <a:rPr dirty="0"/>
              <a:t> </a:t>
            </a:r>
            <a:r>
              <a:rPr dirty="0" err="1"/>
              <a:t>без</a:t>
            </a:r>
            <a:r>
              <a:rPr dirty="0"/>
              <a:t> </a:t>
            </a:r>
            <a:r>
              <a:rPr dirty="0" err="1"/>
              <a:t>бэкапа</a:t>
            </a:r>
            <a:r>
              <a:rPr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dirty="0" err="1"/>
              <a:t>Здесь</a:t>
            </a:r>
            <a:r>
              <a:rPr dirty="0"/>
              <a:t> </a:t>
            </a:r>
            <a:r>
              <a:rPr dirty="0" err="1"/>
              <a:t>расскажите</a:t>
            </a:r>
            <a:r>
              <a:rPr dirty="0"/>
              <a:t> </a:t>
            </a:r>
            <a:r>
              <a:rPr dirty="0" err="1"/>
              <a:t>про</a:t>
            </a:r>
            <a:r>
              <a:rPr dirty="0"/>
              <a:t> </a:t>
            </a:r>
            <a:r>
              <a:rPr dirty="0" err="1"/>
              <a:t>безопасность</a:t>
            </a:r>
            <a:r>
              <a:rPr dirty="0"/>
              <a:t>. </a:t>
            </a:r>
            <a:r>
              <a:rPr dirty="0" err="1"/>
              <a:t>Приведите</a:t>
            </a:r>
            <a:r>
              <a:rPr dirty="0"/>
              <a:t> </a:t>
            </a:r>
            <a:r>
              <a:rPr dirty="0" err="1"/>
              <a:t>пример</a:t>
            </a:r>
            <a:r>
              <a:rPr dirty="0"/>
              <a:t> с </a:t>
            </a:r>
            <a:r>
              <a:rPr dirty="0" err="1"/>
              <a:t>утечкой</a:t>
            </a:r>
            <a:r>
              <a:rPr dirty="0"/>
              <a:t> </a:t>
            </a:r>
            <a:r>
              <a:rPr dirty="0" err="1"/>
              <a:t>пароля</a:t>
            </a:r>
            <a:r>
              <a:rPr dirty="0"/>
              <a:t> и </a:t>
            </a:r>
            <a:r>
              <a:rPr dirty="0" err="1"/>
              <a:t>важностью</a:t>
            </a:r>
            <a:r>
              <a:rPr dirty="0"/>
              <a:t> </a:t>
            </a:r>
            <a:r>
              <a:rPr dirty="0" err="1"/>
              <a:t>шифрования</a:t>
            </a:r>
            <a:r>
              <a:rPr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dirty="0" err="1"/>
              <a:t>Объясните</a:t>
            </a:r>
            <a:r>
              <a:rPr dirty="0"/>
              <a:t>, </a:t>
            </a:r>
            <a:r>
              <a:rPr dirty="0" err="1"/>
              <a:t>что</a:t>
            </a:r>
            <a:r>
              <a:rPr dirty="0"/>
              <a:t> </a:t>
            </a:r>
            <a:r>
              <a:rPr dirty="0" err="1"/>
              <a:t>устройства</a:t>
            </a:r>
            <a:r>
              <a:rPr dirty="0"/>
              <a:t> </a:t>
            </a:r>
            <a:r>
              <a:rPr dirty="0" err="1"/>
              <a:t>стареют</a:t>
            </a:r>
            <a:r>
              <a:rPr dirty="0"/>
              <a:t>. </a:t>
            </a:r>
            <a:r>
              <a:rPr dirty="0" err="1"/>
              <a:t>Приведите</a:t>
            </a:r>
            <a:r>
              <a:rPr dirty="0"/>
              <a:t> </a:t>
            </a:r>
            <a:r>
              <a:rPr dirty="0" err="1"/>
              <a:t>пример</a:t>
            </a:r>
            <a:r>
              <a:rPr dirty="0"/>
              <a:t>: HDD </a:t>
            </a:r>
            <a:r>
              <a:rPr dirty="0" err="1"/>
              <a:t>может</a:t>
            </a:r>
            <a:r>
              <a:rPr dirty="0"/>
              <a:t> </a:t>
            </a:r>
            <a:r>
              <a:rPr dirty="0" err="1"/>
              <a:t>выйти</a:t>
            </a:r>
            <a:r>
              <a:rPr dirty="0"/>
              <a:t> </a:t>
            </a:r>
            <a:r>
              <a:rPr dirty="0" err="1"/>
              <a:t>из</a:t>
            </a:r>
            <a:r>
              <a:rPr dirty="0"/>
              <a:t> </a:t>
            </a:r>
            <a:r>
              <a:rPr dirty="0" err="1"/>
              <a:t>строя</a:t>
            </a:r>
            <a:r>
              <a:rPr dirty="0"/>
              <a:t> </a:t>
            </a:r>
            <a:r>
              <a:rPr dirty="0" err="1"/>
              <a:t>через</a:t>
            </a:r>
            <a:r>
              <a:rPr dirty="0"/>
              <a:t> 4 </a:t>
            </a:r>
            <a:r>
              <a:rPr dirty="0" err="1"/>
              <a:t>года</a:t>
            </a:r>
            <a:r>
              <a:rPr dirty="0"/>
              <a:t> </a:t>
            </a:r>
            <a:r>
              <a:rPr dirty="0" err="1"/>
              <a:t>активной</a:t>
            </a:r>
            <a:r>
              <a:rPr dirty="0"/>
              <a:t> </a:t>
            </a:r>
            <a:r>
              <a:rPr dirty="0" err="1"/>
              <a:t>работы</a:t>
            </a:r>
            <a:r>
              <a:rPr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dirty="0" err="1"/>
              <a:t>Подчеркните</a:t>
            </a:r>
            <a:r>
              <a:rPr dirty="0"/>
              <a:t>, </a:t>
            </a:r>
            <a:r>
              <a:rPr dirty="0" err="1"/>
              <a:t>что</a:t>
            </a:r>
            <a:r>
              <a:rPr dirty="0"/>
              <a:t> </a:t>
            </a:r>
            <a:r>
              <a:rPr dirty="0" err="1"/>
              <a:t>выбор</a:t>
            </a:r>
            <a:r>
              <a:rPr dirty="0"/>
              <a:t> </a:t>
            </a:r>
            <a:r>
              <a:rPr dirty="0" err="1"/>
              <a:t>зависит</a:t>
            </a:r>
            <a:r>
              <a:rPr dirty="0"/>
              <a:t> </a:t>
            </a:r>
            <a:r>
              <a:rPr dirty="0" err="1"/>
              <a:t>от</a:t>
            </a:r>
            <a:r>
              <a:rPr dirty="0"/>
              <a:t> </a:t>
            </a:r>
            <a:r>
              <a:rPr dirty="0" err="1"/>
              <a:t>задач</a:t>
            </a:r>
            <a:r>
              <a:rPr dirty="0"/>
              <a:t>. </a:t>
            </a:r>
            <a:r>
              <a:rPr dirty="0" err="1"/>
              <a:t>Пример</a:t>
            </a:r>
            <a:r>
              <a:rPr dirty="0"/>
              <a:t>: </a:t>
            </a: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фотографа</a:t>
            </a:r>
            <a:r>
              <a:rPr dirty="0"/>
              <a:t> </a:t>
            </a:r>
            <a:r>
              <a:rPr dirty="0" err="1"/>
              <a:t>подойдёт</a:t>
            </a:r>
            <a:r>
              <a:rPr dirty="0"/>
              <a:t> </a:t>
            </a:r>
            <a:r>
              <a:rPr dirty="0" err="1"/>
              <a:t>облако</a:t>
            </a:r>
            <a:r>
              <a:rPr dirty="0"/>
              <a:t> и HDD, </a:t>
            </a: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геймера</a:t>
            </a:r>
            <a:r>
              <a:rPr dirty="0"/>
              <a:t> – SSD.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dirty="0" err="1"/>
              <a:t>Сделайте</a:t>
            </a:r>
            <a:r>
              <a:rPr dirty="0"/>
              <a:t> </a:t>
            </a:r>
            <a:r>
              <a:rPr dirty="0" err="1"/>
              <a:t>вывод</a:t>
            </a:r>
            <a:r>
              <a:rPr dirty="0"/>
              <a:t>: </a:t>
            </a:r>
            <a:r>
              <a:rPr dirty="0" err="1"/>
              <a:t>память</a:t>
            </a:r>
            <a:r>
              <a:rPr dirty="0"/>
              <a:t> </a:t>
            </a:r>
            <a:r>
              <a:rPr dirty="0" err="1"/>
              <a:t>развивается</a:t>
            </a:r>
            <a:r>
              <a:rPr dirty="0"/>
              <a:t>. </a:t>
            </a:r>
            <a:r>
              <a:rPr dirty="0" err="1"/>
              <a:t>Подчеркните</a:t>
            </a:r>
            <a:r>
              <a:rPr dirty="0"/>
              <a:t>, </a:t>
            </a:r>
            <a:r>
              <a:rPr dirty="0" err="1"/>
              <a:t>что</a:t>
            </a:r>
            <a:r>
              <a:rPr dirty="0"/>
              <a:t> </a:t>
            </a:r>
            <a:r>
              <a:rPr dirty="0" err="1"/>
              <a:t>будущее</a:t>
            </a:r>
            <a:r>
              <a:rPr dirty="0"/>
              <a:t> </a:t>
            </a:r>
            <a:r>
              <a:rPr dirty="0" err="1"/>
              <a:t>связано</a:t>
            </a:r>
            <a:r>
              <a:rPr dirty="0"/>
              <a:t> с </a:t>
            </a:r>
            <a:r>
              <a:rPr dirty="0" err="1"/>
              <a:t>ростом</a:t>
            </a:r>
            <a:r>
              <a:rPr dirty="0"/>
              <a:t> </a:t>
            </a:r>
            <a:r>
              <a:rPr dirty="0" err="1"/>
              <a:t>скоростей</a:t>
            </a:r>
            <a:r>
              <a:rPr dirty="0"/>
              <a:t> и </a:t>
            </a:r>
            <a:r>
              <a:rPr dirty="0" err="1"/>
              <a:t>объёмов</a:t>
            </a:r>
            <a:r>
              <a:rPr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dirty="0" err="1"/>
              <a:t>Расскажите</a:t>
            </a:r>
            <a:r>
              <a:rPr dirty="0"/>
              <a:t> </a:t>
            </a:r>
            <a:r>
              <a:rPr dirty="0" err="1"/>
              <a:t>об</a:t>
            </a:r>
            <a:r>
              <a:rPr dirty="0"/>
              <a:t> </a:t>
            </a:r>
            <a:r>
              <a:rPr dirty="0" err="1"/>
              <a:t>истории</a:t>
            </a:r>
            <a:r>
              <a:rPr dirty="0"/>
              <a:t>. </a:t>
            </a:r>
            <a:r>
              <a:rPr dirty="0" err="1"/>
              <a:t>Приведите</a:t>
            </a:r>
            <a:r>
              <a:rPr dirty="0"/>
              <a:t> </a:t>
            </a:r>
            <a:r>
              <a:rPr dirty="0" err="1"/>
              <a:t>пример</a:t>
            </a:r>
            <a:r>
              <a:rPr dirty="0"/>
              <a:t> </a:t>
            </a:r>
            <a:r>
              <a:rPr dirty="0" err="1"/>
              <a:t>перфокарт</a:t>
            </a:r>
            <a:r>
              <a:rPr dirty="0"/>
              <a:t> и </a:t>
            </a:r>
            <a:r>
              <a:rPr dirty="0" err="1"/>
              <a:t>барабанов</a:t>
            </a:r>
            <a:r>
              <a:rPr dirty="0"/>
              <a:t>, </a:t>
            </a:r>
            <a:r>
              <a:rPr dirty="0" err="1"/>
              <a:t>объясните</a:t>
            </a:r>
            <a:r>
              <a:rPr dirty="0"/>
              <a:t>, </a:t>
            </a:r>
            <a:r>
              <a:rPr dirty="0" err="1"/>
              <a:t>что</a:t>
            </a:r>
            <a:r>
              <a:rPr dirty="0"/>
              <a:t> </a:t>
            </a:r>
            <a:r>
              <a:rPr dirty="0" err="1"/>
              <a:t>первый</a:t>
            </a:r>
            <a:r>
              <a:rPr dirty="0"/>
              <a:t> </a:t>
            </a:r>
            <a:r>
              <a:rPr dirty="0" err="1"/>
              <a:t>жёсткий</a:t>
            </a:r>
            <a:r>
              <a:rPr dirty="0"/>
              <a:t> </a:t>
            </a:r>
            <a:r>
              <a:rPr dirty="0" err="1"/>
              <a:t>диск</a:t>
            </a:r>
            <a:r>
              <a:rPr dirty="0"/>
              <a:t> IBM 305 RAMAC </a:t>
            </a:r>
            <a:r>
              <a:rPr dirty="0" err="1"/>
              <a:t>был</a:t>
            </a:r>
            <a:r>
              <a:rPr dirty="0"/>
              <a:t> </a:t>
            </a:r>
            <a:r>
              <a:rPr dirty="0" err="1"/>
              <a:t>огромным</a:t>
            </a:r>
            <a:r>
              <a:rPr dirty="0"/>
              <a:t> </a:t>
            </a:r>
            <a:r>
              <a:rPr dirty="0" err="1"/>
              <a:t>по</a:t>
            </a:r>
            <a:r>
              <a:rPr dirty="0"/>
              <a:t> </a:t>
            </a:r>
            <a:r>
              <a:rPr dirty="0" err="1"/>
              <a:t>размеру</a:t>
            </a:r>
            <a:r>
              <a:rPr dirty="0"/>
              <a:t> и </a:t>
            </a:r>
            <a:r>
              <a:rPr dirty="0" err="1"/>
              <a:t>вмещал</a:t>
            </a:r>
            <a:r>
              <a:rPr dirty="0"/>
              <a:t> </a:t>
            </a:r>
            <a:r>
              <a:rPr dirty="0" err="1"/>
              <a:t>всего</a:t>
            </a:r>
            <a:r>
              <a:rPr dirty="0"/>
              <a:t> 5 МБ.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dirty="0" err="1"/>
              <a:t>Подчеркните</a:t>
            </a:r>
            <a:r>
              <a:rPr dirty="0"/>
              <a:t>, </a:t>
            </a:r>
            <a:r>
              <a:rPr dirty="0" err="1"/>
              <a:t>что</a:t>
            </a:r>
            <a:r>
              <a:rPr dirty="0"/>
              <a:t> </a:t>
            </a:r>
            <a:r>
              <a:rPr dirty="0" err="1"/>
              <a:t>память</a:t>
            </a:r>
            <a:r>
              <a:rPr dirty="0"/>
              <a:t> </a:t>
            </a:r>
            <a:r>
              <a:rPr dirty="0" err="1"/>
              <a:t>нужна</a:t>
            </a:r>
            <a:r>
              <a:rPr dirty="0"/>
              <a:t> </a:t>
            </a: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работы</a:t>
            </a:r>
            <a:r>
              <a:rPr dirty="0"/>
              <a:t> </a:t>
            </a:r>
            <a:r>
              <a:rPr dirty="0" err="1"/>
              <a:t>процессора</a:t>
            </a:r>
            <a:r>
              <a:rPr dirty="0"/>
              <a:t>. </a:t>
            </a:r>
            <a:r>
              <a:rPr dirty="0" err="1"/>
              <a:t>Без</a:t>
            </a:r>
            <a:r>
              <a:rPr dirty="0"/>
              <a:t> </a:t>
            </a:r>
            <a:r>
              <a:rPr dirty="0" err="1"/>
              <a:t>неё</a:t>
            </a:r>
            <a:r>
              <a:rPr dirty="0"/>
              <a:t> </a:t>
            </a:r>
            <a:r>
              <a:rPr dirty="0" err="1"/>
              <a:t>программы</a:t>
            </a:r>
            <a:r>
              <a:rPr dirty="0"/>
              <a:t> </a:t>
            </a:r>
            <a:r>
              <a:rPr dirty="0" err="1"/>
              <a:t>существовать</a:t>
            </a:r>
            <a:r>
              <a:rPr dirty="0"/>
              <a:t> </a:t>
            </a:r>
            <a:r>
              <a:rPr dirty="0" err="1"/>
              <a:t>не</a:t>
            </a:r>
            <a:r>
              <a:rPr dirty="0"/>
              <a:t> </a:t>
            </a:r>
            <a:r>
              <a:rPr dirty="0" err="1"/>
              <a:t>могут</a:t>
            </a:r>
            <a:r>
              <a:rPr dirty="0"/>
              <a:t>. </a:t>
            </a:r>
            <a:r>
              <a:rPr dirty="0" err="1"/>
              <a:t>Сделайте</a:t>
            </a:r>
            <a:r>
              <a:rPr dirty="0"/>
              <a:t> </a:t>
            </a:r>
            <a:r>
              <a:rPr dirty="0" err="1"/>
              <a:t>акцент</a:t>
            </a:r>
            <a:r>
              <a:rPr dirty="0"/>
              <a:t> </a:t>
            </a:r>
            <a:r>
              <a:rPr dirty="0" err="1"/>
              <a:t>на</a:t>
            </a:r>
            <a:r>
              <a:rPr dirty="0"/>
              <a:t> </a:t>
            </a:r>
            <a:r>
              <a:rPr dirty="0" err="1"/>
              <a:t>различии</a:t>
            </a:r>
            <a:r>
              <a:rPr dirty="0"/>
              <a:t> </a:t>
            </a:r>
            <a:r>
              <a:rPr dirty="0" err="1"/>
              <a:t>между</a:t>
            </a:r>
            <a:r>
              <a:rPr dirty="0"/>
              <a:t> </a:t>
            </a:r>
            <a:r>
              <a:rPr dirty="0" err="1"/>
              <a:t>временным</a:t>
            </a:r>
            <a:r>
              <a:rPr dirty="0"/>
              <a:t> и </a:t>
            </a:r>
            <a:r>
              <a:rPr dirty="0" err="1"/>
              <a:t>постоянным</a:t>
            </a:r>
            <a:r>
              <a:rPr dirty="0"/>
              <a:t> </a:t>
            </a:r>
            <a:r>
              <a:rPr dirty="0" err="1"/>
              <a:t>хранением</a:t>
            </a:r>
            <a:r>
              <a:rPr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dirty="0" err="1"/>
              <a:t>Здесь</a:t>
            </a:r>
            <a:r>
              <a:rPr dirty="0"/>
              <a:t> </a:t>
            </a:r>
            <a:r>
              <a:rPr dirty="0" err="1"/>
              <a:t>важно</a:t>
            </a:r>
            <a:r>
              <a:rPr dirty="0"/>
              <a:t> </a:t>
            </a:r>
            <a:r>
              <a:rPr dirty="0" err="1"/>
              <a:t>классифицировать</a:t>
            </a:r>
            <a:r>
              <a:rPr dirty="0"/>
              <a:t> </a:t>
            </a:r>
            <a:r>
              <a:rPr dirty="0" err="1"/>
              <a:t>память</a:t>
            </a:r>
            <a:r>
              <a:rPr dirty="0"/>
              <a:t>. </a:t>
            </a:r>
            <a:r>
              <a:rPr dirty="0" err="1"/>
              <a:t>Объясните</a:t>
            </a:r>
            <a:r>
              <a:rPr dirty="0"/>
              <a:t> </a:t>
            </a:r>
            <a:r>
              <a:rPr dirty="0" err="1"/>
              <a:t>разницу</a:t>
            </a:r>
            <a:r>
              <a:rPr dirty="0"/>
              <a:t> </a:t>
            </a:r>
            <a:r>
              <a:rPr dirty="0" err="1"/>
              <a:t>между</a:t>
            </a:r>
            <a:r>
              <a:rPr dirty="0"/>
              <a:t> </a:t>
            </a:r>
            <a:r>
              <a:rPr dirty="0" err="1"/>
              <a:t>внутренней</a:t>
            </a:r>
            <a:r>
              <a:rPr dirty="0"/>
              <a:t> и </a:t>
            </a:r>
            <a:r>
              <a:rPr dirty="0" err="1"/>
              <a:t>внешней</a:t>
            </a:r>
            <a:r>
              <a:rPr dirty="0"/>
              <a:t> </a:t>
            </a:r>
            <a:r>
              <a:rPr dirty="0" err="1"/>
              <a:t>памятью</a:t>
            </a:r>
            <a:r>
              <a:rPr dirty="0"/>
              <a:t>. </a:t>
            </a:r>
            <a:r>
              <a:rPr dirty="0" err="1"/>
              <a:t>Отметьте</a:t>
            </a:r>
            <a:r>
              <a:rPr dirty="0"/>
              <a:t>, </a:t>
            </a:r>
            <a:r>
              <a:rPr dirty="0" err="1"/>
              <a:t>что</a:t>
            </a:r>
            <a:r>
              <a:rPr dirty="0"/>
              <a:t> </a:t>
            </a:r>
            <a:r>
              <a:rPr dirty="0" err="1"/>
              <a:t>облака</a:t>
            </a:r>
            <a:r>
              <a:rPr dirty="0"/>
              <a:t> – </a:t>
            </a:r>
            <a:r>
              <a:rPr dirty="0" err="1"/>
              <a:t>это</a:t>
            </a:r>
            <a:r>
              <a:rPr dirty="0"/>
              <a:t> </a:t>
            </a:r>
            <a:r>
              <a:rPr dirty="0" err="1"/>
              <a:t>уже</a:t>
            </a:r>
            <a:r>
              <a:rPr dirty="0"/>
              <a:t> </a:t>
            </a:r>
            <a:r>
              <a:rPr dirty="0" err="1"/>
              <a:t>современный</a:t>
            </a:r>
            <a:r>
              <a:rPr dirty="0"/>
              <a:t> </a:t>
            </a:r>
            <a:r>
              <a:rPr dirty="0" err="1"/>
              <a:t>подход</a:t>
            </a:r>
            <a:r>
              <a:rPr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dirty="0" err="1"/>
              <a:t>Расскажите</a:t>
            </a:r>
            <a:r>
              <a:rPr dirty="0"/>
              <a:t>, </a:t>
            </a:r>
            <a:r>
              <a:rPr dirty="0" err="1"/>
              <a:t>что</a:t>
            </a:r>
            <a:r>
              <a:rPr dirty="0"/>
              <a:t> </a:t>
            </a:r>
            <a:r>
              <a:rPr dirty="0" err="1"/>
              <a:t>регистры</a:t>
            </a:r>
            <a:r>
              <a:rPr dirty="0"/>
              <a:t> – </a:t>
            </a:r>
            <a:r>
              <a:rPr dirty="0" err="1"/>
              <a:t>самая</a:t>
            </a:r>
            <a:r>
              <a:rPr dirty="0"/>
              <a:t> </a:t>
            </a:r>
            <a:r>
              <a:rPr dirty="0" err="1"/>
              <a:t>быстрая</a:t>
            </a:r>
            <a:r>
              <a:rPr dirty="0"/>
              <a:t> </a:t>
            </a:r>
            <a:r>
              <a:rPr dirty="0" err="1"/>
              <a:t>память</a:t>
            </a:r>
            <a:r>
              <a:rPr dirty="0"/>
              <a:t>, </a:t>
            </a:r>
            <a:r>
              <a:rPr dirty="0" err="1"/>
              <a:t>но</a:t>
            </a:r>
            <a:r>
              <a:rPr dirty="0"/>
              <a:t> </a:t>
            </a:r>
            <a:r>
              <a:rPr dirty="0" err="1"/>
              <a:t>очень</a:t>
            </a:r>
            <a:r>
              <a:rPr dirty="0"/>
              <a:t> </a:t>
            </a:r>
            <a:r>
              <a:rPr dirty="0" err="1"/>
              <a:t>ограниченная</a:t>
            </a:r>
            <a:r>
              <a:rPr dirty="0"/>
              <a:t>. </a:t>
            </a:r>
            <a:r>
              <a:rPr dirty="0" err="1"/>
              <a:t>Приведите</a:t>
            </a:r>
            <a:r>
              <a:rPr dirty="0"/>
              <a:t> </a:t>
            </a:r>
            <a:r>
              <a:rPr dirty="0" err="1"/>
              <a:t>пример</a:t>
            </a:r>
            <a:r>
              <a:rPr dirty="0"/>
              <a:t>: </a:t>
            </a:r>
            <a:r>
              <a:rPr dirty="0" err="1"/>
              <a:t>регистр</a:t>
            </a:r>
            <a:r>
              <a:rPr dirty="0"/>
              <a:t> </a:t>
            </a:r>
            <a:r>
              <a:rPr dirty="0" err="1"/>
              <a:t>хранит</a:t>
            </a:r>
            <a:r>
              <a:rPr dirty="0"/>
              <a:t> </a:t>
            </a:r>
            <a:r>
              <a:rPr dirty="0" err="1"/>
              <a:t>адрес</a:t>
            </a:r>
            <a:r>
              <a:rPr dirty="0"/>
              <a:t> </a:t>
            </a:r>
            <a:r>
              <a:rPr dirty="0" err="1"/>
              <a:t>или</a:t>
            </a:r>
            <a:r>
              <a:rPr dirty="0"/>
              <a:t> </a:t>
            </a:r>
            <a:r>
              <a:rPr dirty="0" err="1"/>
              <a:t>число</a:t>
            </a:r>
            <a:r>
              <a:rPr dirty="0"/>
              <a:t> </a:t>
            </a: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арифметической</a:t>
            </a:r>
            <a:r>
              <a:rPr dirty="0"/>
              <a:t> </a:t>
            </a:r>
            <a:r>
              <a:rPr dirty="0" err="1"/>
              <a:t>операции</a:t>
            </a:r>
            <a:r>
              <a:rPr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dirty="0" err="1"/>
              <a:t>Здесь</a:t>
            </a:r>
            <a:r>
              <a:rPr dirty="0"/>
              <a:t> </a:t>
            </a:r>
            <a:r>
              <a:rPr dirty="0" err="1"/>
              <a:t>нужно</a:t>
            </a:r>
            <a:r>
              <a:rPr dirty="0"/>
              <a:t> </a:t>
            </a:r>
            <a:r>
              <a:rPr dirty="0" err="1"/>
              <a:t>объяснить</a:t>
            </a:r>
            <a:r>
              <a:rPr dirty="0"/>
              <a:t> </a:t>
            </a:r>
            <a:r>
              <a:rPr dirty="0" err="1"/>
              <a:t>устройство</a:t>
            </a:r>
            <a:r>
              <a:rPr dirty="0"/>
              <a:t> </a:t>
            </a:r>
            <a:r>
              <a:rPr dirty="0" err="1"/>
              <a:t>кэша</a:t>
            </a:r>
            <a:r>
              <a:rPr dirty="0"/>
              <a:t> и </a:t>
            </a:r>
            <a:r>
              <a:rPr dirty="0" err="1"/>
              <a:t>его</a:t>
            </a:r>
            <a:r>
              <a:rPr dirty="0"/>
              <a:t> </a:t>
            </a:r>
            <a:r>
              <a:rPr dirty="0" err="1"/>
              <a:t>уровни</a:t>
            </a:r>
            <a:r>
              <a:rPr dirty="0"/>
              <a:t>. </a:t>
            </a:r>
            <a:r>
              <a:rPr dirty="0" err="1"/>
              <a:t>Подчеркните</a:t>
            </a:r>
            <a:r>
              <a:rPr dirty="0"/>
              <a:t>, </a:t>
            </a:r>
            <a:r>
              <a:rPr dirty="0" err="1"/>
              <a:t>что</a:t>
            </a:r>
            <a:r>
              <a:rPr dirty="0"/>
              <a:t> </a:t>
            </a:r>
            <a:r>
              <a:rPr dirty="0" err="1"/>
              <a:t>без</a:t>
            </a:r>
            <a:r>
              <a:rPr dirty="0"/>
              <a:t> </a:t>
            </a:r>
            <a:r>
              <a:rPr dirty="0" err="1"/>
              <a:t>кэша</a:t>
            </a:r>
            <a:r>
              <a:rPr dirty="0"/>
              <a:t> </a:t>
            </a:r>
            <a:r>
              <a:rPr dirty="0" err="1"/>
              <a:t>процессор</a:t>
            </a:r>
            <a:r>
              <a:rPr dirty="0"/>
              <a:t> </a:t>
            </a:r>
            <a:r>
              <a:rPr dirty="0" err="1"/>
              <a:t>работал</a:t>
            </a:r>
            <a:r>
              <a:rPr dirty="0"/>
              <a:t> </a:t>
            </a:r>
            <a:r>
              <a:rPr dirty="0" err="1"/>
              <a:t>бы</a:t>
            </a:r>
            <a:r>
              <a:rPr dirty="0"/>
              <a:t> </a:t>
            </a:r>
            <a:r>
              <a:rPr dirty="0" err="1"/>
              <a:t>гораздо</a:t>
            </a:r>
            <a:r>
              <a:rPr dirty="0"/>
              <a:t> </a:t>
            </a:r>
            <a:r>
              <a:rPr dirty="0" err="1"/>
              <a:t>медленнее</a:t>
            </a:r>
            <a:r>
              <a:rPr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dirty="0" err="1"/>
              <a:t>Объясните</a:t>
            </a:r>
            <a:r>
              <a:rPr dirty="0"/>
              <a:t>, </a:t>
            </a:r>
            <a:r>
              <a:rPr dirty="0" err="1"/>
              <a:t>что</a:t>
            </a:r>
            <a:r>
              <a:rPr dirty="0"/>
              <a:t> </a:t>
            </a:r>
            <a:r>
              <a:rPr dirty="0" err="1"/>
              <a:t>оперативная</a:t>
            </a:r>
            <a:r>
              <a:rPr dirty="0"/>
              <a:t> </a:t>
            </a:r>
            <a:r>
              <a:rPr dirty="0" err="1"/>
              <a:t>память</a:t>
            </a:r>
            <a:r>
              <a:rPr dirty="0"/>
              <a:t> </a:t>
            </a:r>
            <a:r>
              <a:rPr dirty="0" err="1"/>
              <a:t>используется</a:t>
            </a:r>
            <a:r>
              <a:rPr dirty="0"/>
              <a:t> </a:t>
            </a: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хранения</a:t>
            </a:r>
            <a:r>
              <a:rPr dirty="0"/>
              <a:t> </a:t>
            </a:r>
            <a:r>
              <a:rPr dirty="0" err="1"/>
              <a:t>запущенных</a:t>
            </a:r>
            <a:r>
              <a:rPr dirty="0"/>
              <a:t> </a:t>
            </a:r>
            <a:r>
              <a:rPr dirty="0" err="1"/>
              <a:t>программ</a:t>
            </a:r>
            <a:r>
              <a:rPr dirty="0"/>
              <a:t>. </a:t>
            </a:r>
            <a:r>
              <a:rPr dirty="0" err="1"/>
              <a:t>Приведите</a:t>
            </a:r>
            <a:r>
              <a:rPr dirty="0"/>
              <a:t> </a:t>
            </a:r>
            <a:r>
              <a:rPr dirty="0" err="1"/>
              <a:t>пример</a:t>
            </a:r>
            <a:r>
              <a:rPr dirty="0"/>
              <a:t>: </a:t>
            </a:r>
            <a:r>
              <a:rPr dirty="0" err="1"/>
              <a:t>если</a:t>
            </a:r>
            <a:r>
              <a:rPr dirty="0"/>
              <a:t> </a:t>
            </a:r>
            <a:r>
              <a:rPr dirty="0" err="1"/>
              <a:t>закрыть</a:t>
            </a:r>
            <a:r>
              <a:rPr dirty="0"/>
              <a:t> </a:t>
            </a:r>
            <a:r>
              <a:rPr dirty="0" err="1"/>
              <a:t>ноутбук</a:t>
            </a:r>
            <a:r>
              <a:rPr dirty="0"/>
              <a:t> </a:t>
            </a:r>
            <a:r>
              <a:rPr dirty="0" err="1"/>
              <a:t>без</a:t>
            </a:r>
            <a:r>
              <a:rPr dirty="0"/>
              <a:t> </a:t>
            </a:r>
            <a:r>
              <a:rPr dirty="0" err="1"/>
              <a:t>сохранения</a:t>
            </a:r>
            <a:r>
              <a:rPr dirty="0"/>
              <a:t>, </a:t>
            </a:r>
            <a:r>
              <a:rPr dirty="0" err="1"/>
              <a:t>данные</a:t>
            </a:r>
            <a:r>
              <a:rPr dirty="0"/>
              <a:t> в RAM </a:t>
            </a:r>
            <a:r>
              <a:rPr dirty="0" err="1"/>
              <a:t>исчезнут</a:t>
            </a:r>
            <a:r>
              <a:rPr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dirty="0" err="1"/>
              <a:t>Расскажите</a:t>
            </a:r>
            <a:r>
              <a:rPr dirty="0"/>
              <a:t> </a:t>
            </a:r>
            <a:r>
              <a:rPr dirty="0" err="1"/>
              <a:t>про</a:t>
            </a:r>
            <a:r>
              <a:rPr dirty="0"/>
              <a:t> ROM. </a:t>
            </a:r>
            <a:r>
              <a:rPr dirty="0" err="1"/>
              <a:t>Объясните</a:t>
            </a:r>
            <a:r>
              <a:rPr dirty="0"/>
              <a:t> </a:t>
            </a:r>
            <a:r>
              <a:rPr dirty="0" err="1"/>
              <a:t>студентам</a:t>
            </a:r>
            <a:r>
              <a:rPr dirty="0"/>
              <a:t>, </a:t>
            </a:r>
            <a:r>
              <a:rPr dirty="0" err="1"/>
              <a:t>что</a:t>
            </a:r>
            <a:r>
              <a:rPr dirty="0"/>
              <a:t> BIOS/UEFI </a:t>
            </a:r>
            <a:r>
              <a:rPr dirty="0" err="1"/>
              <a:t>хранится</a:t>
            </a:r>
            <a:r>
              <a:rPr dirty="0"/>
              <a:t> </a:t>
            </a:r>
            <a:r>
              <a:rPr dirty="0" err="1"/>
              <a:t>именно</a:t>
            </a:r>
            <a:r>
              <a:rPr dirty="0"/>
              <a:t> </a:t>
            </a:r>
            <a:r>
              <a:rPr dirty="0" err="1"/>
              <a:t>здесь</a:t>
            </a:r>
            <a:r>
              <a:rPr dirty="0"/>
              <a:t>. </a:t>
            </a:r>
            <a:r>
              <a:rPr dirty="0" err="1"/>
              <a:t>Современный</a:t>
            </a:r>
            <a:r>
              <a:rPr dirty="0"/>
              <a:t> </a:t>
            </a:r>
            <a:r>
              <a:rPr dirty="0" err="1"/>
              <a:t>вариант</a:t>
            </a:r>
            <a:r>
              <a:rPr dirty="0"/>
              <a:t> – </a:t>
            </a:r>
            <a:r>
              <a:rPr dirty="0" err="1"/>
              <a:t>прошивки</a:t>
            </a:r>
            <a:r>
              <a:rPr dirty="0"/>
              <a:t> </a:t>
            </a:r>
            <a:r>
              <a:rPr dirty="0" err="1"/>
              <a:t>на</a:t>
            </a:r>
            <a:r>
              <a:rPr dirty="0"/>
              <a:t> </a:t>
            </a:r>
            <a:r>
              <a:rPr dirty="0" err="1"/>
              <a:t>флеш-памяти</a:t>
            </a:r>
            <a:r>
              <a:rPr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9900" y="2882834"/>
            <a:ext cx="6172200" cy="857250"/>
          </a:xfrm>
        </p:spPr>
        <p:txBody>
          <a:bodyPr>
            <a:normAutofit fontScale="90000"/>
          </a:bodyPr>
          <a:lstStyle/>
          <a:p>
            <a:r>
              <a:rPr dirty="0" err="1">
                <a:latin typeface="Arial Black" panose="020B0A04020102020204" pitchFamily="34" charset="0"/>
              </a:rPr>
              <a:t>Хранение</a:t>
            </a:r>
            <a:r>
              <a:rPr dirty="0">
                <a:latin typeface="Arial Black" panose="020B0A04020102020204" pitchFamily="34" charset="0"/>
              </a:rPr>
              <a:t> </a:t>
            </a:r>
            <a:r>
              <a:rPr dirty="0" err="1">
                <a:latin typeface="Arial Black" panose="020B0A04020102020204" pitchFamily="34" charset="0"/>
              </a:rPr>
              <a:t>данных</a:t>
            </a:r>
            <a:r>
              <a:rPr dirty="0">
                <a:latin typeface="Arial Black" panose="020B0A04020102020204" pitchFamily="34" charset="0"/>
              </a:rPr>
              <a:t> в ЭВМ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9028D6FC-1D43-41C3-BB9F-5FCAB5A84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9900" y="4448863"/>
            <a:ext cx="6172200" cy="650450"/>
          </a:xfrm>
        </p:spPr>
        <p:txBody>
          <a:bodyPr/>
          <a:lstStyle/>
          <a:p>
            <a:pPr marL="0" indent="0" algn="ctr">
              <a:buNone/>
            </a:pPr>
            <a:r>
              <a:rPr lang="ru-RU" dirty="0">
                <a:latin typeface="Arial Black" panose="020B0A04020102020204" pitchFamily="34" charset="0"/>
              </a:rPr>
              <a:t>Лекция №2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latin typeface="Arial Black" panose="020B0A04020102020204" pitchFamily="34" charset="0"/>
              </a:rPr>
              <a:t>Жёсткие</a:t>
            </a:r>
            <a:r>
              <a:rPr dirty="0">
                <a:latin typeface="Arial Black" panose="020B0A04020102020204" pitchFamily="34" charset="0"/>
              </a:rPr>
              <a:t> </a:t>
            </a:r>
            <a:r>
              <a:rPr dirty="0" err="1">
                <a:latin typeface="Arial Black" panose="020B0A04020102020204" pitchFamily="34" charset="0"/>
              </a:rPr>
              <a:t>диски</a:t>
            </a:r>
            <a:r>
              <a:rPr dirty="0">
                <a:latin typeface="Arial Black" panose="020B0A04020102020204" pitchFamily="34" charset="0"/>
              </a:rPr>
              <a:t> (HDD)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326722"/>
            <a:ext cx="10972800" cy="4525963"/>
          </a:xfrm>
        </p:spPr>
        <p:txBody>
          <a:bodyPr/>
          <a:lstStyle/>
          <a:p>
            <a:pPr marL="0" indent="0">
              <a:buNone/>
            </a:pPr>
            <a:r>
              <a:rPr dirty="0" err="1"/>
              <a:t>Жёсткие</a:t>
            </a:r>
            <a:r>
              <a:rPr dirty="0"/>
              <a:t> </a:t>
            </a:r>
            <a:r>
              <a:rPr dirty="0" err="1"/>
              <a:t>диски</a:t>
            </a:r>
            <a:r>
              <a:rPr dirty="0"/>
              <a:t> </a:t>
            </a:r>
            <a:r>
              <a:rPr dirty="0" err="1"/>
              <a:t>основаны</a:t>
            </a:r>
            <a:r>
              <a:rPr dirty="0"/>
              <a:t> </a:t>
            </a:r>
            <a:r>
              <a:rPr dirty="0" err="1"/>
              <a:t>на</a:t>
            </a:r>
            <a:r>
              <a:rPr dirty="0"/>
              <a:t> </a:t>
            </a:r>
            <a:r>
              <a:rPr dirty="0" err="1"/>
              <a:t>вращающихся</a:t>
            </a:r>
            <a:r>
              <a:rPr dirty="0"/>
              <a:t> </a:t>
            </a:r>
            <a:r>
              <a:rPr dirty="0" err="1"/>
              <a:t>магнитных</a:t>
            </a:r>
            <a:r>
              <a:rPr dirty="0"/>
              <a:t> </a:t>
            </a:r>
            <a:r>
              <a:rPr dirty="0" err="1"/>
              <a:t>пластинах</a:t>
            </a:r>
            <a:r>
              <a:rPr dirty="0"/>
              <a:t>. </a:t>
            </a:r>
            <a:r>
              <a:rPr dirty="0" err="1"/>
              <a:t>Их</a:t>
            </a:r>
            <a:r>
              <a:rPr dirty="0"/>
              <a:t> </a:t>
            </a:r>
            <a:r>
              <a:rPr dirty="0" err="1"/>
              <a:t>преимущества</a:t>
            </a:r>
            <a:r>
              <a:rPr dirty="0"/>
              <a:t> – </a:t>
            </a:r>
            <a:r>
              <a:rPr dirty="0" err="1"/>
              <a:t>низкая</a:t>
            </a:r>
            <a:r>
              <a:rPr dirty="0"/>
              <a:t> </a:t>
            </a:r>
            <a:r>
              <a:rPr dirty="0" err="1"/>
              <a:t>цена</a:t>
            </a:r>
            <a:r>
              <a:rPr dirty="0"/>
              <a:t> и </a:t>
            </a:r>
            <a:r>
              <a:rPr dirty="0" err="1"/>
              <a:t>большие</a:t>
            </a:r>
            <a:r>
              <a:rPr dirty="0"/>
              <a:t> </a:t>
            </a:r>
            <a:r>
              <a:rPr dirty="0" err="1"/>
              <a:t>объёмы</a:t>
            </a:r>
            <a:r>
              <a:rPr dirty="0"/>
              <a:t> (</a:t>
            </a:r>
            <a:r>
              <a:rPr dirty="0" err="1"/>
              <a:t>терабайты</a:t>
            </a:r>
            <a:r>
              <a:rPr dirty="0"/>
              <a:t>). </a:t>
            </a:r>
            <a:r>
              <a:rPr dirty="0" err="1"/>
              <a:t>Недостатки</a:t>
            </a:r>
            <a:r>
              <a:rPr dirty="0"/>
              <a:t> – </a:t>
            </a:r>
            <a:r>
              <a:rPr dirty="0" err="1"/>
              <a:t>низкая</a:t>
            </a:r>
            <a:r>
              <a:rPr dirty="0"/>
              <a:t> </a:t>
            </a:r>
            <a:r>
              <a:rPr dirty="0" err="1"/>
              <a:t>скорость</a:t>
            </a:r>
            <a:r>
              <a:rPr dirty="0"/>
              <a:t> (100–200 МБ/с) и </a:t>
            </a:r>
            <a:r>
              <a:rPr dirty="0" err="1"/>
              <a:t>уязвимость</a:t>
            </a:r>
            <a:r>
              <a:rPr dirty="0"/>
              <a:t> к </a:t>
            </a:r>
            <a:r>
              <a:rPr dirty="0" err="1"/>
              <a:t>механическим</a:t>
            </a:r>
            <a:r>
              <a:rPr dirty="0"/>
              <a:t> </a:t>
            </a:r>
            <a:r>
              <a:rPr dirty="0" err="1"/>
              <a:t>повреждениям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 err="1">
                <a:latin typeface="Arial Black" panose="020B0A04020102020204" pitchFamily="34" charset="0"/>
              </a:rPr>
              <a:t>Твердотельные</a:t>
            </a:r>
            <a:r>
              <a:rPr dirty="0">
                <a:latin typeface="Arial Black" panose="020B0A04020102020204" pitchFamily="34" charset="0"/>
              </a:rPr>
              <a:t> </a:t>
            </a:r>
            <a:r>
              <a:rPr dirty="0" err="1">
                <a:latin typeface="Arial Black" panose="020B0A04020102020204" pitchFamily="34" charset="0"/>
              </a:rPr>
              <a:t>накопители</a:t>
            </a:r>
            <a:r>
              <a:rPr dirty="0">
                <a:latin typeface="Arial Black" panose="020B0A04020102020204" pitchFamily="34" charset="0"/>
              </a:rPr>
              <a:t> (SSD)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16890"/>
            <a:ext cx="10972800" cy="4525963"/>
          </a:xfrm>
        </p:spPr>
        <p:txBody>
          <a:bodyPr/>
          <a:lstStyle/>
          <a:p>
            <a:pPr marL="0" indent="0">
              <a:buNone/>
            </a:pPr>
            <a:r>
              <a:rPr dirty="0"/>
              <a:t>SSD </a:t>
            </a:r>
            <a:r>
              <a:rPr dirty="0" err="1"/>
              <a:t>не</a:t>
            </a:r>
            <a:r>
              <a:rPr dirty="0"/>
              <a:t> </a:t>
            </a:r>
            <a:r>
              <a:rPr dirty="0" err="1"/>
              <a:t>имеют</a:t>
            </a:r>
            <a:r>
              <a:rPr dirty="0"/>
              <a:t> </a:t>
            </a:r>
            <a:r>
              <a:rPr dirty="0" err="1"/>
              <a:t>движущихся</a:t>
            </a:r>
            <a:r>
              <a:rPr dirty="0"/>
              <a:t> </a:t>
            </a:r>
            <a:r>
              <a:rPr dirty="0" err="1"/>
              <a:t>частей</a:t>
            </a:r>
            <a:r>
              <a:rPr dirty="0"/>
              <a:t> и </a:t>
            </a:r>
            <a:r>
              <a:rPr dirty="0" err="1"/>
              <a:t>используют</a:t>
            </a:r>
            <a:r>
              <a:rPr dirty="0"/>
              <a:t> </a:t>
            </a:r>
            <a:r>
              <a:rPr dirty="0" err="1"/>
              <a:t>флеш-память</a:t>
            </a:r>
            <a:r>
              <a:rPr dirty="0"/>
              <a:t>. </a:t>
            </a:r>
            <a:r>
              <a:rPr dirty="0" err="1"/>
              <a:t>Они</a:t>
            </a:r>
            <a:r>
              <a:rPr dirty="0"/>
              <a:t> </a:t>
            </a:r>
            <a:r>
              <a:rPr dirty="0" err="1"/>
              <a:t>обеспечивают</a:t>
            </a:r>
            <a:r>
              <a:rPr dirty="0"/>
              <a:t> </a:t>
            </a:r>
            <a:r>
              <a:rPr dirty="0" err="1"/>
              <a:t>высокую</a:t>
            </a:r>
            <a:r>
              <a:rPr dirty="0"/>
              <a:t> </a:t>
            </a:r>
            <a:r>
              <a:rPr dirty="0" err="1"/>
              <a:t>скорость</a:t>
            </a:r>
            <a:r>
              <a:rPr dirty="0"/>
              <a:t> (500–3500 МБ/с), </a:t>
            </a:r>
            <a:r>
              <a:rPr dirty="0" err="1"/>
              <a:t>низкие</a:t>
            </a:r>
            <a:r>
              <a:rPr dirty="0"/>
              <a:t> </a:t>
            </a:r>
            <a:r>
              <a:rPr dirty="0" err="1"/>
              <a:t>задержки</a:t>
            </a:r>
            <a:r>
              <a:rPr dirty="0"/>
              <a:t> и </a:t>
            </a:r>
            <a:r>
              <a:rPr dirty="0" err="1"/>
              <a:t>большую</a:t>
            </a:r>
            <a:r>
              <a:rPr dirty="0"/>
              <a:t> </a:t>
            </a:r>
            <a:r>
              <a:rPr dirty="0" err="1"/>
              <a:t>надёжность</a:t>
            </a:r>
            <a:r>
              <a:rPr dirty="0"/>
              <a:t>. </a:t>
            </a:r>
            <a:r>
              <a:rPr dirty="0" err="1"/>
              <a:t>Недостаток</a:t>
            </a:r>
            <a:r>
              <a:rPr dirty="0"/>
              <a:t> – </a:t>
            </a:r>
            <a:r>
              <a:rPr dirty="0" err="1"/>
              <a:t>более</a:t>
            </a:r>
            <a:r>
              <a:rPr dirty="0"/>
              <a:t> </a:t>
            </a:r>
            <a:r>
              <a:rPr dirty="0" err="1"/>
              <a:t>высокая</a:t>
            </a:r>
            <a:r>
              <a:rPr dirty="0"/>
              <a:t> </a:t>
            </a:r>
            <a:r>
              <a:rPr dirty="0" err="1"/>
              <a:t>цена</a:t>
            </a:r>
            <a:r>
              <a:rPr dirty="0"/>
              <a:t> </a:t>
            </a:r>
            <a:r>
              <a:rPr dirty="0" err="1"/>
              <a:t>за</a:t>
            </a:r>
            <a:r>
              <a:rPr dirty="0"/>
              <a:t> </a:t>
            </a:r>
            <a:r>
              <a:rPr dirty="0" err="1"/>
              <a:t>гигабайт</a:t>
            </a:r>
            <a:r>
              <a:rPr dirty="0"/>
              <a:t> </a:t>
            </a:r>
            <a:r>
              <a:rPr dirty="0" err="1"/>
              <a:t>по</a:t>
            </a:r>
            <a:r>
              <a:rPr dirty="0"/>
              <a:t> </a:t>
            </a:r>
            <a:r>
              <a:rPr dirty="0" err="1"/>
              <a:t>сравнению</a:t>
            </a:r>
            <a:r>
              <a:rPr dirty="0"/>
              <a:t> с HDD.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 err="1">
                <a:latin typeface="Arial Black" panose="020B0A04020102020204" pitchFamily="34" charset="0"/>
              </a:rPr>
              <a:t>Флеш-накопители</a:t>
            </a:r>
            <a:r>
              <a:rPr dirty="0">
                <a:latin typeface="Arial Black" panose="020B0A04020102020204" pitchFamily="34" charset="0"/>
              </a:rPr>
              <a:t> и </a:t>
            </a:r>
            <a:r>
              <a:rPr dirty="0" err="1">
                <a:latin typeface="Arial Black" panose="020B0A04020102020204" pitchFamily="34" charset="0"/>
              </a:rPr>
              <a:t>карты</a:t>
            </a:r>
            <a:r>
              <a:rPr dirty="0">
                <a:latin typeface="Arial Black" panose="020B0A04020102020204" pitchFamily="34" charset="0"/>
              </a:rPr>
              <a:t> </a:t>
            </a:r>
            <a:r>
              <a:rPr dirty="0" err="1">
                <a:latin typeface="Arial Black" panose="020B0A04020102020204" pitchFamily="34" charset="0"/>
              </a:rPr>
              <a:t>памяти</a:t>
            </a:r>
            <a:endParaRPr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16889"/>
            <a:ext cx="10972800" cy="4525963"/>
          </a:xfrm>
        </p:spPr>
        <p:txBody>
          <a:bodyPr/>
          <a:lstStyle/>
          <a:p>
            <a:pPr marL="0" indent="0">
              <a:buNone/>
            </a:pPr>
            <a:r>
              <a:rPr dirty="0" err="1"/>
              <a:t>Флеш-накопители</a:t>
            </a:r>
            <a:r>
              <a:rPr dirty="0"/>
              <a:t> и </a:t>
            </a:r>
            <a:r>
              <a:rPr dirty="0" err="1"/>
              <a:t>карты</a:t>
            </a:r>
            <a:r>
              <a:rPr dirty="0"/>
              <a:t> </a:t>
            </a:r>
            <a:r>
              <a:rPr dirty="0" err="1"/>
              <a:t>памяти</a:t>
            </a:r>
            <a:r>
              <a:rPr dirty="0"/>
              <a:t> </a:t>
            </a:r>
            <a:r>
              <a:rPr dirty="0" err="1"/>
              <a:t>используют</a:t>
            </a:r>
            <a:r>
              <a:rPr dirty="0"/>
              <a:t> NAND-</a:t>
            </a:r>
            <a:r>
              <a:rPr dirty="0" err="1"/>
              <a:t>память</a:t>
            </a:r>
            <a:r>
              <a:rPr dirty="0"/>
              <a:t>. </a:t>
            </a:r>
            <a:r>
              <a:rPr dirty="0" err="1"/>
              <a:t>Они</a:t>
            </a:r>
            <a:r>
              <a:rPr dirty="0"/>
              <a:t> </a:t>
            </a:r>
            <a:r>
              <a:rPr dirty="0" err="1"/>
              <a:t>компактные</a:t>
            </a:r>
            <a:r>
              <a:rPr dirty="0"/>
              <a:t>, </a:t>
            </a:r>
            <a:r>
              <a:rPr dirty="0" err="1"/>
              <a:t>удобные</a:t>
            </a:r>
            <a:r>
              <a:rPr dirty="0"/>
              <a:t> </a:t>
            </a: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переноса</a:t>
            </a:r>
            <a:r>
              <a:rPr dirty="0"/>
              <a:t> </a:t>
            </a:r>
            <a:r>
              <a:rPr dirty="0" err="1"/>
              <a:t>информации</a:t>
            </a:r>
            <a:r>
              <a:rPr dirty="0"/>
              <a:t>, </a:t>
            </a:r>
            <a:r>
              <a:rPr dirty="0" err="1"/>
              <a:t>имеют</a:t>
            </a:r>
            <a:r>
              <a:rPr dirty="0"/>
              <a:t> </a:t>
            </a:r>
            <a:r>
              <a:rPr dirty="0" err="1"/>
              <a:t>объёмы</a:t>
            </a:r>
            <a:r>
              <a:rPr dirty="0"/>
              <a:t> </a:t>
            </a:r>
            <a:r>
              <a:rPr dirty="0" err="1"/>
              <a:t>до</a:t>
            </a:r>
            <a:r>
              <a:rPr dirty="0"/>
              <a:t> 2 ТБ. </a:t>
            </a:r>
            <a:r>
              <a:rPr dirty="0" err="1"/>
              <a:t>Недостаток</a:t>
            </a:r>
            <a:r>
              <a:rPr dirty="0"/>
              <a:t> – </a:t>
            </a:r>
            <a:r>
              <a:rPr dirty="0" err="1"/>
              <a:t>ограниченное</a:t>
            </a:r>
            <a:r>
              <a:rPr dirty="0"/>
              <a:t> </a:t>
            </a:r>
            <a:r>
              <a:rPr dirty="0" err="1"/>
              <a:t>количество</a:t>
            </a:r>
            <a:r>
              <a:rPr dirty="0"/>
              <a:t> </a:t>
            </a:r>
            <a:r>
              <a:rPr dirty="0" err="1"/>
              <a:t>циклов</a:t>
            </a:r>
            <a:r>
              <a:rPr dirty="0"/>
              <a:t> </a:t>
            </a:r>
            <a:r>
              <a:rPr dirty="0" err="1"/>
              <a:t>записи</a:t>
            </a:r>
            <a:r>
              <a:rPr dirty="0"/>
              <a:t> и </a:t>
            </a:r>
            <a:r>
              <a:rPr dirty="0" err="1"/>
              <a:t>риск</a:t>
            </a:r>
            <a:r>
              <a:rPr dirty="0"/>
              <a:t> </a:t>
            </a:r>
            <a:r>
              <a:rPr dirty="0" err="1"/>
              <a:t>потери</a:t>
            </a:r>
            <a:r>
              <a:rPr dirty="0"/>
              <a:t> </a:t>
            </a:r>
            <a:r>
              <a:rPr dirty="0" err="1"/>
              <a:t>данных</a:t>
            </a:r>
            <a:r>
              <a:rPr dirty="0"/>
              <a:t> </a:t>
            </a:r>
            <a:r>
              <a:rPr dirty="0" err="1"/>
              <a:t>при</a:t>
            </a:r>
            <a:r>
              <a:rPr dirty="0"/>
              <a:t> </a:t>
            </a:r>
            <a:r>
              <a:rPr dirty="0" err="1"/>
              <a:t>износе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latin typeface="Arial Black" panose="020B0A04020102020204" pitchFamily="34" charset="0"/>
              </a:rPr>
              <a:t>Оптические</a:t>
            </a:r>
            <a:r>
              <a:rPr dirty="0">
                <a:latin typeface="Arial Black" panose="020B0A04020102020204" pitchFamily="34" charset="0"/>
              </a:rPr>
              <a:t> </a:t>
            </a:r>
            <a:r>
              <a:rPr dirty="0" err="1">
                <a:latin typeface="Arial Black" panose="020B0A04020102020204" pitchFamily="34" charset="0"/>
              </a:rPr>
              <a:t>диски</a:t>
            </a:r>
            <a:endParaRPr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27522"/>
            <a:ext cx="10972800" cy="4525963"/>
          </a:xfrm>
        </p:spPr>
        <p:txBody>
          <a:bodyPr/>
          <a:lstStyle/>
          <a:p>
            <a:pPr marL="0" indent="0">
              <a:buNone/>
            </a:pPr>
            <a:r>
              <a:rPr dirty="0"/>
              <a:t>CD, DVD и Blu-Ray – </a:t>
            </a:r>
            <a:r>
              <a:rPr dirty="0" err="1"/>
              <a:t>оптические</a:t>
            </a:r>
            <a:r>
              <a:rPr dirty="0"/>
              <a:t> </a:t>
            </a:r>
            <a:r>
              <a:rPr dirty="0" err="1"/>
              <a:t>носители</a:t>
            </a:r>
            <a:r>
              <a:rPr dirty="0"/>
              <a:t>, </a:t>
            </a:r>
            <a:r>
              <a:rPr dirty="0" err="1"/>
              <a:t>использующие</a:t>
            </a:r>
            <a:r>
              <a:rPr dirty="0"/>
              <a:t> </a:t>
            </a:r>
            <a:r>
              <a:rPr dirty="0" err="1"/>
              <a:t>лазеры</a:t>
            </a:r>
            <a:r>
              <a:rPr dirty="0"/>
              <a:t> </a:t>
            </a: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записи</a:t>
            </a:r>
            <a:r>
              <a:rPr dirty="0"/>
              <a:t> и </a:t>
            </a:r>
            <a:r>
              <a:rPr dirty="0" err="1"/>
              <a:t>чтения</a:t>
            </a:r>
            <a:r>
              <a:rPr dirty="0"/>
              <a:t> </a:t>
            </a:r>
            <a:r>
              <a:rPr dirty="0" err="1"/>
              <a:t>информации</a:t>
            </a:r>
            <a:r>
              <a:rPr dirty="0"/>
              <a:t>. </a:t>
            </a:r>
            <a:r>
              <a:rPr dirty="0" err="1"/>
              <a:t>Обеспечивают</a:t>
            </a:r>
            <a:r>
              <a:rPr dirty="0"/>
              <a:t> </a:t>
            </a:r>
            <a:r>
              <a:rPr dirty="0" err="1"/>
              <a:t>объёмы</a:t>
            </a:r>
            <a:r>
              <a:rPr dirty="0"/>
              <a:t> </a:t>
            </a:r>
            <a:r>
              <a:rPr dirty="0" err="1"/>
              <a:t>от</a:t>
            </a:r>
            <a:r>
              <a:rPr dirty="0"/>
              <a:t> 700 МБ </a:t>
            </a:r>
            <a:r>
              <a:rPr dirty="0" err="1"/>
              <a:t>до</a:t>
            </a:r>
            <a:r>
              <a:rPr dirty="0"/>
              <a:t> 50 ГБ. </a:t>
            </a:r>
            <a:r>
              <a:rPr dirty="0" err="1"/>
              <a:t>Сегодня</a:t>
            </a:r>
            <a:r>
              <a:rPr dirty="0"/>
              <a:t> </a:t>
            </a:r>
            <a:r>
              <a:rPr dirty="0" err="1"/>
              <a:t>используются</a:t>
            </a:r>
            <a:r>
              <a:rPr dirty="0"/>
              <a:t> </a:t>
            </a:r>
            <a:r>
              <a:rPr dirty="0" err="1"/>
              <a:t>редко</a:t>
            </a:r>
            <a:r>
              <a:rPr dirty="0"/>
              <a:t>, в </a:t>
            </a:r>
            <a:r>
              <a:rPr dirty="0" err="1"/>
              <a:t>основном</a:t>
            </a:r>
            <a:r>
              <a:rPr dirty="0"/>
              <a:t> </a:t>
            </a: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архивирования</a:t>
            </a:r>
            <a:r>
              <a:rPr dirty="0"/>
              <a:t> и </a:t>
            </a:r>
            <a:r>
              <a:rPr dirty="0" err="1"/>
              <a:t>мультимедиа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 err="1">
                <a:latin typeface="Arial Black" panose="020B0A04020102020204" pitchFamily="34" charset="0"/>
              </a:rPr>
              <a:t>Сетевые</a:t>
            </a:r>
            <a:r>
              <a:rPr dirty="0">
                <a:latin typeface="Arial Black" panose="020B0A04020102020204" pitchFamily="34" charset="0"/>
              </a:rPr>
              <a:t> </a:t>
            </a:r>
            <a:r>
              <a:rPr dirty="0" err="1">
                <a:latin typeface="Arial Black" panose="020B0A04020102020204" pitchFamily="34" charset="0"/>
              </a:rPr>
              <a:t>хранилища</a:t>
            </a:r>
            <a:r>
              <a:rPr dirty="0">
                <a:latin typeface="Arial Black" panose="020B0A04020102020204" pitchFamily="34" charset="0"/>
              </a:rPr>
              <a:t> (NAS, SAN)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390517"/>
            <a:ext cx="10972800" cy="4525963"/>
          </a:xfrm>
        </p:spPr>
        <p:txBody>
          <a:bodyPr/>
          <a:lstStyle/>
          <a:p>
            <a:pPr marL="0" indent="0">
              <a:buNone/>
            </a:pPr>
            <a:r>
              <a:rPr dirty="0"/>
              <a:t>NAS (Network Attached Storage) – </a:t>
            </a:r>
            <a:r>
              <a:rPr dirty="0" err="1"/>
              <a:t>сетевое</a:t>
            </a:r>
            <a:r>
              <a:rPr dirty="0"/>
              <a:t> </a:t>
            </a:r>
            <a:r>
              <a:rPr dirty="0" err="1"/>
              <a:t>хранилище</a:t>
            </a:r>
            <a:r>
              <a:rPr dirty="0"/>
              <a:t> </a:t>
            </a: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дома</a:t>
            </a:r>
            <a:r>
              <a:rPr dirty="0"/>
              <a:t> и </a:t>
            </a:r>
            <a:r>
              <a:rPr dirty="0" err="1"/>
              <a:t>офиса</a:t>
            </a:r>
            <a:r>
              <a:rPr dirty="0"/>
              <a:t>. SAN (Storage Area Network) – </a:t>
            </a:r>
            <a:r>
              <a:rPr dirty="0" err="1"/>
              <a:t>корпоративные</a:t>
            </a:r>
            <a:r>
              <a:rPr dirty="0"/>
              <a:t> </a:t>
            </a:r>
            <a:r>
              <a:rPr dirty="0" err="1"/>
              <a:t>системы</a:t>
            </a:r>
            <a:r>
              <a:rPr dirty="0"/>
              <a:t> </a:t>
            </a:r>
            <a:r>
              <a:rPr dirty="0" err="1"/>
              <a:t>хранения</a:t>
            </a:r>
            <a:r>
              <a:rPr dirty="0"/>
              <a:t>. </a:t>
            </a:r>
            <a:r>
              <a:rPr dirty="0" err="1"/>
              <a:t>Позволяют</a:t>
            </a:r>
            <a:r>
              <a:rPr dirty="0"/>
              <a:t> </a:t>
            </a:r>
            <a:r>
              <a:rPr dirty="0" err="1"/>
              <a:t>централизованно</a:t>
            </a:r>
            <a:r>
              <a:rPr dirty="0"/>
              <a:t> </a:t>
            </a:r>
            <a:r>
              <a:rPr dirty="0" err="1"/>
              <a:t>хранить</a:t>
            </a:r>
            <a:r>
              <a:rPr dirty="0"/>
              <a:t> </a:t>
            </a:r>
            <a:r>
              <a:rPr dirty="0" err="1"/>
              <a:t>данные</a:t>
            </a:r>
            <a:r>
              <a:rPr dirty="0"/>
              <a:t> и </a:t>
            </a:r>
            <a:r>
              <a:rPr dirty="0" err="1"/>
              <a:t>управлять</a:t>
            </a:r>
            <a:r>
              <a:rPr dirty="0"/>
              <a:t> </a:t>
            </a:r>
            <a:r>
              <a:rPr dirty="0" err="1"/>
              <a:t>ими</a:t>
            </a:r>
            <a:r>
              <a:rPr dirty="0"/>
              <a:t> </a:t>
            </a:r>
            <a:r>
              <a:rPr dirty="0" err="1"/>
              <a:t>через</a:t>
            </a:r>
            <a:r>
              <a:rPr dirty="0"/>
              <a:t> </a:t>
            </a:r>
            <a:r>
              <a:rPr dirty="0" err="1"/>
              <a:t>сеть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latin typeface="Arial Black" panose="020B0A04020102020204" pitchFamily="34" charset="0"/>
              </a:rPr>
              <a:t>Облачные</a:t>
            </a:r>
            <a:r>
              <a:rPr dirty="0">
                <a:latin typeface="Arial Black" panose="020B0A04020102020204" pitchFamily="34" charset="0"/>
              </a:rPr>
              <a:t> </a:t>
            </a:r>
            <a:r>
              <a:rPr dirty="0" err="1">
                <a:latin typeface="Arial Black" panose="020B0A04020102020204" pitchFamily="34" charset="0"/>
              </a:rPr>
              <a:t>хранилища</a:t>
            </a:r>
            <a:endParaRPr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16889"/>
            <a:ext cx="10972800" cy="4525963"/>
          </a:xfrm>
        </p:spPr>
        <p:txBody>
          <a:bodyPr/>
          <a:lstStyle/>
          <a:p>
            <a:pPr marL="0" indent="0">
              <a:buNone/>
            </a:pPr>
            <a:r>
              <a:rPr dirty="0" err="1"/>
              <a:t>Примеры</a:t>
            </a:r>
            <a:r>
              <a:rPr dirty="0"/>
              <a:t>: Google Drive, Dropbox, iCloud. </a:t>
            </a:r>
            <a:r>
              <a:rPr dirty="0" err="1"/>
              <a:t>Преимущества</a:t>
            </a:r>
            <a:r>
              <a:rPr dirty="0"/>
              <a:t>: </a:t>
            </a:r>
            <a:r>
              <a:rPr dirty="0" err="1"/>
              <a:t>доступ</a:t>
            </a:r>
            <a:r>
              <a:rPr dirty="0"/>
              <a:t> к </a:t>
            </a:r>
            <a:r>
              <a:rPr dirty="0" err="1"/>
              <a:t>данным</a:t>
            </a:r>
            <a:r>
              <a:rPr dirty="0"/>
              <a:t> </a:t>
            </a:r>
            <a:r>
              <a:rPr dirty="0" err="1"/>
              <a:t>из</a:t>
            </a:r>
            <a:r>
              <a:rPr dirty="0"/>
              <a:t> </a:t>
            </a:r>
            <a:r>
              <a:rPr dirty="0" err="1"/>
              <a:t>любой</a:t>
            </a:r>
            <a:r>
              <a:rPr dirty="0"/>
              <a:t> </a:t>
            </a:r>
            <a:r>
              <a:rPr dirty="0" err="1"/>
              <a:t>точки</a:t>
            </a:r>
            <a:r>
              <a:rPr dirty="0"/>
              <a:t>, </a:t>
            </a:r>
            <a:r>
              <a:rPr dirty="0" err="1"/>
              <a:t>автоматическое</a:t>
            </a:r>
            <a:r>
              <a:rPr dirty="0"/>
              <a:t> </a:t>
            </a:r>
            <a:r>
              <a:rPr dirty="0" err="1"/>
              <a:t>резервное</a:t>
            </a:r>
            <a:r>
              <a:rPr dirty="0"/>
              <a:t> </a:t>
            </a:r>
            <a:r>
              <a:rPr dirty="0" err="1"/>
              <a:t>копирование</a:t>
            </a:r>
            <a:r>
              <a:rPr dirty="0"/>
              <a:t>. </a:t>
            </a:r>
            <a:r>
              <a:rPr dirty="0" err="1"/>
              <a:t>Недостатки</a:t>
            </a:r>
            <a:r>
              <a:rPr dirty="0"/>
              <a:t>: </a:t>
            </a:r>
            <a:r>
              <a:rPr dirty="0" err="1"/>
              <a:t>зависимость</a:t>
            </a:r>
            <a:r>
              <a:rPr dirty="0"/>
              <a:t> </a:t>
            </a:r>
            <a:r>
              <a:rPr dirty="0" err="1"/>
              <a:t>от</a:t>
            </a:r>
            <a:r>
              <a:rPr dirty="0"/>
              <a:t> </a:t>
            </a:r>
            <a:r>
              <a:rPr dirty="0" err="1"/>
              <a:t>интернета</a:t>
            </a:r>
            <a:r>
              <a:rPr dirty="0"/>
              <a:t>, </a:t>
            </a:r>
            <a:r>
              <a:rPr dirty="0" err="1"/>
              <a:t>риски</a:t>
            </a:r>
            <a:r>
              <a:rPr dirty="0"/>
              <a:t> </a:t>
            </a:r>
            <a:r>
              <a:rPr dirty="0" err="1"/>
              <a:t>безопасности</a:t>
            </a:r>
            <a:r>
              <a:rPr dirty="0"/>
              <a:t> и </a:t>
            </a:r>
            <a:r>
              <a:rPr dirty="0" err="1"/>
              <a:t>утечки</a:t>
            </a:r>
            <a:r>
              <a:rPr dirty="0"/>
              <a:t> </a:t>
            </a:r>
            <a:r>
              <a:rPr dirty="0" err="1"/>
              <a:t>данных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latin typeface="Arial Black" panose="020B0A04020102020204" pitchFamily="34" charset="0"/>
              </a:rPr>
              <a:t>Иерархия</a:t>
            </a:r>
            <a:r>
              <a:rPr dirty="0">
                <a:latin typeface="Arial Black" panose="020B0A04020102020204" pitchFamily="34" charset="0"/>
              </a:rPr>
              <a:t> </a:t>
            </a:r>
            <a:r>
              <a:rPr dirty="0" err="1">
                <a:latin typeface="Arial Black" panose="020B0A04020102020204" pitchFamily="34" charset="0"/>
              </a:rPr>
              <a:t>памяти</a:t>
            </a:r>
            <a:endParaRPr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083981"/>
            <a:ext cx="10972800" cy="4525963"/>
          </a:xfrm>
        </p:spPr>
        <p:txBody>
          <a:bodyPr/>
          <a:lstStyle/>
          <a:p>
            <a:pPr marL="0" indent="0">
              <a:buNone/>
            </a:pPr>
            <a:r>
              <a:rPr dirty="0" err="1"/>
              <a:t>Память</a:t>
            </a:r>
            <a:r>
              <a:rPr dirty="0"/>
              <a:t> в ЭВМ </a:t>
            </a:r>
            <a:r>
              <a:rPr dirty="0" err="1"/>
              <a:t>организована</a:t>
            </a:r>
            <a:r>
              <a:rPr dirty="0"/>
              <a:t> </a:t>
            </a:r>
            <a:r>
              <a:rPr dirty="0" err="1"/>
              <a:t>по</a:t>
            </a:r>
            <a:r>
              <a:rPr dirty="0"/>
              <a:t> </a:t>
            </a:r>
            <a:r>
              <a:rPr dirty="0" err="1"/>
              <a:t>иерархии</a:t>
            </a:r>
            <a:r>
              <a:rPr dirty="0"/>
              <a:t>: </a:t>
            </a:r>
            <a:r>
              <a:rPr dirty="0" err="1"/>
              <a:t>регистры</a:t>
            </a:r>
            <a:r>
              <a:rPr dirty="0"/>
              <a:t> → </a:t>
            </a:r>
            <a:r>
              <a:rPr dirty="0" err="1"/>
              <a:t>кэш</a:t>
            </a:r>
            <a:r>
              <a:rPr dirty="0"/>
              <a:t> → ОЗУ → SSD/HDD → </a:t>
            </a:r>
            <a:r>
              <a:rPr dirty="0" err="1"/>
              <a:t>облако</a:t>
            </a:r>
            <a:r>
              <a:rPr dirty="0"/>
              <a:t>. </a:t>
            </a:r>
            <a:r>
              <a:rPr dirty="0" err="1"/>
              <a:t>Чем</a:t>
            </a:r>
            <a:r>
              <a:rPr dirty="0"/>
              <a:t> </a:t>
            </a:r>
            <a:r>
              <a:rPr dirty="0" err="1"/>
              <a:t>ближе</a:t>
            </a:r>
            <a:r>
              <a:rPr dirty="0"/>
              <a:t> </a:t>
            </a:r>
            <a:r>
              <a:rPr dirty="0" err="1"/>
              <a:t>память</a:t>
            </a:r>
            <a:r>
              <a:rPr dirty="0"/>
              <a:t> к </a:t>
            </a:r>
            <a:r>
              <a:rPr dirty="0" err="1"/>
              <a:t>процессору</a:t>
            </a:r>
            <a:r>
              <a:rPr dirty="0"/>
              <a:t>, </a:t>
            </a:r>
            <a:r>
              <a:rPr dirty="0" err="1"/>
              <a:t>тем</a:t>
            </a:r>
            <a:r>
              <a:rPr dirty="0"/>
              <a:t> </a:t>
            </a:r>
            <a:r>
              <a:rPr dirty="0" err="1"/>
              <a:t>она</a:t>
            </a:r>
            <a:r>
              <a:rPr dirty="0"/>
              <a:t> </a:t>
            </a:r>
            <a:r>
              <a:rPr dirty="0" err="1"/>
              <a:t>быстрее</a:t>
            </a:r>
            <a:r>
              <a:rPr dirty="0"/>
              <a:t> и </a:t>
            </a:r>
            <a:r>
              <a:rPr dirty="0" err="1"/>
              <a:t>дороже</a:t>
            </a:r>
            <a:r>
              <a:rPr dirty="0"/>
              <a:t>, </a:t>
            </a:r>
            <a:r>
              <a:rPr dirty="0" err="1"/>
              <a:t>но</a:t>
            </a:r>
            <a:r>
              <a:rPr dirty="0"/>
              <a:t> </a:t>
            </a:r>
            <a:r>
              <a:rPr dirty="0" err="1"/>
              <a:t>меньше</a:t>
            </a:r>
            <a:r>
              <a:rPr dirty="0"/>
              <a:t> </a:t>
            </a:r>
            <a:r>
              <a:rPr dirty="0" err="1"/>
              <a:t>по</a:t>
            </a:r>
            <a:r>
              <a:rPr dirty="0"/>
              <a:t> </a:t>
            </a:r>
            <a:r>
              <a:rPr dirty="0" err="1"/>
              <a:t>объёму</a:t>
            </a:r>
            <a:r>
              <a:rPr dirty="0"/>
              <a:t>. </a:t>
            </a:r>
            <a:r>
              <a:rPr dirty="0" err="1"/>
              <a:t>Дальняя</a:t>
            </a:r>
            <a:r>
              <a:rPr dirty="0"/>
              <a:t> </a:t>
            </a:r>
            <a:r>
              <a:rPr dirty="0" err="1"/>
              <a:t>память</a:t>
            </a:r>
            <a:r>
              <a:rPr dirty="0"/>
              <a:t> – </a:t>
            </a:r>
            <a:r>
              <a:rPr dirty="0" err="1"/>
              <a:t>медленнее</a:t>
            </a:r>
            <a:r>
              <a:rPr dirty="0"/>
              <a:t>, </a:t>
            </a:r>
            <a:r>
              <a:rPr dirty="0" err="1"/>
              <a:t>но</a:t>
            </a:r>
            <a:r>
              <a:rPr dirty="0"/>
              <a:t> </a:t>
            </a:r>
            <a:r>
              <a:rPr dirty="0" err="1"/>
              <a:t>вместительнее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latin typeface="Arial Black" panose="020B0A04020102020204" pitchFamily="34" charset="0"/>
              </a:rPr>
              <a:t>Характеристики</a:t>
            </a:r>
            <a:r>
              <a:rPr dirty="0">
                <a:latin typeface="Arial Black" panose="020B0A04020102020204" pitchFamily="34" charset="0"/>
              </a:rPr>
              <a:t> </a:t>
            </a:r>
            <a:r>
              <a:rPr dirty="0" err="1">
                <a:latin typeface="Arial Black" panose="020B0A04020102020204" pitchFamily="34" charset="0"/>
              </a:rPr>
              <a:t>памяти</a:t>
            </a:r>
            <a:endParaRPr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87280"/>
            <a:ext cx="10972800" cy="4525963"/>
          </a:xfrm>
        </p:spPr>
        <p:txBody>
          <a:bodyPr/>
          <a:lstStyle/>
          <a:p>
            <a:pPr marL="0" indent="0">
              <a:buNone/>
            </a:pPr>
            <a:r>
              <a:rPr dirty="0" err="1"/>
              <a:t>Основные</a:t>
            </a:r>
            <a:r>
              <a:rPr dirty="0"/>
              <a:t> </a:t>
            </a:r>
            <a:r>
              <a:rPr dirty="0" err="1"/>
              <a:t>характеристики</a:t>
            </a:r>
            <a:r>
              <a:rPr dirty="0"/>
              <a:t> </a:t>
            </a:r>
            <a:r>
              <a:rPr dirty="0" err="1"/>
              <a:t>памяти</a:t>
            </a:r>
            <a:r>
              <a:rPr dirty="0"/>
              <a:t>:</a:t>
            </a:r>
          </a:p>
          <a:p>
            <a:r>
              <a:rPr dirty="0"/>
              <a:t> </a:t>
            </a:r>
            <a:r>
              <a:rPr dirty="0" err="1"/>
              <a:t>Объем</a:t>
            </a:r>
            <a:r>
              <a:rPr dirty="0"/>
              <a:t> </a:t>
            </a:r>
            <a:r>
              <a:rPr dirty="0" err="1"/>
              <a:t>хранения</a:t>
            </a:r>
            <a:r>
              <a:rPr dirty="0"/>
              <a:t> </a:t>
            </a:r>
            <a:r>
              <a:rPr dirty="0" err="1"/>
              <a:t>данных</a:t>
            </a:r>
            <a:endParaRPr dirty="0"/>
          </a:p>
          <a:p>
            <a:r>
              <a:rPr dirty="0"/>
              <a:t> </a:t>
            </a:r>
            <a:r>
              <a:rPr dirty="0" err="1"/>
              <a:t>Скорость</a:t>
            </a:r>
            <a:r>
              <a:rPr dirty="0"/>
              <a:t> </a:t>
            </a:r>
            <a:r>
              <a:rPr dirty="0" err="1"/>
              <a:t>доступа</a:t>
            </a:r>
            <a:r>
              <a:rPr dirty="0"/>
              <a:t> и </a:t>
            </a:r>
            <a:r>
              <a:rPr dirty="0" err="1"/>
              <a:t>передачи</a:t>
            </a:r>
            <a:endParaRPr dirty="0"/>
          </a:p>
          <a:p>
            <a:r>
              <a:rPr dirty="0"/>
              <a:t> </a:t>
            </a:r>
            <a:r>
              <a:rPr dirty="0" err="1"/>
              <a:t>Надёжность</a:t>
            </a:r>
            <a:r>
              <a:rPr dirty="0"/>
              <a:t> и </a:t>
            </a:r>
            <a:r>
              <a:rPr dirty="0" err="1"/>
              <a:t>долговечность</a:t>
            </a:r>
            <a:endParaRPr dirty="0"/>
          </a:p>
          <a:p>
            <a:r>
              <a:rPr dirty="0"/>
              <a:t> </a:t>
            </a:r>
            <a:r>
              <a:rPr dirty="0" err="1"/>
              <a:t>Энергоэффективность</a:t>
            </a:r>
            <a:endParaRPr dirty="0"/>
          </a:p>
          <a:p>
            <a:r>
              <a:rPr dirty="0"/>
              <a:t> </a:t>
            </a:r>
            <a:r>
              <a:rPr dirty="0" err="1"/>
              <a:t>Стоимость</a:t>
            </a:r>
            <a:r>
              <a:rPr dirty="0"/>
              <a:t> </a:t>
            </a:r>
            <a:r>
              <a:rPr dirty="0" err="1"/>
              <a:t>хранения</a:t>
            </a:r>
            <a:r>
              <a:rPr dirty="0"/>
              <a:t> 1 ГБ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 err="1">
                <a:latin typeface="Arial Black" panose="020B0A04020102020204" pitchFamily="34" charset="0"/>
              </a:rPr>
              <a:t>Пример</a:t>
            </a:r>
            <a:r>
              <a:rPr dirty="0">
                <a:latin typeface="Arial Black" panose="020B0A04020102020204" pitchFamily="34" charset="0"/>
              </a:rPr>
              <a:t>: </a:t>
            </a:r>
            <a:r>
              <a:rPr dirty="0" err="1">
                <a:latin typeface="Arial Black" panose="020B0A04020102020204" pitchFamily="34" charset="0"/>
              </a:rPr>
              <a:t>сравнение</a:t>
            </a:r>
            <a:r>
              <a:rPr dirty="0">
                <a:latin typeface="Arial Black" panose="020B0A04020102020204" pitchFamily="34" charset="0"/>
              </a:rPr>
              <a:t> HDD и SSD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44750"/>
            <a:ext cx="10972800" cy="4525963"/>
          </a:xfrm>
        </p:spPr>
        <p:txBody>
          <a:bodyPr/>
          <a:lstStyle/>
          <a:p>
            <a:r>
              <a:rPr dirty="0"/>
              <a:t>HDD: </a:t>
            </a:r>
            <a:r>
              <a:rPr dirty="0" err="1"/>
              <a:t>ёмкость</a:t>
            </a:r>
            <a:r>
              <a:rPr dirty="0"/>
              <a:t> </a:t>
            </a:r>
            <a:r>
              <a:rPr dirty="0" err="1"/>
              <a:t>до</a:t>
            </a:r>
            <a:r>
              <a:rPr dirty="0"/>
              <a:t> 20 ТБ, </a:t>
            </a:r>
            <a:r>
              <a:rPr dirty="0" err="1"/>
              <a:t>скорость</a:t>
            </a:r>
            <a:r>
              <a:rPr dirty="0"/>
              <a:t> 100–200 МБ/с, </a:t>
            </a:r>
            <a:r>
              <a:rPr dirty="0" err="1"/>
              <a:t>низкая</a:t>
            </a:r>
            <a:r>
              <a:rPr dirty="0"/>
              <a:t> </a:t>
            </a:r>
            <a:r>
              <a:rPr dirty="0" err="1"/>
              <a:t>цена</a:t>
            </a:r>
            <a:r>
              <a:rPr dirty="0"/>
              <a:t>, </a:t>
            </a:r>
            <a:r>
              <a:rPr dirty="0" err="1"/>
              <a:t>механические</a:t>
            </a:r>
            <a:r>
              <a:rPr dirty="0"/>
              <a:t> </a:t>
            </a:r>
            <a:r>
              <a:rPr dirty="0" err="1"/>
              <a:t>части</a:t>
            </a:r>
            <a:r>
              <a:rPr dirty="0"/>
              <a:t>.</a:t>
            </a:r>
          </a:p>
          <a:p>
            <a:r>
              <a:rPr dirty="0"/>
              <a:t>SSD: </a:t>
            </a:r>
            <a:r>
              <a:rPr dirty="0" err="1"/>
              <a:t>ёмкость</a:t>
            </a:r>
            <a:r>
              <a:rPr dirty="0"/>
              <a:t> </a:t>
            </a:r>
            <a:r>
              <a:rPr dirty="0" err="1"/>
              <a:t>до</a:t>
            </a:r>
            <a:r>
              <a:rPr dirty="0"/>
              <a:t> 8 ТБ, </a:t>
            </a:r>
            <a:r>
              <a:rPr dirty="0" err="1"/>
              <a:t>скорость</a:t>
            </a:r>
            <a:r>
              <a:rPr dirty="0"/>
              <a:t> 500–3500 МБ/с, </a:t>
            </a:r>
            <a:r>
              <a:rPr dirty="0" err="1"/>
              <a:t>высокая</a:t>
            </a:r>
            <a:r>
              <a:rPr dirty="0"/>
              <a:t> </a:t>
            </a:r>
            <a:r>
              <a:rPr dirty="0" err="1"/>
              <a:t>цена</a:t>
            </a:r>
            <a:r>
              <a:rPr dirty="0"/>
              <a:t>, </a:t>
            </a:r>
            <a:r>
              <a:rPr dirty="0" err="1"/>
              <a:t>нет</a:t>
            </a:r>
            <a:r>
              <a:rPr dirty="0"/>
              <a:t> </a:t>
            </a:r>
            <a:r>
              <a:rPr dirty="0" err="1"/>
              <a:t>механики</a:t>
            </a:r>
            <a:r>
              <a:rPr dirty="0"/>
              <a:t>.</a:t>
            </a:r>
          </a:p>
          <a:p>
            <a:r>
              <a:rPr dirty="0" err="1"/>
              <a:t>Вывод</a:t>
            </a:r>
            <a:r>
              <a:rPr dirty="0"/>
              <a:t>: HDD </a:t>
            </a:r>
            <a:r>
              <a:rPr dirty="0" err="1"/>
              <a:t>лучше</a:t>
            </a:r>
            <a:r>
              <a:rPr dirty="0"/>
              <a:t> </a:t>
            </a: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архивов</a:t>
            </a:r>
            <a:r>
              <a:rPr dirty="0"/>
              <a:t>, SSD – </a:t>
            </a: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производительности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Arial Black" panose="020B0A04020102020204" pitchFamily="34" charset="0"/>
              </a:rPr>
              <a:t>RAID-</a:t>
            </a:r>
            <a:r>
              <a:rPr dirty="0" err="1">
                <a:latin typeface="Arial Black" panose="020B0A04020102020204" pitchFamily="34" charset="0"/>
              </a:rPr>
              <a:t>массивы</a:t>
            </a:r>
            <a:endParaRPr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51076"/>
            <a:ext cx="10972800" cy="4525963"/>
          </a:xfrm>
        </p:spPr>
        <p:txBody>
          <a:bodyPr/>
          <a:lstStyle/>
          <a:p>
            <a:pPr marL="0" indent="0">
              <a:buNone/>
            </a:pPr>
            <a:r>
              <a:rPr dirty="0"/>
              <a:t>RAID </a:t>
            </a:r>
            <a:r>
              <a:rPr dirty="0" err="1"/>
              <a:t>объединяет</a:t>
            </a:r>
            <a:r>
              <a:rPr dirty="0"/>
              <a:t> </a:t>
            </a:r>
            <a:r>
              <a:rPr dirty="0" err="1"/>
              <a:t>несколько</a:t>
            </a:r>
            <a:r>
              <a:rPr dirty="0"/>
              <a:t> </a:t>
            </a:r>
            <a:r>
              <a:rPr dirty="0" err="1"/>
              <a:t>дисков</a:t>
            </a:r>
            <a:r>
              <a:rPr dirty="0"/>
              <a:t>:</a:t>
            </a:r>
          </a:p>
          <a:p>
            <a:r>
              <a:rPr dirty="0"/>
              <a:t>- RAID 0 – </a:t>
            </a:r>
            <a:r>
              <a:rPr dirty="0" err="1"/>
              <a:t>скорость</a:t>
            </a:r>
            <a:r>
              <a:rPr dirty="0"/>
              <a:t> (</a:t>
            </a:r>
            <a:r>
              <a:rPr dirty="0" err="1"/>
              <a:t>разделение</a:t>
            </a:r>
            <a:r>
              <a:rPr dirty="0"/>
              <a:t> </a:t>
            </a:r>
            <a:r>
              <a:rPr dirty="0" err="1"/>
              <a:t>данных</a:t>
            </a:r>
            <a:r>
              <a:rPr dirty="0"/>
              <a:t>)</a:t>
            </a:r>
          </a:p>
          <a:p>
            <a:r>
              <a:rPr dirty="0"/>
              <a:t>- RAID 1 – </a:t>
            </a:r>
            <a:r>
              <a:rPr dirty="0" err="1"/>
              <a:t>надёжность</a:t>
            </a:r>
            <a:r>
              <a:rPr dirty="0"/>
              <a:t> (</a:t>
            </a:r>
            <a:r>
              <a:rPr dirty="0" err="1"/>
              <a:t>зеркалирование</a:t>
            </a:r>
            <a:r>
              <a:rPr dirty="0"/>
              <a:t>)</a:t>
            </a:r>
          </a:p>
          <a:p>
            <a:r>
              <a:rPr dirty="0"/>
              <a:t>- RAID 5/10 – </a:t>
            </a:r>
            <a:r>
              <a:rPr dirty="0" err="1"/>
              <a:t>баланс</a:t>
            </a:r>
            <a:r>
              <a:rPr dirty="0"/>
              <a:t> </a:t>
            </a:r>
            <a:r>
              <a:rPr dirty="0" err="1"/>
              <a:t>скорости</a:t>
            </a:r>
            <a:r>
              <a:rPr dirty="0"/>
              <a:t> и </a:t>
            </a:r>
            <a:r>
              <a:rPr dirty="0" err="1"/>
              <a:t>надёжности</a:t>
            </a:r>
            <a:endParaRPr dirty="0"/>
          </a:p>
          <a:p>
            <a:r>
              <a:rPr dirty="0" err="1"/>
              <a:t>Используется</a:t>
            </a:r>
            <a:r>
              <a:rPr dirty="0"/>
              <a:t> в </a:t>
            </a:r>
            <a:r>
              <a:rPr dirty="0" err="1"/>
              <a:t>серверах</a:t>
            </a:r>
            <a:r>
              <a:rPr dirty="0"/>
              <a:t> и </a:t>
            </a:r>
            <a:r>
              <a:rPr dirty="0" err="1"/>
              <a:t>системах</a:t>
            </a:r>
            <a:r>
              <a:rPr dirty="0"/>
              <a:t> </a:t>
            </a:r>
            <a:r>
              <a:rPr dirty="0" err="1"/>
              <a:t>хранения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latin typeface="Arial Black" panose="020B0A04020102020204" pitchFamily="34" charset="0"/>
              </a:rPr>
              <a:t>Хранение</a:t>
            </a:r>
            <a:r>
              <a:rPr dirty="0">
                <a:latin typeface="Arial Black" panose="020B0A04020102020204" pitchFamily="34" charset="0"/>
              </a:rPr>
              <a:t> </a:t>
            </a:r>
            <a:r>
              <a:rPr dirty="0" err="1">
                <a:latin typeface="Arial Black" panose="020B0A04020102020204" pitchFamily="34" charset="0"/>
              </a:rPr>
              <a:t>данных</a:t>
            </a:r>
            <a:r>
              <a:rPr dirty="0">
                <a:latin typeface="Arial Black" panose="020B0A04020102020204" pitchFamily="34" charset="0"/>
              </a:rPr>
              <a:t> в ЭВМ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dirty="0" err="1"/>
              <a:t>Хранение</a:t>
            </a:r>
            <a:r>
              <a:rPr dirty="0"/>
              <a:t> </a:t>
            </a:r>
            <a:r>
              <a:rPr dirty="0" err="1"/>
              <a:t>данных</a:t>
            </a:r>
            <a:r>
              <a:rPr dirty="0"/>
              <a:t> – </a:t>
            </a:r>
            <a:r>
              <a:rPr dirty="0" err="1"/>
              <a:t>это</a:t>
            </a:r>
            <a:r>
              <a:rPr dirty="0"/>
              <a:t> </a:t>
            </a:r>
            <a:r>
              <a:rPr dirty="0" err="1"/>
              <a:t>процесс</a:t>
            </a:r>
            <a:r>
              <a:rPr dirty="0"/>
              <a:t> </a:t>
            </a:r>
            <a:r>
              <a:rPr dirty="0" err="1"/>
              <a:t>записи</a:t>
            </a:r>
            <a:r>
              <a:rPr dirty="0"/>
              <a:t>, </a:t>
            </a:r>
            <a:r>
              <a:rPr dirty="0" err="1"/>
              <a:t>сохранения</a:t>
            </a:r>
            <a:r>
              <a:rPr dirty="0"/>
              <a:t> и </a:t>
            </a:r>
            <a:r>
              <a:rPr dirty="0" err="1"/>
              <a:t>извлечения</a:t>
            </a:r>
            <a:r>
              <a:rPr dirty="0"/>
              <a:t> </a:t>
            </a:r>
            <a:r>
              <a:rPr dirty="0" err="1"/>
              <a:t>информации</a:t>
            </a:r>
            <a:r>
              <a:rPr dirty="0"/>
              <a:t> в </a:t>
            </a:r>
            <a:r>
              <a:rPr dirty="0" err="1"/>
              <a:t>компьютерных</a:t>
            </a:r>
            <a:r>
              <a:rPr dirty="0"/>
              <a:t> </a:t>
            </a:r>
            <a:r>
              <a:rPr dirty="0" err="1"/>
              <a:t>системах</a:t>
            </a:r>
            <a:r>
              <a:rPr dirty="0"/>
              <a:t>. </a:t>
            </a:r>
            <a:r>
              <a:rPr dirty="0" err="1"/>
              <a:t>Память</a:t>
            </a:r>
            <a:r>
              <a:rPr dirty="0"/>
              <a:t> </a:t>
            </a:r>
            <a:r>
              <a:rPr dirty="0" err="1"/>
              <a:t>является</a:t>
            </a:r>
            <a:r>
              <a:rPr dirty="0"/>
              <a:t> </a:t>
            </a:r>
            <a:r>
              <a:rPr dirty="0" err="1"/>
              <a:t>одной</a:t>
            </a:r>
            <a:r>
              <a:rPr dirty="0"/>
              <a:t> </a:t>
            </a:r>
            <a:r>
              <a:rPr dirty="0" err="1"/>
              <a:t>из</a:t>
            </a:r>
            <a:r>
              <a:rPr dirty="0"/>
              <a:t> </a:t>
            </a:r>
            <a:r>
              <a:rPr dirty="0" err="1"/>
              <a:t>основных</a:t>
            </a:r>
            <a:r>
              <a:rPr dirty="0"/>
              <a:t> </a:t>
            </a:r>
            <a:r>
              <a:rPr dirty="0" err="1"/>
              <a:t>составляющих</a:t>
            </a:r>
            <a:r>
              <a:rPr dirty="0"/>
              <a:t> </a:t>
            </a:r>
            <a:r>
              <a:rPr dirty="0" err="1"/>
              <a:t>архитектуры</a:t>
            </a:r>
            <a:r>
              <a:rPr dirty="0"/>
              <a:t> ЭВМ. </a:t>
            </a: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dirty="0" err="1"/>
              <a:t>Цель</a:t>
            </a:r>
            <a:r>
              <a:rPr dirty="0"/>
              <a:t> </a:t>
            </a:r>
            <a:r>
              <a:rPr dirty="0" err="1"/>
              <a:t>лекции</a:t>
            </a:r>
            <a:r>
              <a:rPr dirty="0"/>
              <a:t> – </a:t>
            </a:r>
            <a:r>
              <a:rPr dirty="0" err="1"/>
              <a:t>рассмотреть</a:t>
            </a:r>
            <a:r>
              <a:rPr dirty="0"/>
              <a:t> </a:t>
            </a:r>
            <a:r>
              <a:rPr dirty="0" err="1"/>
              <a:t>классификацию</a:t>
            </a:r>
            <a:r>
              <a:rPr dirty="0"/>
              <a:t> </a:t>
            </a:r>
            <a:r>
              <a:rPr dirty="0" err="1"/>
              <a:t>памяти</a:t>
            </a:r>
            <a:r>
              <a:rPr dirty="0"/>
              <a:t>, </a:t>
            </a:r>
            <a:r>
              <a:rPr dirty="0" err="1"/>
              <a:t>принципы</a:t>
            </a:r>
            <a:r>
              <a:rPr dirty="0"/>
              <a:t> </a:t>
            </a:r>
            <a:r>
              <a:rPr dirty="0" err="1"/>
              <a:t>её</a:t>
            </a:r>
            <a:r>
              <a:rPr dirty="0"/>
              <a:t> </a:t>
            </a:r>
            <a:r>
              <a:rPr dirty="0" err="1"/>
              <a:t>организации</a:t>
            </a:r>
            <a:r>
              <a:rPr dirty="0"/>
              <a:t>, </a:t>
            </a:r>
            <a:r>
              <a:rPr dirty="0" err="1"/>
              <a:t>характеристики</a:t>
            </a:r>
            <a:r>
              <a:rPr dirty="0"/>
              <a:t>, </a:t>
            </a:r>
            <a:r>
              <a:rPr dirty="0" err="1"/>
              <a:t>современные</a:t>
            </a:r>
            <a:r>
              <a:rPr dirty="0"/>
              <a:t> </a:t>
            </a:r>
            <a:r>
              <a:rPr dirty="0" err="1"/>
              <a:t>технологии</a:t>
            </a:r>
            <a:r>
              <a:rPr dirty="0"/>
              <a:t> и </a:t>
            </a:r>
            <a:r>
              <a:rPr dirty="0" err="1"/>
              <a:t>перспективы</a:t>
            </a:r>
            <a:r>
              <a:rPr dirty="0"/>
              <a:t> </a:t>
            </a:r>
            <a:r>
              <a:rPr dirty="0" err="1"/>
              <a:t>развития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latin typeface="Arial Black" panose="020B0A04020102020204" pitchFamily="34" charset="0"/>
              </a:rPr>
              <a:t>Технология</a:t>
            </a:r>
            <a:r>
              <a:rPr dirty="0">
                <a:latin typeface="Arial Black" panose="020B0A04020102020204" pitchFamily="34" charset="0"/>
              </a:rPr>
              <a:t> </a:t>
            </a:r>
            <a:r>
              <a:rPr dirty="0" err="1">
                <a:latin typeface="Arial Black" panose="020B0A04020102020204" pitchFamily="34" charset="0"/>
              </a:rPr>
              <a:t>NVMe</a:t>
            </a:r>
            <a:r>
              <a:rPr dirty="0">
                <a:latin typeface="Arial Black" panose="020B0A04020102020204" pitchFamily="34" charset="0"/>
              </a:rPr>
              <a:t> и PCIe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057399"/>
            <a:ext cx="10972800" cy="4525963"/>
          </a:xfrm>
        </p:spPr>
        <p:txBody>
          <a:bodyPr/>
          <a:lstStyle/>
          <a:p>
            <a:r>
              <a:rPr dirty="0" err="1"/>
              <a:t>NVMe</a:t>
            </a:r>
            <a:r>
              <a:rPr dirty="0"/>
              <a:t> – </a:t>
            </a:r>
            <a:r>
              <a:rPr dirty="0" err="1"/>
              <a:t>интерфейс</a:t>
            </a:r>
            <a:r>
              <a:rPr dirty="0"/>
              <a:t> </a:t>
            </a:r>
            <a:r>
              <a:rPr dirty="0" err="1"/>
              <a:t>нового</a:t>
            </a:r>
            <a:r>
              <a:rPr dirty="0"/>
              <a:t> </a:t>
            </a:r>
            <a:r>
              <a:rPr dirty="0" err="1"/>
              <a:t>поколения</a:t>
            </a:r>
            <a:r>
              <a:rPr dirty="0"/>
              <a:t> </a:t>
            </a:r>
            <a:r>
              <a:rPr dirty="0" err="1"/>
              <a:t>для</a:t>
            </a:r>
            <a:r>
              <a:rPr dirty="0"/>
              <a:t> SSD.</a:t>
            </a:r>
          </a:p>
          <a:p>
            <a:r>
              <a:rPr dirty="0" err="1"/>
              <a:t>Использует</a:t>
            </a:r>
            <a:r>
              <a:rPr dirty="0"/>
              <a:t> PCI Express </a:t>
            </a:r>
            <a:r>
              <a:rPr dirty="0" err="1"/>
              <a:t>вместо</a:t>
            </a:r>
            <a:r>
              <a:rPr dirty="0"/>
              <a:t> SATA, </a:t>
            </a:r>
            <a:r>
              <a:rPr dirty="0" err="1"/>
              <a:t>что</a:t>
            </a:r>
            <a:r>
              <a:rPr dirty="0"/>
              <a:t> </a:t>
            </a:r>
            <a:r>
              <a:rPr dirty="0" err="1"/>
              <a:t>обеспечивает</a:t>
            </a:r>
            <a:r>
              <a:rPr dirty="0"/>
              <a:t> </a:t>
            </a:r>
            <a:r>
              <a:rPr dirty="0" err="1"/>
              <a:t>пропускную</a:t>
            </a:r>
            <a:r>
              <a:rPr dirty="0"/>
              <a:t> </a:t>
            </a:r>
            <a:r>
              <a:rPr dirty="0" err="1"/>
              <a:t>способность</a:t>
            </a:r>
            <a:r>
              <a:rPr dirty="0"/>
              <a:t> </a:t>
            </a:r>
            <a:r>
              <a:rPr dirty="0" err="1"/>
              <a:t>до</a:t>
            </a:r>
            <a:r>
              <a:rPr dirty="0"/>
              <a:t> 7 ГБ/с.</a:t>
            </a:r>
          </a:p>
          <a:p>
            <a:r>
              <a:rPr dirty="0" err="1"/>
              <a:t>Подходит</a:t>
            </a:r>
            <a:r>
              <a:rPr dirty="0"/>
              <a:t> </a:t>
            </a: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высокопроизводительных</a:t>
            </a:r>
            <a:r>
              <a:rPr dirty="0"/>
              <a:t> </a:t>
            </a:r>
            <a:r>
              <a:rPr dirty="0" err="1"/>
              <a:t>рабочих</a:t>
            </a:r>
            <a:r>
              <a:rPr dirty="0"/>
              <a:t> </a:t>
            </a:r>
            <a:r>
              <a:rPr dirty="0" err="1"/>
              <a:t>станций</a:t>
            </a:r>
            <a:r>
              <a:rPr dirty="0"/>
              <a:t> и </a:t>
            </a:r>
            <a:r>
              <a:rPr dirty="0" err="1"/>
              <a:t>серверов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latin typeface="Arial Black" panose="020B0A04020102020204" pitchFamily="34" charset="0"/>
              </a:rPr>
              <a:t>Технология</a:t>
            </a:r>
            <a:r>
              <a:rPr dirty="0">
                <a:latin typeface="Arial Black" panose="020B0A04020102020204" pitchFamily="34" charset="0"/>
              </a:rPr>
              <a:t> NAND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61708"/>
            <a:ext cx="10972800" cy="4525963"/>
          </a:xfrm>
        </p:spPr>
        <p:txBody>
          <a:bodyPr/>
          <a:lstStyle/>
          <a:p>
            <a:r>
              <a:rPr dirty="0"/>
              <a:t>NAND-</a:t>
            </a:r>
            <a:r>
              <a:rPr dirty="0" err="1"/>
              <a:t>память</a:t>
            </a:r>
            <a:r>
              <a:rPr dirty="0"/>
              <a:t> </a:t>
            </a:r>
            <a:r>
              <a:rPr dirty="0" err="1"/>
              <a:t>лежит</a:t>
            </a:r>
            <a:r>
              <a:rPr dirty="0"/>
              <a:t> в </a:t>
            </a:r>
            <a:r>
              <a:rPr dirty="0" err="1"/>
              <a:t>основе</a:t>
            </a:r>
            <a:r>
              <a:rPr dirty="0"/>
              <a:t> SSD и </a:t>
            </a:r>
            <a:r>
              <a:rPr dirty="0" err="1"/>
              <a:t>флешек</a:t>
            </a:r>
            <a:r>
              <a:rPr dirty="0"/>
              <a:t>.</a:t>
            </a:r>
          </a:p>
          <a:p>
            <a:pPr marL="0" indent="0">
              <a:buNone/>
            </a:pPr>
            <a:r>
              <a:rPr dirty="0" err="1"/>
              <a:t>Типы</a:t>
            </a:r>
            <a:r>
              <a:rPr dirty="0"/>
              <a:t>:</a:t>
            </a:r>
          </a:p>
          <a:p>
            <a:r>
              <a:rPr dirty="0"/>
              <a:t>- SLC – </a:t>
            </a:r>
            <a:r>
              <a:rPr dirty="0" err="1"/>
              <a:t>быстрый</a:t>
            </a:r>
            <a:r>
              <a:rPr dirty="0"/>
              <a:t> и </a:t>
            </a:r>
            <a:r>
              <a:rPr dirty="0" err="1"/>
              <a:t>надёжный</a:t>
            </a:r>
            <a:endParaRPr dirty="0"/>
          </a:p>
          <a:p>
            <a:r>
              <a:rPr dirty="0"/>
              <a:t>- MLC – </a:t>
            </a:r>
            <a:r>
              <a:rPr dirty="0" err="1"/>
              <a:t>компромисс</a:t>
            </a:r>
            <a:endParaRPr dirty="0"/>
          </a:p>
          <a:p>
            <a:r>
              <a:rPr dirty="0"/>
              <a:t>- TLC – </a:t>
            </a:r>
            <a:r>
              <a:rPr dirty="0" err="1"/>
              <a:t>массовый</a:t>
            </a:r>
            <a:r>
              <a:rPr dirty="0"/>
              <a:t> </a:t>
            </a:r>
            <a:r>
              <a:rPr dirty="0" err="1"/>
              <a:t>стандарт</a:t>
            </a:r>
            <a:endParaRPr dirty="0"/>
          </a:p>
          <a:p>
            <a:r>
              <a:rPr dirty="0"/>
              <a:t>- QLC – </a:t>
            </a:r>
            <a:r>
              <a:rPr dirty="0" err="1"/>
              <a:t>дешёвый</a:t>
            </a:r>
            <a:r>
              <a:rPr dirty="0"/>
              <a:t>, </a:t>
            </a:r>
            <a:r>
              <a:rPr dirty="0" err="1"/>
              <a:t>но</a:t>
            </a:r>
            <a:r>
              <a:rPr dirty="0"/>
              <a:t> </a:t>
            </a:r>
            <a:r>
              <a:rPr dirty="0" err="1"/>
              <a:t>менее</a:t>
            </a:r>
            <a:r>
              <a:rPr dirty="0"/>
              <a:t> </a:t>
            </a:r>
            <a:r>
              <a:rPr dirty="0" err="1"/>
              <a:t>надёжный</a:t>
            </a:r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latin typeface="Arial Black" panose="020B0A04020102020204" pitchFamily="34" charset="0"/>
              </a:rPr>
              <a:t>Перспективы</a:t>
            </a:r>
            <a:r>
              <a:rPr dirty="0">
                <a:latin typeface="Arial Black" panose="020B0A04020102020204" pitchFamily="34" charset="0"/>
              </a:rPr>
              <a:t>: 3D </a:t>
            </a:r>
            <a:r>
              <a:rPr dirty="0" err="1">
                <a:latin typeface="Arial Black" panose="020B0A04020102020204" pitchFamily="34" charset="0"/>
              </a:rPr>
              <a:t>XPoint</a:t>
            </a:r>
            <a:endParaRPr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40443"/>
            <a:ext cx="10972800" cy="4525963"/>
          </a:xfrm>
        </p:spPr>
        <p:txBody>
          <a:bodyPr/>
          <a:lstStyle/>
          <a:p>
            <a:r>
              <a:rPr dirty="0" err="1"/>
              <a:t>Технология</a:t>
            </a:r>
            <a:r>
              <a:rPr dirty="0"/>
              <a:t> Intel Optane (3D </a:t>
            </a:r>
            <a:r>
              <a:rPr dirty="0" err="1"/>
              <a:t>XPoint</a:t>
            </a:r>
            <a:r>
              <a:rPr dirty="0"/>
              <a:t>) </a:t>
            </a:r>
            <a:r>
              <a:rPr dirty="0" err="1"/>
              <a:t>сочетает</a:t>
            </a:r>
            <a:r>
              <a:rPr dirty="0"/>
              <a:t> </a:t>
            </a:r>
            <a:r>
              <a:rPr dirty="0" err="1"/>
              <a:t>свойства</a:t>
            </a:r>
            <a:r>
              <a:rPr dirty="0"/>
              <a:t> RAM и SSD.</a:t>
            </a:r>
          </a:p>
          <a:p>
            <a:r>
              <a:rPr dirty="0" err="1"/>
              <a:t>Преимущества</a:t>
            </a:r>
            <a:r>
              <a:rPr dirty="0"/>
              <a:t>: </a:t>
            </a:r>
            <a:r>
              <a:rPr dirty="0" err="1"/>
              <a:t>высокая</a:t>
            </a:r>
            <a:r>
              <a:rPr dirty="0"/>
              <a:t> </a:t>
            </a:r>
            <a:r>
              <a:rPr dirty="0" err="1"/>
              <a:t>скорость</a:t>
            </a:r>
            <a:r>
              <a:rPr dirty="0"/>
              <a:t>, </a:t>
            </a:r>
            <a:r>
              <a:rPr dirty="0" err="1"/>
              <a:t>низкая</a:t>
            </a:r>
            <a:r>
              <a:rPr dirty="0"/>
              <a:t> </a:t>
            </a:r>
            <a:r>
              <a:rPr dirty="0" err="1"/>
              <a:t>задержка</a:t>
            </a:r>
            <a:r>
              <a:rPr dirty="0"/>
              <a:t>, </a:t>
            </a:r>
            <a:r>
              <a:rPr dirty="0" err="1"/>
              <a:t>долговечность</a:t>
            </a:r>
            <a:r>
              <a:rPr dirty="0"/>
              <a:t>.</a:t>
            </a:r>
          </a:p>
          <a:p>
            <a:r>
              <a:rPr dirty="0" err="1"/>
              <a:t>Недостаток</a:t>
            </a:r>
            <a:r>
              <a:rPr dirty="0"/>
              <a:t>: </a:t>
            </a:r>
            <a:r>
              <a:rPr dirty="0" err="1"/>
              <a:t>высокая</a:t>
            </a:r>
            <a:r>
              <a:rPr dirty="0"/>
              <a:t> </a:t>
            </a:r>
            <a:r>
              <a:rPr dirty="0" err="1"/>
              <a:t>стоимость</a:t>
            </a:r>
            <a:r>
              <a:rPr dirty="0"/>
              <a:t>, </a:t>
            </a:r>
            <a:r>
              <a:rPr dirty="0" err="1"/>
              <a:t>ограниченное</a:t>
            </a:r>
            <a:r>
              <a:rPr dirty="0"/>
              <a:t> </a:t>
            </a:r>
            <a:r>
              <a:rPr dirty="0" err="1"/>
              <a:t>распространение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 err="1">
                <a:latin typeface="Arial Black" panose="020B0A04020102020204" pitchFamily="34" charset="0"/>
              </a:rPr>
              <a:t>Будущее</a:t>
            </a:r>
            <a:r>
              <a:rPr dirty="0">
                <a:latin typeface="Arial Black" panose="020B0A04020102020204" pitchFamily="34" charset="0"/>
              </a:rPr>
              <a:t>: </a:t>
            </a:r>
            <a:r>
              <a:rPr dirty="0" err="1">
                <a:latin typeface="Arial Black" panose="020B0A04020102020204" pitchFamily="34" charset="0"/>
              </a:rPr>
              <a:t>голографическая</a:t>
            </a:r>
            <a:r>
              <a:rPr dirty="0">
                <a:latin typeface="Arial Black" panose="020B0A04020102020204" pitchFamily="34" charset="0"/>
              </a:rPr>
              <a:t> </a:t>
            </a:r>
            <a:r>
              <a:rPr dirty="0" err="1">
                <a:latin typeface="Arial Black" panose="020B0A04020102020204" pitchFamily="34" charset="0"/>
              </a:rPr>
              <a:t>память</a:t>
            </a:r>
            <a:endParaRPr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094614"/>
            <a:ext cx="10972800" cy="4525963"/>
          </a:xfrm>
        </p:spPr>
        <p:txBody>
          <a:bodyPr/>
          <a:lstStyle/>
          <a:p>
            <a:r>
              <a:rPr dirty="0" err="1"/>
              <a:t>Голографическая</a:t>
            </a:r>
            <a:r>
              <a:rPr dirty="0"/>
              <a:t> </a:t>
            </a:r>
            <a:r>
              <a:rPr dirty="0" err="1"/>
              <a:t>память</a:t>
            </a:r>
            <a:r>
              <a:rPr dirty="0"/>
              <a:t> </a:t>
            </a:r>
            <a:r>
              <a:rPr dirty="0" err="1"/>
              <a:t>использует</a:t>
            </a:r>
            <a:r>
              <a:rPr dirty="0"/>
              <a:t> </a:t>
            </a:r>
            <a:r>
              <a:rPr dirty="0" err="1"/>
              <a:t>лазеры</a:t>
            </a:r>
            <a:r>
              <a:rPr dirty="0"/>
              <a:t> и </a:t>
            </a:r>
            <a:r>
              <a:rPr dirty="0" err="1"/>
              <a:t>трёхмерные</a:t>
            </a:r>
            <a:r>
              <a:rPr dirty="0"/>
              <a:t> </a:t>
            </a:r>
            <a:r>
              <a:rPr dirty="0" err="1"/>
              <a:t>структуры</a:t>
            </a:r>
            <a:r>
              <a:rPr dirty="0"/>
              <a:t>.</a:t>
            </a:r>
          </a:p>
          <a:p>
            <a:r>
              <a:rPr dirty="0" err="1"/>
              <a:t>Потенциальный</a:t>
            </a:r>
            <a:r>
              <a:rPr dirty="0"/>
              <a:t> </a:t>
            </a:r>
            <a:r>
              <a:rPr dirty="0" err="1"/>
              <a:t>объём</a:t>
            </a:r>
            <a:r>
              <a:rPr dirty="0"/>
              <a:t> </a:t>
            </a:r>
            <a:r>
              <a:rPr dirty="0" err="1"/>
              <a:t>хранения</a:t>
            </a:r>
            <a:r>
              <a:rPr dirty="0"/>
              <a:t> – </a:t>
            </a:r>
            <a:r>
              <a:rPr dirty="0" err="1"/>
              <a:t>петабайты</a:t>
            </a:r>
            <a:r>
              <a:rPr dirty="0"/>
              <a:t> </a:t>
            </a:r>
            <a:r>
              <a:rPr dirty="0" err="1"/>
              <a:t>на</a:t>
            </a:r>
            <a:r>
              <a:rPr dirty="0"/>
              <a:t> </a:t>
            </a:r>
            <a:r>
              <a:rPr dirty="0" err="1"/>
              <a:t>кристалл</a:t>
            </a:r>
            <a:r>
              <a:rPr dirty="0"/>
              <a:t>.</a:t>
            </a:r>
          </a:p>
          <a:p>
            <a:r>
              <a:rPr dirty="0" err="1"/>
              <a:t>Пока</a:t>
            </a:r>
            <a:r>
              <a:rPr dirty="0"/>
              <a:t> </a:t>
            </a:r>
            <a:r>
              <a:rPr dirty="0" err="1"/>
              <a:t>находится</a:t>
            </a:r>
            <a:r>
              <a:rPr dirty="0"/>
              <a:t> </a:t>
            </a:r>
            <a:r>
              <a:rPr dirty="0" err="1"/>
              <a:t>на</a:t>
            </a:r>
            <a:r>
              <a:rPr dirty="0"/>
              <a:t> </a:t>
            </a:r>
            <a:r>
              <a:rPr dirty="0" err="1"/>
              <a:t>стадии</a:t>
            </a:r>
            <a:r>
              <a:rPr dirty="0"/>
              <a:t> </a:t>
            </a:r>
            <a:r>
              <a:rPr dirty="0" err="1"/>
              <a:t>экспериментов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 err="1">
                <a:latin typeface="Arial Black" panose="020B0A04020102020204" pitchFamily="34" charset="0"/>
              </a:rPr>
              <a:t>Будущее</a:t>
            </a:r>
            <a:r>
              <a:rPr dirty="0">
                <a:latin typeface="Arial Black" panose="020B0A04020102020204" pitchFamily="34" charset="0"/>
              </a:rPr>
              <a:t>: </a:t>
            </a:r>
            <a:r>
              <a:rPr dirty="0" err="1">
                <a:latin typeface="Arial Black" panose="020B0A04020102020204" pitchFamily="34" charset="0"/>
              </a:rPr>
              <a:t>квантовое</a:t>
            </a:r>
            <a:r>
              <a:rPr dirty="0">
                <a:latin typeface="Arial Black" panose="020B0A04020102020204" pitchFamily="34" charset="0"/>
              </a:rPr>
              <a:t> </a:t>
            </a:r>
            <a:r>
              <a:rPr dirty="0" err="1">
                <a:latin typeface="Arial Black" panose="020B0A04020102020204" pitchFamily="34" charset="0"/>
              </a:rPr>
              <a:t>хранение</a:t>
            </a:r>
            <a:endParaRPr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115879"/>
            <a:ext cx="10972800" cy="4525963"/>
          </a:xfrm>
        </p:spPr>
        <p:txBody>
          <a:bodyPr/>
          <a:lstStyle/>
          <a:p>
            <a:r>
              <a:rPr dirty="0" err="1"/>
              <a:t>Квантовое</a:t>
            </a:r>
            <a:r>
              <a:rPr dirty="0"/>
              <a:t> </a:t>
            </a:r>
            <a:r>
              <a:rPr dirty="0" err="1"/>
              <a:t>хранение</a:t>
            </a:r>
            <a:r>
              <a:rPr dirty="0"/>
              <a:t> </a:t>
            </a:r>
            <a:r>
              <a:rPr dirty="0" err="1"/>
              <a:t>данных</a:t>
            </a:r>
            <a:r>
              <a:rPr dirty="0"/>
              <a:t> </a:t>
            </a:r>
            <a:r>
              <a:rPr dirty="0" err="1"/>
              <a:t>основано</a:t>
            </a:r>
            <a:r>
              <a:rPr dirty="0"/>
              <a:t> </a:t>
            </a:r>
            <a:r>
              <a:rPr dirty="0" err="1"/>
              <a:t>на</a:t>
            </a:r>
            <a:r>
              <a:rPr dirty="0"/>
              <a:t> </a:t>
            </a:r>
            <a:r>
              <a:rPr dirty="0" err="1"/>
              <a:t>кубитах</a:t>
            </a:r>
            <a:r>
              <a:rPr dirty="0"/>
              <a:t>.</a:t>
            </a:r>
          </a:p>
          <a:p>
            <a:r>
              <a:rPr dirty="0" err="1"/>
              <a:t>Позволяет</a:t>
            </a:r>
            <a:r>
              <a:rPr dirty="0"/>
              <a:t> </a:t>
            </a:r>
            <a:r>
              <a:rPr dirty="0" err="1"/>
              <a:t>хранить</a:t>
            </a:r>
            <a:r>
              <a:rPr dirty="0"/>
              <a:t> </a:t>
            </a:r>
            <a:r>
              <a:rPr dirty="0" err="1"/>
              <a:t>огромные</a:t>
            </a:r>
            <a:r>
              <a:rPr dirty="0"/>
              <a:t> </a:t>
            </a:r>
            <a:r>
              <a:rPr dirty="0" err="1"/>
              <a:t>объёмы</a:t>
            </a:r>
            <a:r>
              <a:rPr dirty="0"/>
              <a:t> </a:t>
            </a:r>
            <a:r>
              <a:rPr dirty="0" err="1"/>
              <a:t>информации</a:t>
            </a:r>
            <a:r>
              <a:rPr dirty="0"/>
              <a:t> в </a:t>
            </a:r>
            <a:r>
              <a:rPr dirty="0" err="1"/>
              <a:t>суперпозициях</a:t>
            </a:r>
            <a:r>
              <a:rPr dirty="0"/>
              <a:t>.</a:t>
            </a:r>
          </a:p>
          <a:p>
            <a:r>
              <a:rPr dirty="0" err="1"/>
              <a:t>Технология</a:t>
            </a:r>
            <a:r>
              <a:rPr dirty="0"/>
              <a:t> </a:t>
            </a:r>
            <a:r>
              <a:rPr dirty="0" err="1"/>
              <a:t>пока</a:t>
            </a:r>
            <a:r>
              <a:rPr dirty="0"/>
              <a:t> </a:t>
            </a:r>
            <a:r>
              <a:rPr dirty="0" err="1"/>
              <a:t>теоретическая</a:t>
            </a:r>
            <a:r>
              <a:rPr dirty="0"/>
              <a:t> и </a:t>
            </a:r>
            <a:r>
              <a:rPr dirty="0" err="1"/>
              <a:t>лабораторная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latin typeface="Arial Black" panose="020B0A04020102020204" pitchFamily="34" charset="0"/>
              </a:rPr>
              <a:t>Резервное</a:t>
            </a:r>
            <a:r>
              <a:rPr dirty="0">
                <a:latin typeface="Arial Black" panose="020B0A04020102020204" pitchFamily="34" charset="0"/>
              </a:rPr>
              <a:t> </a:t>
            </a:r>
            <a:r>
              <a:rPr dirty="0" err="1">
                <a:latin typeface="Arial Black" panose="020B0A04020102020204" pitchFamily="34" charset="0"/>
              </a:rPr>
              <a:t>копирование</a:t>
            </a:r>
            <a:endParaRPr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163726"/>
            <a:ext cx="10972800" cy="4525963"/>
          </a:xfrm>
        </p:spPr>
        <p:txBody>
          <a:bodyPr/>
          <a:lstStyle/>
          <a:p>
            <a:r>
              <a:rPr dirty="0" err="1"/>
              <a:t>Резервное</a:t>
            </a:r>
            <a:r>
              <a:rPr dirty="0"/>
              <a:t> </a:t>
            </a:r>
            <a:r>
              <a:rPr dirty="0" err="1"/>
              <a:t>копирование</a:t>
            </a:r>
            <a:r>
              <a:rPr dirty="0"/>
              <a:t> </a:t>
            </a:r>
            <a:r>
              <a:rPr dirty="0" err="1"/>
              <a:t>защищает</a:t>
            </a:r>
            <a:r>
              <a:rPr dirty="0"/>
              <a:t> </a:t>
            </a:r>
            <a:r>
              <a:rPr dirty="0" err="1"/>
              <a:t>от</a:t>
            </a:r>
            <a:r>
              <a:rPr dirty="0"/>
              <a:t> </a:t>
            </a:r>
            <a:r>
              <a:rPr dirty="0" err="1"/>
              <a:t>потери</a:t>
            </a:r>
            <a:r>
              <a:rPr dirty="0"/>
              <a:t> </a:t>
            </a:r>
            <a:r>
              <a:rPr dirty="0" err="1"/>
              <a:t>данных</a:t>
            </a:r>
            <a:r>
              <a:rPr dirty="0"/>
              <a:t>.</a:t>
            </a:r>
          </a:p>
          <a:p>
            <a:r>
              <a:rPr dirty="0" err="1"/>
              <a:t>Правило</a:t>
            </a:r>
            <a:r>
              <a:rPr dirty="0"/>
              <a:t> 3-2-1: 3 </a:t>
            </a:r>
            <a:r>
              <a:rPr dirty="0" err="1"/>
              <a:t>копии</a:t>
            </a:r>
            <a:r>
              <a:rPr dirty="0"/>
              <a:t>, 2 </a:t>
            </a:r>
            <a:r>
              <a:rPr dirty="0" err="1"/>
              <a:t>носителя</a:t>
            </a:r>
            <a:r>
              <a:rPr dirty="0"/>
              <a:t>, 1 </a:t>
            </a:r>
            <a:r>
              <a:rPr dirty="0" err="1"/>
              <a:t>копия</a:t>
            </a:r>
            <a:r>
              <a:rPr dirty="0"/>
              <a:t> в </a:t>
            </a:r>
            <a:r>
              <a:rPr dirty="0" err="1"/>
              <a:t>облаке</a:t>
            </a:r>
            <a:r>
              <a:rPr dirty="0"/>
              <a:t>.</a:t>
            </a:r>
          </a:p>
          <a:p>
            <a:r>
              <a:rPr dirty="0" err="1"/>
              <a:t>Методы</a:t>
            </a:r>
            <a:r>
              <a:rPr dirty="0"/>
              <a:t>: </a:t>
            </a:r>
            <a:r>
              <a:rPr dirty="0" err="1"/>
              <a:t>локальные</a:t>
            </a:r>
            <a:r>
              <a:rPr dirty="0"/>
              <a:t> (HDD, SSD) и </a:t>
            </a:r>
            <a:r>
              <a:rPr dirty="0" err="1"/>
              <a:t>удалённые</a:t>
            </a:r>
            <a:r>
              <a:rPr dirty="0"/>
              <a:t> (</a:t>
            </a:r>
            <a:r>
              <a:rPr dirty="0" err="1"/>
              <a:t>облака</a:t>
            </a:r>
            <a:r>
              <a:rPr dirty="0"/>
              <a:t>).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latin typeface="Arial Black" panose="020B0A04020102020204" pitchFamily="34" charset="0"/>
              </a:rPr>
              <a:t>Безопасность</a:t>
            </a:r>
            <a:r>
              <a:rPr dirty="0">
                <a:latin typeface="Arial Black" panose="020B0A04020102020204" pitchFamily="34" charset="0"/>
              </a:rPr>
              <a:t> </a:t>
            </a:r>
            <a:r>
              <a:rPr dirty="0" err="1">
                <a:latin typeface="Arial Black" panose="020B0A04020102020204" pitchFamily="34" charset="0"/>
              </a:rPr>
              <a:t>данных</a:t>
            </a:r>
            <a:endParaRPr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70322"/>
            <a:ext cx="10972800" cy="4525963"/>
          </a:xfrm>
        </p:spPr>
        <p:txBody>
          <a:bodyPr/>
          <a:lstStyle/>
          <a:p>
            <a:pPr marL="0" indent="0">
              <a:buNone/>
            </a:pPr>
            <a:r>
              <a:rPr dirty="0" err="1"/>
              <a:t>Методы</a:t>
            </a:r>
            <a:r>
              <a:rPr dirty="0"/>
              <a:t> </a:t>
            </a:r>
            <a:r>
              <a:rPr dirty="0" err="1"/>
              <a:t>защиты</a:t>
            </a:r>
            <a:r>
              <a:rPr dirty="0"/>
              <a:t>:</a:t>
            </a:r>
          </a:p>
          <a:p>
            <a:r>
              <a:rPr dirty="0"/>
              <a:t>- </a:t>
            </a:r>
            <a:r>
              <a:rPr dirty="0" err="1"/>
              <a:t>Шифрование</a:t>
            </a:r>
            <a:r>
              <a:rPr dirty="0"/>
              <a:t> </a:t>
            </a:r>
            <a:r>
              <a:rPr dirty="0" err="1"/>
              <a:t>файлов</a:t>
            </a:r>
            <a:r>
              <a:rPr dirty="0"/>
              <a:t> и </a:t>
            </a:r>
            <a:r>
              <a:rPr dirty="0" err="1"/>
              <a:t>дисков</a:t>
            </a:r>
            <a:endParaRPr dirty="0"/>
          </a:p>
          <a:p>
            <a:r>
              <a:rPr dirty="0"/>
              <a:t>- </a:t>
            </a:r>
            <a:r>
              <a:rPr dirty="0" err="1"/>
              <a:t>Надёжные</a:t>
            </a:r>
            <a:r>
              <a:rPr dirty="0"/>
              <a:t> </a:t>
            </a:r>
            <a:r>
              <a:rPr dirty="0" err="1"/>
              <a:t>пароли</a:t>
            </a:r>
            <a:endParaRPr dirty="0"/>
          </a:p>
          <a:p>
            <a:r>
              <a:rPr dirty="0"/>
              <a:t>- </a:t>
            </a:r>
            <a:r>
              <a:rPr dirty="0" err="1"/>
              <a:t>Двухфакторная</a:t>
            </a:r>
            <a:r>
              <a:rPr dirty="0"/>
              <a:t> </a:t>
            </a:r>
            <a:r>
              <a:rPr dirty="0" err="1"/>
              <a:t>аутентификация</a:t>
            </a:r>
            <a:endParaRPr dirty="0"/>
          </a:p>
          <a:p>
            <a:r>
              <a:rPr dirty="0" err="1"/>
              <a:t>Цель</a:t>
            </a:r>
            <a:r>
              <a:rPr dirty="0"/>
              <a:t> – </a:t>
            </a:r>
            <a:r>
              <a:rPr dirty="0" err="1"/>
              <a:t>предотвратить</a:t>
            </a:r>
            <a:r>
              <a:rPr dirty="0"/>
              <a:t> </a:t>
            </a:r>
            <a:r>
              <a:rPr dirty="0" err="1"/>
              <a:t>утечку</a:t>
            </a:r>
            <a:r>
              <a:rPr dirty="0"/>
              <a:t> и </a:t>
            </a:r>
            <a:r>
              <a:rPr dirty="0" err="1"/>
              <a:t>несанкционированный</a:t>
            </a:r>
            <a:r>
              <a:rPr dirty="0"/>
              <a:t> </a:t>
            </a:r>
            <a:r>
              <a:rPr dirty="0" err="1"/>
              <a:t>доступ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 err="1">
                <a:latin typeface="Arial Black" panose="020B0A04020102020204" pitchFamily="34" charset="0"/>
              </a:rPr>
              <a:t>Срок</a:t>
            </a:r>
            <a:r>
              <a:rPr dirty="0">
                <a:latin typeface="Arial Black" panose="020B0A04020102020204" pitchFamily="34" charset="0"/>
              </a:rPr>
              <a:t> </a:t>
            </a:r>
            <a:r>
              <a:rPr dirty="0" err="1">
                <a:latin typeface="Arial Black" panose="020B0A04020102020204" pitchFamily="34" charset="0"/>
              </a:rPr>
              <a:t>службы</a:t>
            </a:r>
            <a:r>
              <a:rPr dirty="0">
                <a:latin typeface="Arial Black" panose="020B0A04020102020204" pitchFamily="34" charset="0"/>
              </a:rPr>
              <a:t> </a:t>
            </a:r>
            <a:r>
              <a:rPr dirty="0" err="1">
                <a:latin typeface="Arial Black" panose="020B0A04020102020204" pitchFamily="34" charset="0"/>
              </a:rPr>
              <a:t>накопителей</a:t>
            </a:r>
            <a:endParaRPr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057399"/>
            <a:ext cx="10972800" cy="4525963"/>
          </a:xfrm>
        </p:spPr>
        <p:txBody>
          <a:bodyPr/>
          <a:lstStyle/>
          <a:p>
            <a:r>
              <a:rPr dirty="0"/>
              <a:t>HDD </a:t>
            </a:r>
            <a:r>
              <a:rPr dirty="0" err="1"/>
              <a:t>служат</a:t>
            </a:r>
            <a:r>
              <a:rPr dirty="0"/>
              <a:t> в </a:t>
            </a:r>
            <a:r>
              <a:rPr dirty="0" err="1"/>
              <a:t>среднем</a:t>
            </a:r>
            <a:r>
              <a:rPr dirty="0"/>
              <a:t> 3–5 </a:t>
            </a:r>
            <a:r>
              <a:rPr dirty="0" err="1"/>
              <a:t>лет</a:t>
            </a:r>
            <a:r>
              <a:rPr dirty="0"/>
              <a:t>.</a:t>
            </a:r>
          </a:p>
          <a:p>
            <a:r>
              <a:rPr dirty="0"/>
              <a:t>SSD – 5–10 </a:t>
            </a:r>
            <a:r>
              <a:rPr dirty="0" err="1"/>
              <a:t>лет</a:t>
            </a:r>
            <a:r>
              <a:rPr dirty="0"/>
              <a:t>, </a:t>
            </a:r>
            <a:r>
              <a:rPr dirty="0" err="1"/>
              <a:t>но</a:t>
            </a:r>
            <a:r>
              <a:rPr dirty="0"/>
              <a:t> </a:t>
            </a:r>
            <a:r>
              <a:rPr dirty="0" err="1"/>
              <a:t>зависят</a:t>
            </a:r>
            <a:r>
              <a:rPr dirty="0"/>
              <a:t> </a:t>
            </a:r>
            <a:r>
              <a:rPr dirty="0" err="1"/>
              <a:t>от</a:t>
            </a:r>
            <a:r>
              <a:rPr dirty="0"/>
              <a:t> </a:t>
            </a:r>
            <a:r>
              <a:rPr dirty="0" err="1"/>
              <a:t>количества</a:t>
            </a:r>
            <a:r>
              <a:rPr dirty="0"/>
              <a:t> </a:t>
            </a:r>
            <a:r>
              <a:rPr dirty="0" err="1"/>
              <a:t>циклов</a:t>
            </a:r>
            <a:r>
              <a:rPr dirty="0"/>
              <a:t> </a:t>
            </a:r>
            <a:r>
              <a:rPr dirty="0" err="1"/>
              <a:t>записи</a:t>
            </a:r>
            <a:r>
              <a:rPr dirty="0"/>
              <a:t>.</a:t>
            </a:r>
          </a:p>
          <a:p>
            <a:r>
              <a:rPr dirty="0" err="1"/>
              <a:t>Регулярное</a:t>
            </a:r>
            <a:r>
              <a:rPr dirty="0"/>
              <a:t> </a:t>
            </a:r>
            <a:r>
              <a:rPr dirty="0" err="1"/>
              <a:t>резервное</a:t>
            </a:r>
            <a:r>
              <a:rPr dirty="0"/>
              <a:t> </a:t>
            </a:r>
            <a:r>
              <a:rPr dirty="0" err="1"/>
              <a:t>копирование</a:t>
            </a:r>
            <a:r>
              <a:rPr dirty="0"/>
              <a:t> – </a:t>
            </a:r>
            <a:r>
              <a:rPr dirty="0" err="1"/>
              <a:t>обязательное</a:t>
            </a:r>
            <a:r>
              <a:rPr dirty="0"/>
              <a:t> </a:t>
            </a:r>
            <a:r>
              <a:rPr dirty="0" err="1"/>
              <a:t>условие</a:t>
            </a:r>
            <a:r>
              <a:rPr dirty="0"/>
              <a:t> </a:t>
            </a:r>
            <a:r>
              <a:rPr dirty="0" err="1"/>
              <a:t>сохранности</a:t>
            </a:r>
            <a:r>
              <a:rPr dirty="0"/>
              <a:t> </a:t>
            </a:r>
            <a:r>
              <a:rPr dirty="0" err="1"/>
              <a:t>данных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latin typeface="Arial Black" panose="020B0A04020102020204" pitchFamily="34" charset="0"/>
              </a:rPr>
              <a:t>Как</a:t>
            </a:r>
            <a:r>
              <a:rPr dirty="0">
                <a:latin typeface="Arial Black" panose="020B0A04020102020204" pitchFamily="34" charset="0"/>
              </a:rPr>
              <a:t> </a:t>
            </a:r>
            <a:r>
              <a:rPr dirty="0" err="1">
                <a:latin typeface="Arial Black" panose="020B0A04020102020204" pitchFamily="34" charset="0"/>
              </a:rPr>
              <a:t>выбрать</a:t>
            </a:r>
            <a:r>
              <a:rPr dirty="0">
                <a:latin typeface="Arial Black" panose="020B0A04020102020204" pitchFamily="34" charset="0"/>
              </a:rPr>
              <a:t> </a:t>
            </a:r>
            <a:r>
              <a:rPr dirty="0" err="1">
                <a:latin typeface="Arial Black" panose="020B0A04020102020204" pitchFamily="34" charset="0"/>
              </a:rPr>
              <a:t>устройство</a:t>
            </a:r>
            <a:endParaRPr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057399"/>
            <a:ext cx="10972800" cy="4525963"/>
          </a:xfrm>
        </p:spPr>
        <p:txBody>
          <a:bodyPr/>
          <a:lstStyle/>
          <a:p>
            <a:pPr marL="0" indent="0">
              <a:buNone/>
            </a:pPr>
            <a:r>
              <a:rPr dirty="0" err="1"/>
              <a:t>Выбор</a:t>
            </a:r>
            <a:r>
              <a:rPr dirty="0"/>
              <a:t> </a:t>
            </a:r>
            <a:r>
              <a:rPr dirty="0" err="1"/>
              <a:t>зависит</a:t>
            </a:r>
            <a:r>
              <a:rPr dirty="0"/>
              <a:t> </a:t>
            </a:r>
            <a:r>
              <a:rPr dirty="0" err="1"/>
              <a:t>от</a:t>
            </a:r>
            <a:r>
              <a:rPr dirty="0"/>
              <a:t> </a:t>
            </a:r>
            <a:r>
              <a:rPr dirty="0" err="1"/>
              <a:t>задач</a:t>
            </a:r>
            <a:r>
              <a:rPr dirty="0"/>
              <a:t>:</a:t>
            </a:r>
          </a:p>
          <a:p>
            <a:r>
              <a:rPr dirty="0"/>
              <a:t>- HDD: </a:t>
            </a:r>
            <a:r>
              <a:rPr dirty="0" err="1"/>
              <a:t>большие</a:t>
            </a:r>
            <a:r>
              <a:rPr dirty="0"/>
              <a:t> </a:t>
            </a:r>
            <a:r>
              <a:rPr dirty="0" err="1"/>
              <a:t>архивы</a:t>
            </a:r>
            <a:r>
              <a:rPr dirty="0"/>
              <a:t>, </a:t>
            </a:r>
            <a:r>
              <a:rPr dirty="0" err="1"/>
              <a:t>минимальная</a:t>
            </a:r>
            <a:r>
              <a:rPr dirty="0"/>
              <a:t> </a:t>
            </a:r>
            <a:r>
              <a:rPr dirty="0" err="1"/>
              <a:t>цена</a:t>
            </a:r>
            <a:endParaRPr dirty="0"/>
          </a:p>
          <a:p>
            <a:r>
              <a:rPr dirty="0"/>
              <a:t>- SSD: </a:t>
            </a:r>
            <a:r>
              <a:rPr dirty="0" err="1"/>
              <a:t>высокая</a:t>
            </a:r>
            <a:r>
              <a:rPr dirty="0"/>
              <a:t> </a:t>
            </a:r>
            <a:r>
              <a:rPr dirty="0" err="1"/>
              <a:t>скорость</a:t>
            </a:r>
            <a:r>
              <a:rPr dirty="0"/>
              <a:t>, </a:t>
            </a:r>
            <a:r>
              <a:rPr dirty="0" err="1"/>
              <a:t>рабочие</a:t>
            </a:r>
            <a:r>
              <a:rPr dirty="0"/>
              <a:t> </a:t>
            </a:r>
            <a:r>
              <a:rPr dirty="0" err="1"/>
              <a:t>станции</a:t>
            </a:r>
            <a:endParaRPr dirty="0"/>
          </a:p>
          <a:p>
            <a:r>
              <a:rPr dirty="0"/>
              <a:t>- </a:t>
            </a:r>
            <a:r>
              <a:rPr dirty="0" err="1"/>
              <a:t>Облака</a:t>
            </a:r>
            <a:r>
              <a:rPr dirty="0"/>
              <a:t>: </a:t>
            </a:r>
            <a:r>
              <a:rPr dirty="0" err="1"/>
              <a:t>совместный</a:t>
            </a:r>
            <a:r>
              <a:rPr dirty="0"/>
              <a:t> </a:t>
            </a:r>
            <a:r>
              <a:rPr dirty="0" err="1"/>
              <a:t>доступ</a:t>
            </a:r>
            <a:r>
              <a:rPr dirty="0"/>
              <a:t> и </a:t>
            </a:r>
            <a:r>
              <a:rPr dirty="0" err="1"/>
              <a:t>резервные</a:t>
            </a:r>
            <a:r>
              <a:rPr dirty="0"/>
              <a:t> </a:t>
            </a:r>
            <a:r>
              <a:rPr dirty="0" err="1"/>
              <a:t>копии</a:t>
            </a:r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latin typeface="Arial Black" panose="020B0A04020102020204" pitchFamily="34" charset="0"/>
              </a:rPr>
              <a:t>Итоги</a:t>
            </a:r>
            <a:endParaRPr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38154"/>
            <a:ext cx="10972800" cy="4525963"/>
          </a:xfrm>
        </p:spPr>
        <p:txBody>
          <a:bodyPr/>
          <a:lstStyle/>
          <a:p>
            <a:r>
              <a:rPr dirty="0" err="1"/>
              <a:t>Память</a:t>
            </a:r>
            <a:r>
              <a:rPr dirty="0"/>
              <a:t> – </a:t>
            </a:r>
            <a:r>
              <a:rPr dirty="0" err="1"/>
              <a:t>основа</a:t>
            </a:r>
            <a:r>
              <a:rPr dirty="0"/>
              <a:t> ЭВМ. </a:t>
            </a:r>
            <a:r>
              <a:rPr dirty="0" err="1"/>
              <a:t>Она</a:t>
            </a:r>
            <a:r>
              <a:rPr dirty="0"/>
              <a:t> </a:t>
            </a:r>
            <a:r>
              <a:rPr dirty="0" err="1"/>
              <a:t>развивается</a:t>
            </a:r>
            <a:r>
              <a:rPr dirty="0"/>
              <a:t> </a:t>
            </a:r>
            <a:r>
              <a:rPr dirty="0" err="1"/>
              <a:t>от</a:t>
            </a:r>
            <a:r>
              <a:rPr dirty="0"/>
              <a:t> </a:t>
            </a:r>
            <a:r>
              <a:rPr dirty="0" err="1"/>
              <a:t>регистров</a:t>
            </a:r>
            <a:r>
              <a:rPr dirty="0"/>
              <a:t> </a:t>
            </a:r>
            <a:r>
              <a:rPr dirty="0" err="1"/>
              <a:t>до</a:t>
            </a:r>
            <a:r>
              <a:rPr dirty="0"/>
              <a:t> </a:t>
            </a:r>
            <a:r>
              <a:rPr dirty="0" err="1"/>
              <a:t>облачных</a:t>
            </a:r>
            <a:r>
              <a:rPr dirty="0"/>
              <a:t> </a:t>
            </a:r>
            <a:r>
              <a:rPr dirty="0" err="1"/>
              <a:t>хранилищ</a:t>
            </a:r>
            <a:r>
              <a:rPr dirty="0"/>
              <a:t>. </a:t>
            </a:r>
            <a:r>
              <a:rPr dirty="0" err="1"/>
              <a:t>Тенденция</a:t>
            </a:r>
            <a:r>
              <a:rPr dirty="0"/>
              <a:t>: </a:t>
            </a:r>
            <a:r>
              <a:rPr dirty="0" err="1"/>
              <a:t>рост</a:t>
            </a:r>
            <a:r>
              <a:rPr dirty="0"/>
              <a:t> </a:t>
            </a:r>
            <a:r>
              <a:rPr dirty="0" err="1"/>
              <a:t>скоростей</a:t>
            </a:r>
            <a:r>
              <a:rPr dirty="0"/>
              <a:t>, </a:t>
            </a:r>
            <a:r>
              <a:rPr dirty="0" err="1"/>
              <a:t>надёжности</a:t>
            </a:r>
            <a:r>
              <a:rPr dirty="0"/>
              <a:t> и </a:t>
            </a:r>
            <a:r>
              <a:rPr dirty="0" err="1"/>
              <a:t>энергоэффективности</a:t>
            </a:r>
            <a:r>
              <a:rPr dirty="0"/>
              <a:t>. </a:t>
            </a:r>
            <a:r>
              <a:rPr dirty="0" err="1"/>
              <a:t>Будущее</a:t>
            </a:r>
            <a:r>
              <a:rPr dirty="0"/>
              <a:t> – </a:t>
            </a:r>
            <a:r>
              <a:rPr dirty="0" err="1"/>
              <a:t>новые</a:t>
            </a:r>
            <a:r>
              <a:rPr dirty="0"/>
              <a:t> </a:t>
            </a:r>
            <a:r>
              <a:rPr dirty="0" err="1"/>
              <a:t>технологии</a:t>
            </a:r>
            <a:r>
              <a:rPr dirty="0"/>
              <a:t> (3D </a:t>
            </a:r>
            <a:r>
              <a:rPr dirty="0" err="1"/>
              <a:t>XPoint</a:t>
            </a:r>
            <a:r>
              <a:rPr dirty="0"/>
              <a:t>, </a:t>
            </a:r>
            <a:r>
              <a:rPr dirty="0" err="1"/>
              <a:t>квантовое</a:t>
            </a:r>
            <a:r>
              <a:rPr dirty="0"/>
              <a:t> </a:t>
            </a:r>
            <a:r>
              <a:rPr dirty="0" err="1"/>
              <a:t>хранение</a:t>
            </a:r>
            <a:r>
              <a:rPr dirty="0"/>
              <a:t>).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Arial Black" panose="020B0A04020102020204" pitchFamily="34" charset="0"/>
              </a:rPr>
              <a:t>Исторический </a:t>
            </a:r>
            <a:r>
              <a:rPr dirty="0" err="1">
                <a:latin typeface="Arial Black" panose="020B0A04020102020204" pitchFamily="34" charset="0"/>
              </a:rPr>
              <a:t>экскурс</a:t>
            </a:r>
            <a:endParaRPr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19178"/>
            <a:ext cx="10972800" cy="4525963"/>
          </a:xfrm>
        </p:spPr>
        <p:txBody>
          <a:bodyPr/>
          <a:lstStyle/>
          <a:p>
            <a:pPr marL="0" indent="0">
              <a:buNone/>
            </a:pPr>
            <a:r>
              <a:rPr dirty="0" err="1"/>
              <a:t>Первые</a:t>
            </a:r>
            <a:r>
              <a:rPr dirty="0"/>
              <a:t> </a:t>
            </a:r>
            <a:r>
              <a:rPr dirty="0" err="1"/>
              <a:t>способы</a:t>
            </a:r>
            <a:r>
              <a:rPr dirty="0"/>
              <a:t> </a:t>
            </a:r>
            <a:r>
              <a:rPr dirty="0" err="1"/>
              <a:t>хранения</a:t>
            </a:r>
            <a:r>
              <a:rPr dirty="0"/>
              <a:t> </a:t>
            </a:r>
            <a:r>
              <a:rPr dirty="0" err="1"/>
              <a:t>данных</a:t>
            </a:r>
            <a:r>
              <a:rPr dirty="0"/>
              <a:t> </a:t>
            </a:r>
            <a:r>
              <a:rPr dirty="0" err="1"/>
              <a:t>были</a:t>
            </a:r>
            <a:r>
              <a:rPr dirty="0"/>
              <a:t> </a:t>
            </a:r>
            <a:r>
              <a:rPr dirty="0" err="1"/>
              <a:t>механическими</a:t>
            </a:r>
            <a:r>
              <a:rPr dirty="0"/>
              <a:t>: </a:t>
            </a:r>
            <a:r>
              <a:rPr dirty="0" err="1"/>
              <a:t>перфокарты</a:t>
            </a:r>
            <a:r>
              <a:rPr dirty="0"/>
              <a:t> и </a:t>
            </a:r>
            <a:r>
              <a:rPr dirty="0" err="1"/>
              <a:t>перфоленты</a:t>
            </a:r>
            <a:r>
              <a:rPr dirty="0"/>
              <a:t>. </a:t>
            </a:r>
            <a:r>
              <a:rPr dirty="0" err="1"/>
              <a:t>Позже</a:t>
            </a:r>
            <a:r>
              <a:rPr dirty="0"/>
              <a:t> </a:t>
            </a:r>
            <a:r>
              <a:rPr dirty="0" err="1"/>
              <a:t>появились</a:t>
            </a:r>
            <a:r>
              <a:rPr dirty="0"/>
              <a:t> </a:t>
            </a:r>
            <a:r>
              <a:rPr dirty="0" err="1"/>
              <a:t>магнитные</a:t>
            </a:r>
            <a:r>
              <a:rPr dirty="0"/>
              <a:t> </a:t>
            </a:r>
            <a:r>
              <a:rPr dirty="0" err="1"/>
              <a:t>барабаны</a:t>
            </a:r>
            <a:r>
              <a:rPr dirty="0"/>
              <a:t> и </a:t>
            </a:r>
            <a:r>
              <a:rPr dirty="0" err="1"/>
              <a:t>ленты</a:t>
            </a:r>
            <a:r>
              <a:rPr dirty="0"/>
              <a:t>, </a:t>
            </a:r>
            <a:r>
              <a:rPr dirty="0" err="1"/>
              <a:t>которые</a:t>
            </a:r>
            <a:r>
              <a:rPr dirty="0"/>
              <a:t> </a:t>
            </a:r>
            <a:r>
              <a:rPr dirty="0" err="1"/>
              <a:t>обеспечивали</a:t>
            </a:r>
            <a:r>
              <a:rPr dirty="0"/>
              <a:t> </a:t>
            </a:r>
            <a:r>
              <a:rPr dirty="0" err="1"/>
              <a:t>массовое</a:t>
            </a:r>
            <a:r>
              <a:rPr dirty="0"/>
              <a:t> </a:t>
            </a:r>
            <a:r>
              <a:rPr dirty="0" err="1"/>
              <a:t>хранение</a:t>
            </a:r>
            <a:r>
              <a:rPr dirty="0"/>
              <a:t> </a:t>
            </a:r>
            <a:r>
              <a:rPr dirty="0" err="1"/>
              <a:t>информации</a:t>
            </a:r>
            <a:r>
              <a:rPr dirty="0"/>
              <a:t>. В 1956 </a:t>
            </a:r>
            <a:r>
              <a:rPr dirty="0" err="1"/>
              <a:t>году</a:t>
            </a:r>
            <a:r>
              <a:rPr dirty="0"/>
              <a:t> </a:t>
            </a:r>
            <a:r>
              <a:rPr dirty="0" err="1"/>
              <a:t>компания</a:t>
            </a:r>
            <a:r>
              <a:rPr dirty="0"/>
              <a:t> IBM </a:t>
            </a:r>
            <a:r>
              <a:rPr dirty="0" err="1"/>
              <a:t>представила</a:t>
            </a:r>
            <a:r>
              <a:rPr dirty="0"/>
              <a:t> </a:t>
            </a:r>
            <a:r>
              <a:rPr dirty="0" err="1"/>
              <a:t>первый</a:t>
            </a:r>
            <a:r>
              <a:rPr dirty="0"/>
              <a:t> </a:t>
            </a:r>
            <a:r>
              <a:rPr dirty="0" err="1"/>
              <a:t>жёсткий</a:t>
            </a:r>
            <a:r>
              <a:rPr dirty="0"/>
              <a:t> </a:t>
            </a:r>
            <a:r>
              <a:rPr dirty="0" err="1"/>
              <a:t>диск</a:t>
            </a:r>
            <a:r>
              <a:rPr dirty="0"/>
              <a:t> IBM 305 RAMAC </a:t>
            </a:r>
            <a:r>
              <a:rPr dirty="0" err="1"/>
              <a:t>объёмом</a:t>
            </a:r>
            <a:r>
              <a:rPr dirty="0"/>
              <a:t> </a:t>
            </a:r>
            <a:r>
              <a:rPr dirty="0" err="1"/>
              <a:t>всего</a:t>
            </a:r>
            <a:r>
              <a:rPr dirty="0"/>
              <a:t> 5 МБ.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 err="1">
                <a:latin typeface="Arial Black" panose="020B0A04020102020204" pitchFamily="34" charset="0"/>
              </a:rPr>
              <a:t>Зачем</a:t>
            </a:r>
            <a:r>
              <a:rPr dirty="0">
                <a:latin typeface="Arial Black" panose="020B0A04020102020204" pitchFamily="34" charset="0"/>
              </a:rPr>
              <a:t> </a:t>
            </a:r>
            <a:r>
              <a:rPr dirty="0" err="1">
                <a:latin typeface="Arial Black" panose="020B0A04020102020204" pitchFamily="34" charset="0"/>
              </a:rPr>
              <a:t>нужна</a:t>
            </a:r>
            <a:r>
              <a:rPr dirty="0">
                <a:latin typeface="Arial Black" panose="020B0A04020102020204" pitchFamily="34" charset="0"/>
              </a:rPr>
              <a:t> </a:t>
            </a:r>
            <a:r>
              <a:rPr dirty="0" err="1">
                <a:latin typeface="Arial Black" panose="020B0A04020102020204" pitchFamily="34" charset="0"/>
              </a:rPr>
              <a:t>память</a:t>
            </a:r>
            <a:r>
              <a:rPr dirty="0">
                <a:latin typeface="Arial Black" panose="020B0A04020102020204" pitchFamily="34" charset="0"/>
              </a:rPr>
              <a:t> в ЭВМ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23485"/>
            <a:ext cx="10972800" cy="4525963"/>
          </a:xfrm>
        </p:spPr>
        <p:txBody>
          <a:bodyPr/>
          <a:lstStyle/>
          <a:p>
            <a:pPr marL="0" indent="0">
              <a:buNone/>
            </a:pPr>
            <a:r>
              <a:rPr dirty="0" err="1"/>
              <a:t>Память</a:t>
            </a:r>
            <a:r>
              <a:rPr dirty="0"/>
              <a:t> </a:t>
            </a:r>
            <a:r>
              <a:rPr dirty="0" err="1"/>
              <a:t>обеспечивает</a:t>
            </a:r>
            <a:r>
              <a:rPr dirty="0"/>
              <a:t> </a:t>
            </a:r>
            <a:r>
              <a:rPr dirty="0" err="1"/>
              <a:t>хранение</a:t>
            </a:r>
            <a:r>
              <a:rPr dirty="0"/>
              <a:t> </a:t>
            </a:r>
            <a:r>
              <a:rPr dirty="0" err="1"/>
              <a:t>команд</a:t>
            </a:r>
            <a:r>
              <a:rPr dirty="0"/>
              <a:t> и </a:t>
            </a:r>
            <a:r>
              <a:rPr dirty="0" err="1"/>
              <a:t>данных</a:t>
            </a:r>
            <a:r>
              <a:rPr dirty="0"/>
              <a:t>, </a:t>
            </a:r>
            <a:r>
              <a:rPr dirty="0" err="1"/>
              <a:t>необходимых</a:t>
            </a:r>
            <a:r>
              <a:rPr dirty="0"/>
              <a:t> </a:t>
            </a: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работы</a:t>
            </a:r>
            <a:r>
              <a:rPr dirty="0"/>
              <a:t> </a:t>
            </a:r>
            <a:r>
              <a:rPr dirty="0" err="1"/>
              <a:t>процессора</a:t>
            </a:r>
            <a:r>
              <a:rPr dirty="0"/>
              <a:t> и </a:t>
            </a:r>
            <a:r>
              <a:rPr dirty="0" err="1"/>
              <a:t>программ</a:t>
            </a:r>
            <a:r>
              <a:rPr dirty="0"/>
              <a:t>. </a:t>
            </a:r>
            <a:r>
              <a:rPr dirty="0" err="1"/>
              <a:t>Она</a:t>
            </a:r>
            <a:r>
              <a:rPr dirty="0"/>
              <a:t> </a:t>
            </a:r>
            <a:r>
              <a:rPr dirty="0" err="1"/>
              <a:t>используется</a:t>
            </a:r>
            <a:r>
              <a:rPr dirty="0"/>
              <a:t> </a:t>
            </a: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временного</a:t>
            </a:r>
            <a:r>
              <a:rPr dirty="0"/>
              <a:t> </a:t>
            </a:r>
            <a:r>
              <a:rPr dirty="0" err="1"/>
              <a:t>хранения</a:t>
            </a:r>
            <a:r>
              <a:rPr dirty="0"/>
              <a:t> (ОЗУ), </a:t>
            </a:r>
            <a:r>
              <a:rPr dirty="0" err="1"/>
              <a:t>постоянного</a:t>
            </a:r>
            <a:r>
              <a:rPr dirty="0"/>
              <a:t> </a:t>
            </a:r>
            <a:r>
              <a:rPr dirty="0" err="1"/>
              <a:t>хранения</a:t>
            </a:r>
            <a:r>
              <a:rPr dirty="0"/>
              <a:t> (ROM, HDD, SSD) и </a:t>
            </a:r>
            <a:r>
              <a:rPr dirty="0" err="1"/>
              <a:t>ускорения</a:t>
            </a:r>
            <a:r>
              <a:rPr dirty="0"/>
              <a:t> </a:t>
            </a:r>
            <a:r>
              <a:rPr dirty="0" err="1"/>
              <a:t>работы</a:t>
            </a:r>
            <a:r>
              <a:rPr dirty="0"/>
              <a:t> (</a:t>
            </a:r>
            <a:r>
              <a:rPr dirty="0" err="1"/>
              <a:t>кэш</a:t>
            </a:r>
            <a:r>
              <a:rPr dirty="0"/>
              <a:t>). </a:t>
            </a:r>
            <a:r>
              <a:rPr dirty="0" err="1"/>
              <a:t>Без</a:t>
            </a:r>
            <a:r>
              <a:rPr dirty="0"/>
              <a:t> </a:t>
            </a:r>
            <a:r>
              <a:rPr dirty="0" err="1"/>
              <a:t>памяти</a:t>
            </a:r>
            <a:r>
              <a:rPr dirty="0"/>
              <a:t> ЭВМ </a:t>
            </a:r>
            <a:r>
              <a:rPr dirty="0" err="1"/>
              <a:t>не</a:t>
            </a:r>
            <a:r>
              <a:rPr dirty="0"/>
              <a:t> </a:t>
            </a:r>
            <a:r>
              <a:rPr dirty="0" err="1"/>
              <a:t>могла</a:t>
            </a:r>
            <a:r>
              <a:rPr dirty="0"/>
              <a:t> </a:t>
            </a:r>
            <a:r>
              <a:rPr dirty="0" err="1"/>
              <a:t>бы</a:t>
            </a:r>
            <a:r>
              <a:rPr dirty="0"/>
              <a:t> </a:t>
            </a:r>
            <a:r>
              <a:rPr dirty="0" err="1"/>
              <a:t>выполнять</a:t>
            </a:r>
            <a:r>
              <a:rPr dirty="0"/>
              <a:t> </a:t>
            </a:r>
            <a:r>
              <a:rPr dirty="0" err="1"/>
              <a:t>программы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latin typeface="Arial Black" panose="020B0A04020102020204" pitchFamily="34" charset="0"/>
              </a:rPr>
              <a:t>Классификация</a:t>
            </a:r>
            <a:r>
              <a:rPr dirty="0">
                <a:latin typeface="Arial Black" panose="020B0A04020102020204" pitchFamily="34" charset="0"/>
              </a:rPr>
              <a:t> </a:t>
            </a:r>
            <a:r>
              <a:rPr dirty="0" err="1">
                <a:latin typeface="Arial Black" panose="020B0A04020102020204" pitchFamily="34" charset="0"/>
              </a:rPr>
              <a:t>памяти</a:t>
            </a:r>
            <a:endParaRPr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23485"/>
            <a:ext cx="10972800" cy="4525963"/>
          </a:xfrm>
        </p:spPr>
        <p:txBody>
          <a:bodyPr/>
          <a:lstStyle/>
          <a:p>
            <a:pPr marL="0" indent="0">
              <a:buNone/>
            </a:pPr>
            <a:r>
              <a:rPr dirty="0"/>
              <a:t>1. </a:t>
            </a:r>
            <a:r>
              <a:rPr dirty="0" err="1"/>
              <a:t>Внутренняя</a:t>
            </a:r>
            <a:r>
              <a:rPr dirty="0"/>
              <a:t> </a:t>
            </a:r>
            <a:r>
              <a:rPr dirty="0" err="1"/>
              <a:t>память</a:t>
            </a:r>
            <a:r>
              <a:rPr dirty="0"/>
              <a:t>: </a:t>
            </a:r>
            <a:r>
              <a:rPr dirty="0" err="1"/>
              <a:t>регистры</a:t>
            </a:r>
            <a:r>
              <a:rPr dirty="0"/>
              <a:t>, </a:t>
            </a:r>
            <a:r>
              <a:rPr dirty="0" err="1"/>
              <a:t>кэш</a:t>
            </a:r>
            <a:r>
              <a:rPr dirty="0"/>
              <a:t>, </a:t>
            </a:r>
            <a:r>
              <a:rPr dirty="0" err="1"/>
              <a:t>оперативная</a:t>
            </a:r>
            <a:r>
              <a:rPr dirty="0"/>
              <a:t> </a:t>
            </a:r>
            <a:r>
              <a:rPr dirty="0" err="1"/>
              <a:t>память</a:t>
            </a:r>
            <a:r>
              <a:rPr dirty="0"/>
              <a:t> (RAM), </a:t>
            </a:r>
            <a:r>
              <a:rPr dirty="0" err="1"/>
              <a:t>постоянная</a:t>
            </a:r>
            <a:r>
              <a:rPr dirty="0"/>
              <a:t> </a:t>
            </a:r>
            <a:r>
              <a:rPr dirty="0" err="1"/>
              <a:t>память</a:t>
            </a:r>
            <a:r>
              <a:rPr dirty="0"/>
              <a:t> (ROM).</a:t>
            </a:r>
          </a:p>
          <a:p>
            <a:pPr marL="0" indent="0">
              <a:buNone/>
            </a:pPr>
            <a:r>
              <a:rPr dirty="0"/>
              <a:t>2. </a:t>
            </a:r>
            <a:r>
              <a:rPr dirty="0" err="1"/>
              <a:t>Внешняя</a:t>
            </a:r>
            <a:r>
              <a:rPr dirty="0"/>
              <a:t> </a:t>
            </a:r>
            <a:r>
              <a:rPr dirty="0" err="1"/>
              <a:t>память</a:t>
            </a:r>
            <a:r>
              <a:rPr dirty="0"/>
              <a:t>: </a:t>
            </a:r>
            <a:r>
              <a:rPr dirty="0" err="1"/>
              <a:t>жёсткие</a:t>
            </a:r>
            <a:r>
              <a:rPr dirty="0"/>
              <a:t> </a:t>
            </a:r>
            <a:r>
              <a:rPr dirty="0" err="1"/>
              <a:t>диски</a:t>
            </a:r>
            <a:r>
              <a:rPr dirty="0"/>
              <a:t> (HDD), </a:t>
            </a:r>
            <a:r>
              <a:rPr dirty="0" err="1"/>
              <a:t>твердотельные</a:t>
            </a:r>
            <a:r>
              <a:rPr dirty="0"/>
              <a:t> </a:t>
            </a:r>
            <a:r>
              <a:rPr dirty="0" err="1"/>
              <a:t>накопители</a:t>
            </a:r>
            <a:r>
              <a:rPr dirty="0"/>
              <a:t> (SSD), </a:t>
            </a:r>
            <a:r>
              <a:rPr dirty="0" err="1"/>
              <a:t>флеш-накопители</a:t>
            </a:r>
            <a:r>
              <a:rPr dirty="0"/>
              <a:t>, </a:t>
            </a:r>
            <a:r>
              <a:rPr dirty="0" err="1"/>
              <a:t>оптические</a:t>
            </a:r>
            <a:r>
              <a:rPr dirty="0"/>
              <a:t> </a:t>
            </a:r>
            <a:r>
              <a:rPr dirty="0" err="1"/>
              <a:t>диски</a:t>
            </a:r>
            <a:r>
              <a:rPr dirty="0"/>
              <a:t>.</a:t>
            </a:r>
          </a:p>
          <a:p>
            <a:pPr marL="0" indent="0">
              <a:buNone/>
            </a:pPr>
            <a:r>
              <a:rPr dirty="0"/>
              <a:t>3. </a:t>
            </a:r>
            <a:r>
              <a:rPr dirty="0" err="1"/>
              <a:t>Сетевые</a:t>
            </a:r>
            <a:r>
              <a:rPr dirty="0"/>
              <a:t> и </a:t>
            </a:r>
            <a:r>
              <a:rPr dirty="0" err="1"/>
              <a:t>облачные</a:t>
            </a:r>
            <a:r>
              <a:rPr dirty="0"/>
              <a:t> </a:t>
            </a:r>
            <a:r>
              <a:rPr dirty="0" err="1"/>
              <a:t>хранилища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latin typeface="Arial Black" panose="020B0A04020102020204" pitchFamily="34" charset="0"/>
              </a:rPr>
              <a:t>Регистры</a:t>
            </a:r>
            <a:endParaRPr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057399"/>
            <a:ext cx="10972800" cy="4525963"/>
          </a:xfrm>
        </p:spPr>
        <p:txBody>
          <a:bodyPr/>
          <a:lstStyle/>
          <a:p>
            <a:pPr marL="0" indent="0">
              <a:buNone/>
            </a:pPr>
            <a:r>
              <a:rPr dirty="0" err="1"/>
              <a:t>Регистры</a:t>
            </a:r>
            <a:r>
              <a:rPr dirty="0"/>
              <a:t> – </a:t>
            </a:r>
            <a:r>
              <a:rPr dirty="0" err="1"/>
              <a:t>сверхбыстрая</a:t>
            </a:r>
            <a:r>
              <a:rPr dirty="0"/>
              <a:t> </a:t>
            </a:r>
            <a:r>
              <a:rPr dirty="0" err="1"/>
              <a:t>память</a:t>
            </a:r>
            <a:r>
              <a:rPr dirty="0"/>
              <a:t>, </a:t>
            </a:r>
            <a:r>
              <a:rPr dirty="0" err="1"/>
              <a:t>расположенная</a:t>
            </a:r>
            <a:r>
              <a:rPr dirty="0"/>
              <a:t> </a:t>
            </a:r>
            <a:r>
              <a:rPr dirty="0" err="1"/>
              <a:t>внутри</a:t>
            </a:r>
            <a:r>
              <a:rPr dirty="0"/>
              <a:t> </a:t>
            </a:r>
            <a:r>
              <a:rPr dirty="0" err="1"/>
              <a:t>процессора</a:t>
            </a:r>
            <a:r>
              <a:rPr dirty="0"/>
              <a:t>. </a:t>
            </a:r>
            <a:r>
              <a:rPr dirty="0" err="1"/>
              <a:t>Используются</a:t>
            </a:r>
            <a:r>
              <a:rPr dirty="0"/>
              <a:t> </a:t>
            </a: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хранения</a:t>
            </a:r>
            <a:r>
              <a:rPr dirty="0"/>
              <a:t> </a:t>
            </a:r>
            <a:r>
              <a:rPr dirty="0" err="1"/>
              <a:t>текущих</a:t>
            </a:r>
            <a:r>
              <a:rPr dirty="0"/>
              <a:t> </a:t>
            </a:r>
            <a:r>
              <a:rPr dirty="0" err="1"/>
              <a:t>команд</a:t>
            </a:r>
            <a:r>
              <a:rPr dirty="0"/>
              <a:t>, </a:t>
            </a:r>
            <a:r>
              <a:rPr dirty="0" err="1"/>
              <a:t>адресов</a:t>
            </a:r>
            <a:r>
              <a:rPr dirty="0"/>
              <a:t> и </a:t>
            </a:r>
            <a:r>
              <a:rPr dirty="0" err="1"/>
              <a:t>промежуточных</a:t>
            </a:r>
            <a:r>
              <a:rPr dirty="0"/>
              <a:t> </a:t>
            </a:r>
            <a:r>
              <a:rPr dirty="0" err="1"/>
              <a:t>данных</a:t>
            </a:r>
            <a:r>
              <a:rPr dirty="0"/>
              <a:t>. </a:t>
            </a:r>
            <a:r>
              <a:rPr dirty="0" err="1"/>
              <a:t>Доступ</a:t>
            </a:r>
            <a:r>
              <a:rPr dirty="0"/>
              <a:t> </a:t>
            </a:r>
            <a:r>
              <a:rPr dirty="0" err="1"/>
              <a:t>осуществляется</a:t>
            </a:r>
            <a:r>
              <a:rPr dirty="0"/>
              <a:t> </a:t>
            </a:r>
            <a:r>
              <a:rPr dirty="0" err="1"/>
              <a:t>за</a:t>
            </a:r>
            <a:r>
              <a:rPr dirty="0"/>
              <a:t> </a:t>
            </a:r>
            <a:r>
              <a:rPr dirty="0" err="1"/>
              <a:t>наносекунды</a:t>
            </a:r>
            <a:r>
              <a:rPr dirty="0"/>
              <a:t>, </a:t>
            </a:r>
            <a:r>
              <a:rPr dirty="0" err="1"/>
              <a:t>но</a:t>
            </a:r>
            <a:r>
              <a:rPr dirty="0"/>
              <a:t> </a:t>
            </a:r>
            <a:r>
              <a:rPr dirty="0" err="1"/>
              <a:t>объём</a:t>
            </a:r>
            <a:r>
              <a:rPr dirty="0"/>
              <a:t> </a:t>
            </a:r>
            <a:r>
              <a:rPr dirty="0" err="1"/>
              <a:t>крайне</a:t>
            </a:r>
            <a:r>
              <a:rPr dirty="0"/>
              <a:t> </a:t>
            </a:r>
            <a:r>
              <a:rPr dirty="0" err="1"/>
              <a:t>ограничен</a:t>
            </a:r>
            <a:r>
              <a:rPr dirty="0"/>
              <a:t> (</a:t>
            </a:r>
            <a:r>
              <a:rPr dirty="0" err="1"/>
              <a:t>десятки</a:t>
            </a:r>
            <a:r>
              <a:rPr dirty="0"/>
              <a:t> </a:t>
            </a:r>
            <a:r>
              <a:rPr dirty="0" err="1"/>
              <a:t>байт</a:t>
            </a:r>
            <a:r>
              <a:rPr dirty="0"/>
              <a:t>).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>
                <a:latin typeface="Arial Black" panose="020B0A04020102020204" pitchFamily="34" charset="0"/>
              </a:rPr>
              <a:t>Кэш-память</a:t>
            </a:r>
            <a:endParaRPr dirty="0">
              <a:latin typeface="Arial Black" panose="020B0A040201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97912"/>
            <a:ext cx="10972800" cy="4525963"/>
          </a:xfrm>
        </p:spPr>
        <p:txBody>
          <a:bodyPr/>
          <a:lstStyle/>
          <a:p>
            <a:pPr marL="0" indent="0">
              <a:buNone/>
            </a:pPr>
            <a:r>
              <a:rPr dirty="0" err="1"/>
              <a:t>Кэш</a:t>
            </a:r>
            <a:r>
              <a:rPr dirty="0"/>
              <a:t> </a:t>
            </a:r>
            <a:r>
              <a:rPr dirty="0" err="1"/>
              <a:t>предназначен</a:t>
            </a:r>
            <a:r>
              <a:rPr dirty="0"/>
              <a:t> </a:t>
            </a: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хранения</a:t>
            </a:r>
            <a:r>
              <a:rPr dirty="0"/>
              <a:t> </a:t>
            </a:r>
            <a:r>
              <a:rPr dirty="0" err="1"/>
              <a:t>копий</a:t>
            </a:r>
            <a:r>
              <a:rPr dirty="0"/>
              <a:t> </a:t>
            </a:r>
            <a:r>
              <a:rPr dirty="0" err="1"/>
              <a:t>часто</a:t>
            </a:r>
            <a:r>
              <a:rPr dirty="0"/>
              <a:t> </a:t>
            </a:r>
            <a:r>
              <a:rPr dirty="0" err="1"/>
              <a:t>используемых</a:t>
            </a:r>
            <a:r>
              <a:rPr dirty="0"/>
              <a:t> </a:t>
            </a:r>
            <a:r>
              <a:rPr dirty="0" err="1"/>
              <a:t>данных</a:t>
            </a:r>
            <a:r>
              <a:rPr dirty="0"/>
              <a:t> </a:t>
            </a:r>
            <a:r>
              <a:rPr dirty="0" err="1"/>
              <a:t>из</a:t>
            </a:r>
            <a:r>
              <a:rPr dirty="0"/>
              <a:t> ОЗУ. </a:t>
            </a:r>
            <a:r>
              <a:rPr dirty="0" err="1"/>
              <a:t>Имеет</a:t>
            </a:r>
            <a:r>
              <a:rPr dirty="0"/>
              <a:t> </a:t>
            </a:r>
            <a:r>
              <a:rPr dirty="0" err="1"/>
              <a:t>уровни</a:t>
            </a:r>
            <a:r>
              <a:rPr dirty="0"/>
              <a:t> L1, L2 и L3: L1 – </a:t>
            </a:r>
            <a:r>
              <a:rPr dirty="0" err="1"/>
              <a:t>самый</a:t>
            </a:r>
            <a:r>
              <a:rPr dirty="0"/>
              <a:t> </a:t>
            </a:r>
            <a:r>
              <a:rPr dirty="0" err="1"/>
              <a:t>быстрый</a:t>
            </a:r>
            <a:r>
              <a:rPr dirty="0"/>
              <a:t> и </a:t>
            </a:r>
            <a:r>
              <a:rPr dirty="0" err="1"/>
              <a:t>маленький</a:t>
            </a:r>
            <a:r>
              <a:rPr dirty="0"/>
              <a:t>, L3 – </a:t>
            </a:r>
            <a:r>
              <a:rPr dirty="0" err="1"/>
              <a:t>более</a:t>
            </a:r>
            <a:r>
              <a:rPr dirty="0"/>
              <a:t> </a:t>
            </a:r>
            <a:r>
              <a:rPr dirty="0" err="1"/>
              <a:t>объёмный</a:t>
            </a:r>
            <a:r>
              <a:rPr dirty="0"/>
              <a:t>, </a:t>
            </a:r>
            <a:r>
              <a:rPr dirty="0" err="1"/>
              <a:t>но</a:t>
            </a:r>
            <a:r>
              <a:rPr dirty="0"/>
              <a:t> </a:t>
            </a:r>
            <a:r>
              <a:rPr dirty="0" err="1"/>
              <a:t>медленнее</a:t>
            </a:r>
            <a:r>
              <a:rPr dirty="0"/>
              <a:t>. </a:t>
            </a:r>
            <a:r>
              <a:rPr dirty="0" err="1"/>
              <a:t>Использование</a:t>
            </a:r>
            <a:r>
              <a:rPr dirty="0"/>
              <a:t> </a:t>
            </a:r>
            <a:r>
              <a:rPr dirty="0" err="1"/>
              <a:t>кэша</a:t>
            </a:r>
            <a:r>
              <a:rPr dirty="0"/>
              <a:t> </a:t>
            </a:r>
            <a:r>
              <a:rPr dirty="0" err="1"/>
              <a:t>значительно</a:t>
            </a:r>
            <a:r>
              <a:rPr dirty="0"/>
              <a:t> </a:t>
            </a:r>
            <a:r>
              <a:rPr dirty="0" err="1"/>
              <a:t>повышает</a:t>
            </a:r>
            <a:r>
              <a:rPr dirty="0"/>
              <a:t> </a:t>
            </a:r>
            <a:r>
              <a:rPr dirty="0" err="1"/>
              <a:t>производительность</a:t>
            </a:r>
            <a:r>
              <a:rPr dirty="0"/>
              <a:t> </a:t>
            </a:r>
            <a:r>
              <a:rPr dirty="0" err="1"/>
              <a:t>процессора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 err="1">
                <a:latin typeface="Arial Black" panose="020B0A04020102020204" pitchFamily="34" charset="0"/>
              </a:rPr>
              <a:t>Оперативная</a:t>
            </a:r>
            <a:r>
              <a:rPr dirty="0">
                <a:latin typeface="Arial Black" panose="020B0A04020102020204" pitchFamily="34" charset="0"/>
              </a:rPr>
              <a:t> </a:t>
            </a:r>
            <a:r>
              <a:rPr dirty="0" err="1">
                <a:latin typeface="Arial Black" panose="020B0A04020102020204" pitchFamily="34" charset="0"/>
              </a:rPr>
              <a:t>память</a:t>
            </a:r>
            <a:r>
              <a:rPr dirty="0">
                <a:latin typeface="Arial Black" panose="020B0A04020102020204" pitchFamily="34" charset="0"/>
              </a:rPr>
              <a:t> (RAM)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105247"/>
            <a:ext cx="10972800" cy="4525963"/>
          </a:xfrm>
        </p:spPr>
        <p:txBody>
          <a:bodyPr/>
          <a:lstStyle/>
          <a:p>
            <a:pPr marL="0" indent="0">
              <a:buNone/>
            </a:pPr>
            <a:r>
              <a:rPr dirty="0"/>
              <a:t>ОЗУ </a:t>
            </a:r>
            <a:r>
              <a:rPr dirty="0" err="1"/>
              <a:t>служит</a:t>
            </a:r>
            <a:r>
              <a:rPr dirty="0"/>
              <a:t> </a:t>
            </a: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временного</a:t>
            </a:r>
            <a:r>
              <a:rPr dirty="0"/>
              <a:t> </a:t>
            </a:r>
            <a:r>
              <a:rPr dirty="0" err="1"/>
              <a:t>хранения</a:t>
            </a:r>
            <a:r>
              <a:rPr dirty="0"/>
              <a:t> </a:t>
            </a:r>
            <a:r>
              <a:rPr dirty="0" err="1"/>
              <a:t>данных</a:t>
            </a:r>
            <a:r>
              <a:rPr dirty="0"/>
              <a:t> и </a:t>
            </a:r>
            <a:r>
              <a:rPr dirty="0" err="1"/>
              <a:t>программ</a:t>
            </a:r>
            <a:r>
              <a:rPr dirty="0"/>
              <a:t>, с </a:t>
            </a:r>
            <a:r>
              <a:rPr dirty="0" err="1"/>
              <a:t>которыми</a:t>
            </a:r>
            <a:r>
              <a:rPr dirty="0"/>
              <a:t> </a:t>
            </a:r>
            <a:r>
              <a:rPr dirty="0" err="1"/>
              <a:t>работает</a:t>
            </a:r>
            <a:r>
              <a:rPr dirty="0"/>
              <a:t> </a:t>
            </a:r>
            <a:r>
              <a:rPr dirty="0" err="1"/>
              <a:t>процессор</a:t>
            </a:r>
            <a:r>
              <a:rPr dirty="0"/>
              <a:t>. </a:t>
            </a:r>
            <a:r>
              <a:rPr dirty="0" err="1"/>
              <a:t>Она</a:t>
            </a:r>
            <a:r>
              <a:rPr dirty="0"/>
              <a:t> </a:t>
            </a:r>
            <a:r>
              <a:rPr dirty="0" err="1"/>
              <a:t>энергозависимая</a:t>
            </a:r>
            <a:r>
              <a:rPr dirty="0"/>
              <a:t>: </a:t>
            </a:r>
            <a:r>
              <a:rPr dirty="0" err="1"/>
              <a:t>при</a:t>
            </a:r>
            <a:r>
              <a:rPr dirty="0"/>
              <a:t> </a:t>
            </a:r>
            <a:r>
              <a:rPr dirty="0" err="1"/>
              <a:t>выключении</a:t>
            </a:r>
            <a:r>
              <a:rPr dirty="0"/>
              <a:t> </a:t>
            </a:r>
            <a:r>
              <a:rPr dirty="0" err="1"/>
              <a:t>питания</a:t>
            </a:r>
            <a:r>
              <a:rPr dirty="0"/>
              <a:t> </a:t>
            </a:r>
            <a:r>
              <a:rPr dirty="0" err="1"/>
              <a:t>данные</a:t>
            </a:r>
            <a:r>
              <a:rPr dirty="0"/>
              <a:t> </a:t>
            </a:r>
            <a:r>
              <a:rPr dirty="0" err="1"/>
              <a:t>теряются</a:t>
            </a:r>
            <a:r>
              <a:rPr dirty="0"/>
              <a:t>. </a:t>
            </a:r>
            <a:r>
              <a:rPr dirty="0" err="1"/>
              <a:t>Современные</a:t>
            </a:r>
            <a:r>
              <a:rPr dirty="0"/>
              <a:t> </a:t>
            </a:r>
            <a:r>
              <a:rPr dirty="0" err="1"/>
              <a:t>стандарты</a:t>
            </a:r>
            <a:r>
              <a:rPr dirty="0"/>
              <a:t> – DDR4 и DDR5. </a:t>
            </a:r>
            <a:r>
              <a:rPr dirty="0" err="1"/>
              <a:t>Объёмы</a:t>
            </a:r>
            <a:r>
              <a:rPr dirty="0"/>
              <a:t>: </a:t>
            </a:r>
            <a:r>
              <a:rPr dirty="0" err="1"/>
              <a:t>от</a:t>
            </a:r>
            <a:r>
              <a:rPr dirty="0"/>
              <a:t> 4 </a:t>
            </a:r>
            <a:r>
              <a:rPr dirty="0" err="1"/>
              <a:t>до</a:t>
            </a:r>
            <a:r>
              <a:rPr dirty="0"/>
              <a:t> 128 ГБ и </a:t>
            </a:r>
            <a:r>
              <a:rPr dirty="0" err="1"/>
              <a:t>более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 err="1">
                <a:latin typeface="Arial Black" panose="020B0A04020102020204" pitchFamily="34" charset="0"/>
              </a:rPr>
              <a:t>Постоянная</a:t>
            </a:r>
            <a:r>
              <a:rPr dirty="0">
                <a:latin typeface="Arial Black" panose="020B0A04020102020204" pitchFamily="34" charset="0"/>
              </a:rPr>
              <a:t> </a:t>
            </a:r>
            <a:r>
              <a:rPr dirty="0" err="1">
                <a:latin typeface="Arial Black" panose="020B0A04020102020204" pitchFamily="34" charset="0"/>
              </a:rPr>
              <a:t>память</a:t>
            </a:r>
            <a:r>
              <a:rPr dirty="0">
                <a:latin typeface="Arial Black" panose="020B0A04020102020204" pitchFamily="34" charset="0"/>
              </a:rPr>
              <a:t> (ROM)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2216890"/>
            <a:ext cx="10972800" cy="4525963"/>
          </a:xfrm>
        </p:spPr>
        <p:txBody>
          <a:bodyPr/>
          <a:lstStyle/>
          <a:p>
            <a:pPr marL="0" indent="0">
              <a:buNone/>
            </a:pPr>
            <a:r>
              <a:rPr dirty="0"/>
              <a:t>ROM </a:t>
            </a:r>
            <a:r>
              <a:rPr dirty="0" err="1"/>
              <a:t>содержит</a:t>
            </a:r>
            <a:r>
              <a:rPr dirty="0"/>
              <a:t> </a:t>
            </a:r>
            <a:r>
              <a:rPr dirty="0" err="1"/>
              <a:t>инструкции</a:t>
            </a:r>
            <a:r>
              <a:rPr dirty="0"/>
              <a:t> </a:t>
            </a:r>
            <a:r>
              <a:rPr dirty="0" err="1"/>
              <a:t>запуска</a:t>
            </a:r>
            <a:r>
              <a:rPr dirty="0"/>
              <a:t> </a:t>
            </a:r>
            <a:r>
              <a:rPr dirty="0" err="1"/>
              <a:t>компьютера</a:t>
            </a:r>
            <a:r>
              <a:rPr dirty="0"/>
              <a:t> (BIOS/UEFI). </a:t>
            </a:r>
            <a:r>
              <a:rPr dirty="0" err="1"/>
              <a:t>Не</a:t>
            </a:r>
            <a:r>
              <a:rPr dirty="0"/>
              <a:t> </a:t>
            </a:r>
            <a:r>
              <a:rPr dirty="0" err="1"/>
              <a:t>зависит</a:t>
            </a:r>
            <a:r>
              <a:rPr dirty="0"/>
              <a:t> </a:t>
            </a:r>
            <a:r>
              <a:rPr dirty="0" err="1"/>
              <a:t>от</a:t>
            </a:r>
            <a:r>
              <a:rPr dirty="0"/>
              <a:t> </a:t>
            </a:r>
            <a:r>
              <a:rPr dirty="0" err="1"/>
              <a:t>питания</a:t>
            </a:r>
            <a:r>
              <a:rPr dirty="0"/>
              <a:t>. </a:t>
            </a:r>
            <a:r>
              <a:rPr dirty="0" err="1"/>
              <a:t>Объём</a:t>
            </a:r>
            <a:r>
              <a:rPr dirty="0"/>
              <a:t> ROM – </a:t>
            </a:r>
            <a:r>
              <a:rPr dirty="0" err="1"/>
              <a:t>обычно</a:t>
            </a:r>
            <a:r>
              <a:rPr dirty="0"/>
              <a:t> </a:t>
            </a:r>
            <a:r>
              <a:rPr dirty="0" err="1"/>
              <a:t>несколько</a:t>
            </a:r>
            <a:r>
              <a:rPr dirty="0"/>
              <a:t> </a:t>
            </a:r>
            <a:r>
              <a:rPr dirty="0" err="1"/>
              <a:t>мегабайт</a:t>
            </a:r>
            <a:r>
              <a:rPr dirty="0"/>
              <a:t>. </a:t>
            </a:r>
            <a:r>
              <a:rPr dirty="0" err="1"/>
              <a:t>Сегодня</a:t>
            </a:r>
            <a:r>
              <a:rPr dirty="0"/>
              <a:t> </a:t>
            </a:r>
            <a:r>
              <a:rPr dirty="0" err="1"/>
              <a:t>используются</a:t>
            </a:r>
            <a:r>
              <a:rPr dirty="0"/>
              <a:t> EEPROM и </a:t>
            </a:r>
            <a:r>
              <a:rPr dirty="0" err="1"/>
              <a:t>флеш-память</a:t>
            </a:r>
            <a:r>
              <a:rPr dirty="0"/>
              <a:t>, </a:t>
            </a:r>
            <a:r>
              <a:rPr dirty="0" err="1"/>
              <a:t>которые</a:t>
            </a:r>
            <a:r>
              <a:rPr dirty="0"/>
              <a:t> </a:t>
            </a:r>
            <a:r>
              <a:rPr dirty="0" err="1"/>
              <a:t>можно</a:t>
            </a:r>
            <a:r>
              <a:rPr dirty="0"/>
              <a:t> </a:t>
            </a:r>
            <a:r>
              <a:rPr dirty="0" err="1"/>
              <a:t>обновлять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1697</Words>
  <Application>Microsoft Office PowerPoint</Application>
  <PresentationFormat>Широкоэкранный</PresentationFormat>
  <Paragraphs>126</Paragraphs>
  <Slides>29</Slides>
  <Notes>29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3" baseType="lpstr">
      <vt:lpstr>Arial</vt:lpstr>
      <vt:lpstr>Arial Black</vt:lpstr>
      <vt:lpstr>Calibri</vt:lpstr>
      <vt:lpstr>Office Theme</vt:lpstr>
      <vt:lpstr>Хранение данных в ЭВМ</vt:lpstr>
      <vt:lpstr>Хранение данных в ЭВМ</vt:lpstr>
      <vt:lpstr>Исторический экскурс</vt:lpstr>
      <vt:lpstr>Зачем нужна память в ЭВМ</vt:lpstr>
      <vt:lpstr>Классификация памяти</vt:lpstr>
      <vt:lpstr>Регистры</vt:lpstr>
      <vt:lpstr>Кэш-память</vt:lpstr>
      <vt:lpstr>Оперативная память (RAM)</vt:lpstr>
      <vt:lpstr>Постоянная память (ROM)</vt:lpstr>
      <vt:lpstr>Жёсткие диски (HDD)</vt:lpstr>
      <vt:lpstr>Твердотельные накопители (SSD)</vt:lpstr>
      <vt:lpstr>Флеш-накопители и карты памяти</vt:lpstr>
      <vt:lpstr>Оптические диски</vt:lpstr>
      <vt:lpstr>Сетевые хранилища (NAS, SAN)</vt:lpstr>
      <vt:lpstr>Облачные хранилища</vt:lpstr>
      <vt:lpstr>Иерархия памяти</vt:lpstr>
      <vt:lpstr>Характеристики памяти</vt:lpstr>
      <vt:lpstr>Пример: сравнение HDD и SSD</vt:lpstr>
      <vt:lpstr>RAID-массивы</vt:lpstr>
      <vt:lpstr>Технология NVMe и PCIe</vt:lpstr>
      <vt:lpstr>Технология NAND</vt:lpstr>
      <vt:lpstr>Перспективы: 3D XPoint</vt:lpstr>
      <vt:lpstr>Будущее: голографическая память</vt:lpstr>
      <vt:lpstr>Будущее: квантовое хранение</vt:lpstr>
      <vt:lpstr>Резервное копирование</vt:lpstr>
      <vt:lpstr>Безопасность данных</vt:lpstr>
      <vt:lpstr>Срок службы накопителей</vt:lpstr>
      <vt:lpstr>Как выбрать устройство</vt:lpstr>
      <vt:lpstr>Итоги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Хранение данных в ЭВМ</dc:title>
  <dc:subject/>
  <dc:creator>Danik Tropin</dc:creator>
  <cp:keywords/>
  <dc:description>generated using python-pptx</dc:description>
  <cp:lastModifiedBy>Danik Tropin</cp:lastModifiedBy>
  <cp:revision>5</cp:revision>
  <dcterms:created xsi:type="dcterms:W3CDTF">2013-01-27T09:14:16Z</dcterms:created>
  <dcterms:modified xsi:type="dcterms:W3CDTF">2025-09-12T07:49:27Z</dcterms:modified>
  <cp:category/>
</cp:coreProperties>
</file>