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4631988" cy="8231188"/>
  <p:notesSz cx="6858000" cy="9144000"/>
  <p:defaultTextStyle>
    <a:defPPr>
      <a:defRPr lang="ru-RU"/>
    </a:defPPr>
    <a:lvl1pPr marL="0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75363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950726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926093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901455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876817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852181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827543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802909" algn="l" defTabSz="195072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4" y="-653"/>
      </p:cViewPr>
      <p:guideLst>
        <p:guide orient="horz" pos="2593"/>
        <p:guide pos="4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9988-16A2-41EB-9112-1C0BF490DAF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310F-3212-42CB-9EA4-D407226A5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6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75363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950726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926093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901455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876817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852181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827543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802909" algn="l" defTabSz="1950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401" y="2557012"/>
            <a:ext cx="12437190" cy="17643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4799" y="4664340"/>
            <a:ext cx="10242392" cy="21035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5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26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0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7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5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2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0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04C7-BE10-40B4-BEF6-1137AF03C45B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4C27-1BE6-4901-BE5F-FF7F897520D1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608192" y="329640"/>
            <a:ext cx="3292197" cy="702318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1602" y="329640"/>
            <a:ext cx="9632725" cy="702318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E768-83B6-4A72-8BD0-0391CBDE4344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72F9-6DE5-4D82-8056-27DC52E77E5A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827" y="5289305"/>
            <a:ext cx="12437190" cy="1634805"/>
          </a:xfrm>
        </p:spPr>
        <p:txBody>
          <a:bodyPr anchor="t"/>
          <a:lstStyle>
            <a:lvl1pPr algn="l">
              <a:defRPr sz="8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5827" y="3488736"/>
            <a:ext cx="12437190" cy="1800572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7536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950726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3pPr>
            <a:lvl4pPr marL="292609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0145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87681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85218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82754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8029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1D8-5126-455E-BA9C-17EAF7DC0AC6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31600" y="1920611"/>
            <a:ext cx="6462462" cy="5432206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4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437927" y="1920611"/>
            <a:ext cx="6462462" cy="5432206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4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F02C-135D-4A4F-BCD8-6526EB0350A0}" type="datetime1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602" y="1842494"/>
            <a:ext cx="6465002" cy="76786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75363" indent="0">
              <a:buNone/>
              <a:defRPr sz="4400" b="1"/>
            </a:lvl2pPr>
            <a:lvl3pPr marL="1950726" indent="0">
              <a:buNone/>
              <a:defRPr sz="3700" b="1"/>
            </a:lvl3pPr>
            <a:lvl4pPr marL="2926093" indent="0">
              <a:buNone/>
              <a:defRPr sz="3400" b="1"/>
            </a:lvl4pPr>
            <a:lvl5pPr marL="3901455" indent="0">
              <a:buNone/>
              <a:defRPr sz="3400" b="1"/>
            </a:lvl5pPr>
            <a:lvl6pPr marL="4876817" indent="0">
              <a:buNone/>
              <a:defRPr sz="3400" b="1"/>
            </a:lvl6pPr>
            <a:lvl7pPr marL="5852181" indent="0">
              <a:buNone/>
              <a:defRPr sz="3400" b="1"/>
            </a:lvl7pPr>
            <a:lvl8pPr marL="6827543" indent="0">
              <a:buNone/>
              <a:defRPr sz="3400" b="1"/>
            </a:lvl8pPr>
            <a:lvl9pPr marL="7802909" indent="0">
              <a:buNone/>
              <a:defRPr sz="3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31602" y="2610352"/>
            <a:ext cx="6465002" cy="4742457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32853" y="1842494"/>
            <a:ext cx="6467542" cy="76786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75363" indent="0">
              <a:buNone/>
              <a:defRPr sz="4400" b="1"/>
            </a:lvl2pPr>
            <a:lvl3pPr marL="1950726" indent="0">
              <a:buNone/>
              <a:defRPr sz="3700" b="1"/>
            </a:lvl3pPr>
            <a:lvl4pPr marL="2926093" indent="0">
              <a:buNone/>
              <a:defRPr sz="3400" b="1"/>
            </a:lvl4pPr>
            <a:lvl5pPr marL="3901455" indent="0">
              <a:buNone/>
              <a:defRPr sz="3400" b="1"/>
            </a:lvl5pPr>
            <a:lvl6pPr marL="4876817" indent="0">
              <a:buNone/>
              <a:defRPr sz="3400" b="1"/>
            </a:lvl6pPr>
            <a:lvl7pPr marL="5852181" indent="0">
              <a:buNone/>
              <a:defRPr sz="3400" b="1"/>
            </a:lvl7pPr>
            <a:lvl8pPr marL="6827543" indent="0">
              <a:buNone/>
              <a:defRPr sz="3400" b="1"/>
            </a:lvl8pPr>
            <a:lvl9pPr marL="7802909" indent="0">
              <a:buNone/>
              <a:defRPr sz="3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7432853" y="2610352"/>
            <a:ext cx="6467542" cy="4742457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7134-DB44-4B11-AD9A-157484BEE433}" type="datetime1">
              <a:rPr lang="ru-RU" smtClean="0"/>
              <a:t>04.09.2025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BBA5-C752-42E2-97B3-05B7DFD1B182}" type="datetime1">
              <a:rPr lang="ru-RU" smtClean="0"/>
              <a:t>04.09.2025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9026-0D9C-485C-8192-B6EE4881D074}" type="datetime1">
              <a:rPr lang="ru-RU" smtClean="0"/>
              <a:t>04.09.2025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606" y="327727"/>
            <a:ext cx="4813822" cy="1394729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20704" y="327731"/>
            <a:ext cx="8179690" cy="7025090"/>
          </a:xfrm>
        </p:spPr>
        <p:txBody>
          <a:bodyPr/>
          <a:lstStyle>
            <a:lvl1pPr>
              <a:defRPr sz="6700"/>
            </a:lvl1pPr>
            <a:lvl2pPr>
              <a:defRPr sz="59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1606" y="1722461"/>
            <a:ext cx="4813822" cy="5630362"/>
          </a:xfrm>
        </p:spPr>
        <p:txBody>
          <a:bodyPr/>
          <a:lstStyle>
            <a:lvl1pPr marL="0" indent="0">
              <a:buNone/>
              <a:defRPr sz="3000"/>
            </a:lvl1pPr>
            <a:lvl2pPr marL="975363" indent="0">
              <a:buNone/>
              <a:defRPr sz="2500"/>
            </a:lvl2pPr>
            <a:lvl3pPr marL="1950726" indent="0">
              <a:buNone/>
              <a:defRPr sz="2300"/>
            </a:lvl3pPr>
            <a:lvl4pPr marL="2926093" indent="0">
              <a:buNone/>
              <a:defRPr sz="1900"/>
            </a:lvl4pPr>
            <a:lvl5pPr marL="3901455" indent="0">
              <a:buNone/>
              <a:defRPr sz="1900"/>
            </a:lvl5pPr>
            <a:lvl6pPr marL="4876817" indent="0">
              <a:buNone/>
              <a:defRPr sz="1900"/>
            </a:lvl6pPr>
            <a:lvl7pPr marL="5852181" indent="0">
              <a:buNone/>
              <a:defRPr sz="1900"/>
            </a:lvl7pPr>
            <a:lvl8pPr marL="6827543" indent="0">
              <a:buNone/>
              <a:defRPr sz="1900"/>
            </a:lvl8pPr>
            <a:lvl9pPr marL="7802909" indent="0">
              <a:buNone/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1B79-4C88-40EB-A502-DCBC3C8BE3C3}" type="datetime1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7972" y="5761836"/>
            <a:ext cx="8779193" cy="680216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67972" y="735470"/>
            <a:ext cx="8779193" cy="4938714"/>
          </a:xfrm>
        </p:spPr>
        <p:txBody>
          <a:bodyPr/>
          <a:lstStyle>
            <a:lvl1pPr marL="0" indent="0">
              <a:buNone/>
              <a:defRPr sz="6700"/>
            </a:lvl1pPr>
            <a:lvl2pPr marL="975363" indent="0">
              <a:buNone/>
              <a:defRPr sz="5900"/>
            </a:lvl2pPr>
            <a:lvl3pPr marL="1950726" indent="0">
              <a:buNone/>
              <a:defRPr sz="5200"/>
            </a:lvl3pPr>
            <a:lvl4pPr marL="2926093" indent="0">
              <a:buNone/>
              <a:defRPr sz="4400"/>
            </a:lvl4pPr>
            <a:lvl5pPr marL="3901455" indent="0">
              <a:buNone/>
              <a:defRPr sz="4400"/>
            </a:lvl5pPr>
            <a:lvl6pPr marL="4876817" indent="0">
              <a:buNone/>
              <a:defRPr sz="4400"/>
            </a:lvl6pPr>
            <a:lvl7pPr marL="5852181" indent="0">
              <a:buNone/>
              <a:defRPr sz="4400"/>
            </a:lvl7pPr>
            <a:lvl8pPr marL="6827543" indent="0">
              <a:buNone/>
              <a:defRPr sz="4400"/>
            </a:lvl8pPr>
            <a:lvl9pPr marL="7802909" indent="0">
              <a:buNone/>
              <a:defRPr sz="4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7972" y="6442054"/>
            <a:ext cx="8779193" cy="966021"/>
          </a:xfrm>
        </p:spPr>
        <p:txBody>
          <a:bodyPr/>
          <a:lstStyle>
            <a:lvl1pPr marL="0" indent="0">
              <a:buNone/>
              <a:defRPr sz="3000"/>
            </a:lvl1pPr>
            <a:lvl2pPr marL="975363" indent="0">
              <a:buNone/>
              <a:defRPr sz="2500"/>
            </a:lvl2pPr>
            <a:lvl3pPr marL="1950726" indent="0">
              <a:buNone/>
              <a:defRPr sz="2300"/>
            </a:lvl3pPr>
            <a:lvl4pPr marL="2926093" indent="0">
              <a:buNone/>
              <a:defRPr sz="1900"/>
            </a:lvl4pPr>
            <a:lvl5pPr marL="3901455" indent="0">
              <a:buNone/>
              <a:defRPr sz="1900"/>
            </a:lvl5pPr>
            <a:lvl6pPr marL="4876817" indent="0">
              <a:buNone/>
              <a:defRPr sz="1900"/>
            </a:lvl6pPr>
            <a:lvl7pPr marL="5852181" indent="0">
              <a:buNone/>
              <a:defRPr sz="1900"/>
            </a:lvl7pPr>
            <a:lvl8pPr marL="6827543" indent="0">
              <a:buNone/>
              <a:defRPr sz="1900"/>
            </a:lvl8pPr>
            <a:lvl9pPr marL="7802909" indent="0">
              <a:buNone/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E6F-41DC-48C3-A245-7C53A9904DCB}" type="datetime1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602" y="329626"/>
            <a:ext cx="13168789" cy="1371865"/>
          </a:xfrm>
          <a:prstGeom prst="rect">
            <a:avLst/>
          </a:prstGeom>
        </p:spPr>
        <p:txBody>
          <a:bodyPr vert="horz" lIns="195072" tIns="97538" rIns="195072" bIns="9753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602" y="1920611"/>
            <a:ext cx="13168789" cy="5432206"/>
          </a:xfrm>
          <a:prstGeom prst="rect">
            <a:avLst/>
          </a:prstGeom>
        </p:spPr>
        <p:txBody>
          <a:bodyPr vert="horz" lIns="195072" tIns="97538" rIns="195072" bIns="9753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1600" y="7629103"/>
            <a:ext cx="3414131" cy="438232"/>
          </a:xfrm>
          <a:prstGeom prst="rect">
            <a:avLst/>
          </a:prstGeom>
        </p:spPr>
        <p:txBody>
          <a:bodyPr vert="horz" lIns="195072" tIns="97538" rIns="195072" bIns="97538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90D5-5DCE-4797-BB22-557493AA4E49}" type="datetime1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999265" y="7629103"/>
            <a:ext cx="4633463" cy="438232"/>
          </a:xfrm>
          <a:prstGeom prst="rect">
            <a:avLst/>
          </a:prstGeom>
        </p:spPr>
        <p:txBody>
          <a:bodyPr vert="horz" lIns="195072" tIns="97538" rIns="195072" bIns="97538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86259" y="7629103"/>
            <a:ext cx="3414131" cy="438232"/>
          </a:xfrm>
          <a:prstGeom prst="rect">
            <a:avLst/>
          </a:prstGeom>
        </p:spPr>
        <p:txBody>
          <a:bodyPr vert="horz" lIns="195072" tIns="97538" rIns="195072" bIns="97538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950726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2" indent="-731522" algn="l" defTabSz="1950726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84965" indent="-609602" algn="l" defTabSz="1950726" rtl="0" eaLnBrk="1" latinLnBrk="0" hangingPunct="1">
        <a:spcBef>
          <a:spcPct val="20000"/>
        </a:spcBef>
        <a:buFont typeface="Arial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09" indent="-487684" algn="l" defTabSz="195072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13771" indent="-487684" algn="l" defTabSz="1950726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34" indent="-487684" algn="l" defTabSz="1950726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364500" indent="-487684" algn="l" defTabSz="195072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339863" indent="-487684" algn="l" defTabSz="195072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225" indent="-487684" algn="l" defTabSz="195072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290589" indent="-487684" algn="l" defTabSz="195072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75363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950726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93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901455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876817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852181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827543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802909" algn="l" defTabSz="195072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eizhals.eu/" TargetMode="External"/><Relationship Id="rId3" Type="http://schemas.openxmlformats.org/officeDocument/2006/relationships/hyperlink" Target="https://www.citilink.ru/" TargetMode="External"/><Relationship Id="rId7" Type="http://schemas.openxmlformats.org/officeDocument/2006/relationships/hyperlink" Target="https://technical.city/ru" TargetMode="External"/><Relationship Id="rId2" Type="http://schemas.openxmlformats.org/officeDocument/2006/relationships/hyperlink" Target="https://www.dns-shop.ru/?ysclid=mf4uoopcza400192687&amp;utm_medium=organic&amp;utm_source=yandex&amp;utm_referrer=https%3A%2F%2Fyandex.ru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egg.com/" TargetMode="External"/><Relationship Id="rId5" Type="http://schemas.openxmlformats.org/officeDocument/2006/relationships/hyperlink" Target="https://pcpartpicker.com/list/" TargetMode="External"/><Relationship Id="rId4" Type="http://schemas.openxmlformats.org/officeDocument/2006/relationships/hyperlink" Target="https://www.regard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c-builds.com/power-supply-calculator/resul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3306" y="1379290"/>
            <a:ext cx="12437190" cy="46085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ПОДБОРА КОМПЛЕКТУЮЩИХ И ПЕРИФЕРИЙНЫХ УСТРОЙСТВ ДЛЯ ПК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31418" y="4475634"/>
            <a:ext cx="10242392" cy="2103526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</a:t>
            </a:r>
          </a:p>
          <a:p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КОНФИГУРАЦИИ ПК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602" y="1739330"/>
            <a:ext cx="13168789" cy="5613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Смотрим на связку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+ Видеокарта + Объем ОЗУ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Слабый процессор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A4, Intel Celeron),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графика, 4-8 ГБ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ОЗУ.</a:t>
            </a:r>
          </a:p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Игровой/Мультимедийный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Мощный многоядерный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(Core i5/Ryzen 5),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дискретная видеокарта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GeForce GTX/RTX, Radeon RX), 16+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ОЗУ.</a:t>
            </a:r>
          </a:p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Очень мощный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(Core i9/Ryzen 9),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видеокарта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/AMD Radeon Pro), 32+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 ОЗУ, быстрые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SSD.</a:t>
            </a:r>
          </a:p>
          <a:p>
            <a:pPr marL="0" indent="0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Разбираем пример из задания: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Конфигурация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i7-4820K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2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xGTX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770 —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устаревший, но в прошлом мощный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высокого класса.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НЕИСПРАВНОГО КОМПОНЕНТА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602" y="1739330"/>
            <a:ext cx="13168789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диск: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Ищем аналог с теми же или лучшими характеристиками: тот же форм-фактор (3.5"), интерфейс (SATA III), объем (500 Гб -&gt; можно 1 Тб, т.к. 500 уже редкость), скорость вращения (7200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объем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 Мб -&gt; 64/256 Мб).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WD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1TB (WD10EZEX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Ищем на том же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(LGA2011) с тактовой частотой и количеством ядер не ниже. Смотрим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бенчмарки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PassMark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UserBenchmark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сравнения производительности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Ищем того же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(DDR3),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(4 Гб) 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(1333 МГц). Важна совместимость. Можно взять модуль с лучшими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таймингами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большей частотой (но он будет работать на частотах материнской платы).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КОНТРОЛЛЕРЫ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602" y="1739330"/>
            <a:ext cx="13168789" cy="56134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Устройства, которые добавляют недостающие порты через свободные слоты (PCI-E) или интерфейсы (USB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COM-порт (RS-232):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Нужен для подключения старого оборудования (кассовые аппараты, программируемые контроллеры). Решение: PCI-E → COM контроллер (часто на 2 или 4 порта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LPT-порт: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старого принтера. Решение: PCI-E → LPT контроллер или USB-LPT адаптер (менее надежный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3.0: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Если на материнской плате только USB 2.0. Решение: PCI-E → USB 3.0 контроллер (с внутренним или внешним подключением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Внешние контроллеры — спасательное решение для добавления устаревших или недостающих портов.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ОШИБКИ ПРИ СБОРКЕ ПК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Несовместимость сокета процессора и материнской платы.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Неучтенный форм-фактор (материнская плата ATX не влезет в корпус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mATX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Слабый или некачественный блок питания («экономия на БП может убить всю систему»).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Неправильная частота оперативной памяти (плата поддерживает только DDR4-2666, а купили DDR4-3200).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проверки наличия всех необходимых разъемов (питание процессора, кулера и т.д.).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250" y="155154"/>
            <a:ext cx="13168789" cy="137186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64066" y="1420196"/>
            <a:ext cx="6480720" cy="665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повторение ключевых этапов подбора: задача → платформа (материнская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процессор) → всё остальное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проверки совместимости на официальных сайтах производителей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4540" y="1667322"/>
            <a:ext cx="6421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России и СНГ (с проверкой наличия и цен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СИТИЛИНК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Регард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540" y="3683546"/>
            <a:ext cx="7343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Международные (совместимость и эталонные сборки)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PCPartPicker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Newegg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780" y="5622538"/>
            <a:ext cx="7219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и информационные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изучения характеристик и сравнения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Technical City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Geizhals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 АСПЕКТЫ СБОРКИ ПЕРСОНАЛЬНОГО КОМПЬЮТЕРА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161" y="2459410"/>
            <a:ext cx="6207801" cy="5055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 научиться осознанно подбирать совместимые компоненты для ПК под конкретные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62" y="1307282"/>
            <a:ext cx="723199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КЛЮЧЕВОЙ ПРИНЦИП СОВМЕСТИМОСТИ: 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 И ЧИПСЕТ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250" y="1883346"/>
            <a:ext cx="8456600" cy="5795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 (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разъём на материнской плате для установки процессора. Главный фактор совместимости (например,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AM4, LGA 1200). Процессоры AMD 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несовместимы.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Чипсет (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«логический центр» материнской платы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Поддерживаемые процессоры.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тип портов (SATA, USB).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RAID-массивов.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разгона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Для платы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ASRock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Z390 EXTREME4 нужен процессор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8-9 поколения (LGA 1151-v2)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06" y="1235274"/>
            <a:ext cx="4692964" cy="3301500"/>
          </a:xfrm>
          <a:prstGeom prst="rect">
            <a:avLst/>
          </a:prstGeom>
        </p:spPr>
      </p:pic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16" y="4835674"/>
            <a:ext cx="4896544" cy="2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266" y="155154"/>
            <a:ext cx="13168789" cy="137186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СБОРКИ ПК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266" y="1379290"/>
            <a:ext cx="13168789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задачи: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Офис, игровой, рабочая станция.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платформы: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AMD или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материнской платы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(исходя из задач и нужных портов).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процессора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(совместимый сокет, адекватная мощность для задачи).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оперативной памяти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(тип DDR, объём, частота, совместимость с платой и процессором).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накопителей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(SSD для системы, HDD для данных, интерфейс SATA/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видеокарты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(если нужна, для офиса хватит встроенной графики).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блока питания (БП)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важнейший этап!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Расчет мощности (можно использовать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онлайн-калькуляторы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OuterVision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Power Supply Calculator (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от производителя БП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Corsair)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 сертификату (80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Bronze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от надёжного бренда.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корпуса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форм-фактор (ATX,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mATX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совпадать с форм-фактором материнской платы, хорошая система вентиляции.</a:t>
            </a:r>
          </a:p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периферии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(монитор, принтер, МФУ) под задачи.</a:t>
            </a: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ТИПОВЫХ ЗАДАЧ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250" y="2099370"/>
            <a:ext cx="13168789" cy="5432206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заданную материнскую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плату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периферии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материнской платы по специфическим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конфигурации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неисправного компонента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ПОД ЗАДАННУЮ МАТЕРИНСКУЮ ПЛАТУ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266" y="1667322"/>
            <a:ext cx="13168789" cy="58673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Берем за основу один из вариантов (напр.,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ASUS TUF B360-PLUS GAMING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платы: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Определяем её сокет (LGA 1151-v2), чипсет (B360), форм-фактор (ATX), наличие слотов M.2, тип поддерживаемой памяти (DDR4).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процессора: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Ищем совместимый CPU (напр.,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i5-9400F). Объясняем, почему i7 для офиса может быть избыточен, а i3 — достаточно.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ОЗУ: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DDR4, 2 модуля по 8 ГБ для двухканального режима, частота 2666 МГц (макс. для B360).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накопителя: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Обязательно SSD (напр.,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256 ГБ для системы) + HDD (на 1-2 ТБ для данных).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БП: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Расчет мощности (CPU 65W + без дискретной видеокарты + прочее ~150W). Достаточно БП на 450-550W от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quiet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Seasonic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корпуса: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Форм-фактор ATX, с хорошей вентиляцией.</a:t>
            </a: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TUF B360-PLUS GAMING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30" y="1723417"/>
            <a:ext cx="5432425" cy="54324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162" y="1096777"/>
            <a:ext cx="6552728" cy="6552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3746" y="2603426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LGA1151),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чипсет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B360),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DDR4),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разъемы для накопителей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M.2, SATA),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порты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3.1 Gen2, HDMI).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ПЕРИФЕРИИ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монитор: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Диагональ 21.5-24", матовая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(широкие углы обзора), разрешение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HD (1920x1080),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портов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HDMI/VGA. 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 P2422H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принтер/МФУ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5000 стр./мес.:* Лазерный МФУ (ч/б). Преимущества: скорость, низкая стоимость отпечатка, тонер не засыхает. *Пример: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Brother DCP-L2500DR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20000 стр./мес.:* Мощное лазерное МФУ (ч/б) с высоким ресурсом картриджа. *Пример: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-SENSYS MF644Cdw.*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МАТЕРИНСКОЙ ПЛАТЫ ПО СПЕЦИФИЧЕСКИМ ТРЕБОВАНИЯМ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602" y="1920610"/>
            <a:ext cx="13168789" cy="5939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Анализируем каждое требование и ищем его в спецификациях плат на сайтах производителей или магазинов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«2 x USB 3.0, HDMI, RAID 0» — ищем в разделах «Ввод/вывод» и «Конфигурация накопителей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«LPT-порт, гигабитный LAN (1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/s)» — LPT — устаревший порт, ищем в спецификациях или ищем платы с заглушкой COM/LPT. Гигабитная сетевая карта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GbLAN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сейчас есть почти везде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3: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«IDE-порт» — очень устаревший, скорее всего, придется искать старые платы или использовать внешний переходник.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310</Words>
  <Application>Microsoft Office PowerPoint</Application>
  <PresentationFormat>Произвольный</PresentationFormat>
  <Paragraphs>109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ПРИНЦИПЫ ПОДБОРА КОМПЛЕКТУЮЩИХ И ПЕРИФЕРИЙНЫХ УСТРОЙСТВ ДЛЯ ПК</vt:lpstr>
      <vt:lpstr>ПРАКТИЧЕСКИЕ АСПЕКТЫ СБОРКИ ПЕРСОНАЛЬНОГО КОМПЬЮТЕРА</vt:lpstr>
      <vt:lpstr>КЛЮЧЕВОЙ ПРИНЦИП СОВМЕСТИМОСТИ:  СОКЕТ И ЧИПСЕТ</vt:lpstr>
      <vt:lpstr>АЛГОРИТМ СБОРКИ ПК</vt:lpstr>
      <vt:lpstr>РАЗБОР ТИПОВЫХ ЗАДАЧ</vt:lpstr>
      <vt:lpstr>ПОДБОР КОМПЛЕКТУЮЩИХ ПОД ЗАДАННУЮ МАТЕРИНСКУЮ ПЛАТУ</vt:lpstr>
      <vt:lpstr>TUF B360-PLUS GAMING</vt:lpstr>
      <vt:lpstr>ПОДБОР ПЕРИФЕРИИ</vt:lpstr>
      <vt:lpstr>ПОДБОР МАТЕРИНСКОЙ ПЛАТЫ ПО СПЕЦИФИЧЕСКИМ ТРЕБОВАНИЯМ</vt:lpstr>
      <vt:lpstr>ОЦЕНКА КОНФИГУРАЦИИ ПК</vt:lpstr>
      <vt:lpstr>ЗАМЕНА НЕИСПРАВНОГО КОМПОНЕНТА</vt:lpstr>
      <vt:lpstr>ВНЕШНИЕ КОНТРОЛЛЕРЫ </vt:lpstr>
      <vt:lpstr>ТИПОВЫЕ ОШИБКИ ПРИ СБОРКЕ ПК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подбора комплектующих и периферийных устройств для ПК</dc:title>
  <dc:creator>Тропин Даниил Александрович</dc:creator>
  <cp:lastModifiedBy>Тропин Даниил Александрович</cp:lastModifiedBy>
  <cp:revision>12</cp:revision>
  <dcterms:created xsi:type="dcterms:W3CDTF">2025-09-04T02:23:00Z</dcterms:created>
  <dcterms:modified xsi:type="dcterms:W3CDTF">2025-09-04T04:12:47Z</dcterms:modified>
</cp:coreProperties>
</file>