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8493C-749F-4A26-B94E-203EEC336D1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FD3CD7-0BCE-4D23-ACE1-BC293C6D81AA}">
      <dgm:prSet/>
      <dgm:spPr/>
      <dgm:t>
        <a:bodyPr/>
        <a:lstStyle/>
        <a:p>
          <a:r>
            <a:rPr lang="ru-RU" dirty="0"/>
            <a:t>Как вы уже могли понять тема моей курсовой работы «</a:t>
          </a:r>
          <a:r>
            <a:rPr lang="ru-RU" b="1" dirty="0"/>
            <a:t>Графика в среде </a:t>
          </a:r>
          <a:r>
            <a:rPr lang="en-US" b="1" dirty="0"/>
            <a:t>Free Pascal</a:t>
          </a:r>
          <a:r>
            <a:rPr lang="ru-RU" dirty="0"/>
            <a:t>».</a:t>
          </a:r>
          <a:endParaRPr lang="en-US" dirty="0"/>
        </a:p>
      </dgm:t>
    </dgm:pt>
    <dgm:pt modelId="{841EF76D-5527-4C65-8559-33C1AB5DEAE5}" type="parTrans" cxnId="{6CF71C4F-763B-4867-A77B-628BCBA81711}">
      <dgm:prSet/>
      <dgm:spPr/>
      <dgm:t>
        <a:bodyPr/>
        <a:lstStyle/>
        <a:p>
          <a:endParaRPr lang="en-US"/>
        </a:p>
      </dgm:t>
    </dgm:pt>
    <dgm:pt modelId="{9781CDF8-3708-4CB3-8BBC-8386A321B0EA}" type="sibTrans" cxnId="{6CF71C4F-763B-4867-A77B-628BCBA81711}">
      <dgm:prSet/>
      <dgm:spPr/>
      <dgm:t>
        <a:bodyPr/>
        <a:lstStyle/>
        <a:p>
          <a:endParaRPr lang="en-US"/>
        </a:p>
      </dgm:t>
    </dgm:pt>
    <dgm:pt modelId="{523A89D0-CF18-4CBC-8ECB-A47F23D48D28}">
      <dgm:prSet/>
      <dgm:spPr/>
      <dgm:t>
        <a:bodyPr/>
        <a:lstStyle/>
        <a:p>
          <a:r>
            <a:rPr lang="ru-RU" dirty="0"/>
            <a:t>Идея разработанного мной приложения –</a:t>
          </a:r>
          <a:r>
            <a:rPr lang="ru-RU" i="1" u="sng" dirty="0"/>
            <a:t>построение параболы с помощью трех точек, введенных пользователем</a:t>
          </a:r>
          <a:r>
            <a:rPr lang="ru-RU" i="1" dirty="0"/>
            <a:t>.</a:t>
          </a:r>
          <a:endParaRPr lang="en-US" i="1" dirty="0"/>
        </a:p>
      </dgm:t>
    </dgm:pt>
    <dgm:pt modelId="{679BC0D4-669E-45C0-8CF8-D029E728E8B6}" type="parTrans" cxnId="{7494701A-CD5F-4835-9472-0CD9FDBCBBB8}">
      <dgm:prSet/>
      <dgm:spPr/>
      <dgm:t>
        <a:bodyPr/>
        <a:lstStyle/>
        <a:p>
          <a:endParaRPr lang="en-US"/>
        </a:p>
      </dgm:t>
    </dgm:pt>
    <dgm:pt modelId="{184562D9-DABE-43C7-B702-F9DDB4784CCC}" type="sibTrans" cxnId="{7494701A-CD5F-4835-9472-0CD9FDBCBBB8}">
      <dgm:prSet/>
      <dgm:spPr/>
      <dgm:t>
        <a:bodyPr/>
        <a:lstStyle/>
        <a:p>
          <a:endParaRPr lang="en-US"/>
        </a:p>
      </dgm:t>
    </dgm:pt>
    <dgm:pt modelId="{CE0C5EEB-CBB8-4E87-9783-E03C4918F6D2}" type="pres">
      <dgm:prSet presAssocID="{90C8493C-749F-4A26-B94E-203EEC336D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6D18E9-BEDD-4982-A61E-5F3DB2818098}" type="pres">
      <dgm:prSet presAssocID="{7FFD3CD7-0BCE-4D23-ACE1-BC293C6D81AA}" presName="hierRoot1" presStyleCnt="0"/>
      <dgm:spPr/>
    </dgm:pt>
    <dgm:pt modelId="{BB6E9D09-EDBE-4372-93FC-EE717A182E29}" type="pres">
      <dgm:prSet presAssocID="{7FFD3CD7-0BCE-4D23-ACE1-BC293C6D81AA}" presName="composite" presStyleCnt="0"/>
      <dgm:spPr/>
    </dgm:pt>
    <dgm:pt modelId="{86434D63-C7D1-45B9-81B4-736FF9C891CD}" type="pres">
      <dgm:prSet presAssocID="{7FFD3CD7-0BCE-4D23-ACE1-BC293C6D81AA}" presName="background" presStyleLbl="node0" presStyleIdx="0" presStyleCnt="2"/>
      <dgm:spPr/>
    </dgm:pt>
    <dgm:pt modelId="{CED09AD4-9F82-4556-BD85-1ECAFDDAAC2F}" type="pres">
      <dgm:prSet presAssocID="{7FFD3CD7-0BCE-4D23-ACE1-BC293C6D81AA}" presName="text" presStyleLbl="fgAcc0" presStyleIdx="0" presStyleCnt="2">
        <dgm:presLayoutVars>
          <dgm:chPref val="3"/>
        </dgm:presLayoutVars>
      </dgm:prSet>
      <dgm:spPr/>
    </dgm:pt>
    <dgm:pt modelId="{912F2851-C9B0-4764-83D7-0B48680D40B8}" type="pres">
      <dgm:prSet presAssocID="{7FFD3CD7-0BCE-4D23-ACE1-BC293C6D81AA}" presName="hierChild2" presStyleCnt="0"/>
      <dgm:spPr/>
    </dgm:pt>
    <dgm:pt modelId="{78BEA25E-F3AA-466B-8D1B-560FE6A99D0F}" type="pres">
      <dgm:prSet presAssocID="{523A89D0-CF18-4CBC-8ECB-A47F23D48D28}" presName="hierRoot1" presStyleCnt="0"/>
      <dgm:spPr/>
    </dgm:pt>
    <dgm:pt modelId="{0B59A20C-2B7F-4E10-82A0-70A70E91DCBB}" type="pres">
      <dgm:prSet presAssocID="{523A89D0-CF18-4CBC-8ECB-A47F23D48D28}" presName="composite" presStyleCnt="0"/>
      <dgm:spPr/>
    </dgm:pt>
    <dgm:pt modelId="{8389EA08-70F0-45B9-845C-8187F921B739}" type="pres">
      <dgm:prSet presAssocID="{523A89D0-CF18-4CBC-8ECB-A47F23D48D28}" presName="background" presStyleLbl="node0" presStyleIdx="1" presStyleCnt="2"/>
      <dgm:spPr/>
    </dgm:pt>
    <dgm:pt modelId="{04CD1048-A738-43C5-91C4-DD7C0316C615}" type="pres">
      <dgm:prSet presAssocID="{523A89D0-CF18-4CBC-8ECB-A47F23D48D28}" presName="text" presStyleLbl="fgAcc0" presStyleIdx="1" presStyleCnt="2">
        <dgm:presLayoutVars>
          <dgm:chPref val="3"/>
        </dgm:presLayoutVars>
      </dgm:prSet>
      <dgm:spPr/>
    </dgm:pt>
    <dgm:pt modelId="{0C34679A-A520-4FD0-BF45-B59E4A96A161}" type="pres">
      <dgm:prSet presAssocID="{523A89D0-CF18-4CBC-8ECB-A47F23D48D28}" presName="hierChild2" presStyleCnt="0"/>
      <dgm:spPr/>
    </dgm:pt>
  </dgm:ptLst>
  <dgm:cxnLst>
    <dgm:cxn modelId="{7494701A-CD5F-4835-9472-0CD9FDBCBBB8}" srcId="{90C8493C-749F-4A26-B94E-203EEC336D18}" destId="{523A89D0-CF18-4CBC-8ECB-A47F23D48D28}" srcOrd="1" destOrd="0" parTransId="{679BC0D4-669E-45C0-8CF8-D029E728E8B6}" sibTransId="{184562D9-DABE-43C7-B702-F9DDB4784CCC}"/>
    <dgm:cxn modelId="{6CF71C4F-763B-4867-A77B-628BCBA81711}" srcId="{90C8493C-749F-4A26-B94E-203EEC336D18}" destId="{7FFD3CD7-0BCE-4D23-ACE1-BC293C6D81AA}" srcOrd="0" destOrd="0" parTransId="{841EF76D-5527-4C65-8559-33C1AB5DEAE5}" sibTransId="{9781CDF8-3708-4CB3-8BBC-8386A321B0EA}"/>
    <dgm:cxn modelId="{75DD1ADF-8B61-4CF8-90C2-BB2996794DCE}" type="presOf" srcId="{90C8493C-749F-4A26-B94E-203EEC336D18}" destId="{CE0C5EEB-CBB8-4E87-9783-E03C4918F6D2}" srcOrd="0" destOrd="0" presId="urn:microsoft.com/office/officeart/2005/8/layout/hierarchy1"/>
    <dgm:cxn modelId="{5B3E29E5-84C8-4DCE-82C4-44A2B171F173}" type="presOf" srcId="{523A89D0-CF18-4CBC-8ECB-A47F23D48D28}" destId="{04CD1048-A738-43C5-91C4-DD7C0316C615}" srcOrd="0" destOrd="0" presId="urn:microsoft.com/office/officeart/2005/8/layout/hierarchy1"/>
    <dgm:cxn modelId="{FC5FE8EB-09B5-4A8A-AA40-899773525528}" type="presOf" srcId="{7FFD3CD7-0BCE-4D23-ACE1-BC293C6D81AA}" destId="{CED09AD4-9F82-4556-BD85-1ECAFDDAAC2F}" srcOrd="0" destOrd="0" presId="urn:microsoft.com/office/officeart/2005/8/layout/hierarchy1"/>
    <dgm:cxn modelId="{C76AFB6A-A50A-4073-B648-6D102AC3C97B}" type="presParOf" srcId="{CE0C5EEB-CBB8-4E87-9783-E03C4918F6D2}" destId="{2E6D18E9-BEDD-4982-A61E-5F3DB2818098}" srcOrd="0" destOrd="0" presId="urn:microsoft.com/office/officeart/2005/8/layout/hierarchy1"/>
    <dgm:cxn modelId="{FCC615E0-CC31-4440-9217-550C95341690}" type="presParOf" srcId="{2E6D18E9-BEDD-4982-A61E-5F3DB2818098}" destId="{BB6E9D09-EDBE-4372-93FC-EE717A182E29}" srcOrd="0" destOrd="0" presId="urn:microsoft.com/office/officeart/2005/8/layout/hierarchy1"/>
    <dgm:cxn modelId="{C8836D2C-A1D3-4A99-8EFA-F5055EB1C8E5}" type="presParOf" srcId="{BB6E9D09-EDBE-4372-93FC-EE717A182E29}" destId="{86434D63-C7D1-45B9-81B4-736FF9C891CD}" srcOrd="0" destOrd="0" presId="urn:microsoft.com/office/officeart/2005/8/layout/hierarchy1"/>
    <dgm:cxn modelId="{E196590B-6850-4AA8-ACF5-A7A983914C30}" type="presParOf" srcId="{BB6E9D09-EDBE-4372-93FC-EE717A182E29}" destId="{CED09AD4-9F82-4556-BD85-1ECAFDDAAC2F}" srcOrd="1" destOrd="0" presId="urn:microsoft.com/office/officeart/2005/8/layout/hierarchy1"/>
    <dgm:cxn modelId="{BA98E2E2-D061-424D-826C-AFD68B1B7108}" type="presParOf" srcId="{2E6D18E9-BEDD-4982-A61E-5F3DB2818098}" destId="{912F2851-C9B0-4764-83D7-0B48680D40B8}" srcOrd="1" destOrd="0" presId="urn:microsoft.com/office/officeart/2005/8/layout/hierarchy1"/>
    <dgm:cxn modelId="{CE32C12B-F8E8-4FCE-B3C7-663372B56443}" type="presParOf" srcId="{CE0C5EEB-CBB8-4E87-9783-E03C4918F6D2}" destId="{78BEA25E-F3AA-466B-8D1B-560FE6A99D0F}" srcOrd="1" destOrd="0" presId="urn:microsoft.com/office/officeart/2005/8/layout/hierarchy1"/>
    <dgm:cxn modelId="{82ABE739-F8C0-4E16-B095-A9299B35E5ED}" type="presParOf" srcId="{78BEA25E-F3AA-466B-8D1B-560FE6A99D0F}" destId="{0B59A20C-2B7F-4E10-82A0-70A70E91DCBB}" srcOrd="0" destOrd="0" presId="urn:microsoft.com/office/officeart/2005/8/layout/hierarchy1"/>
    <dgm:cxn modelId="{5BD7E355-1D8A-4F82-AAE3-32334242A566}" type="presParOf" srcId="{0B59A20C-2B7F-4E10-82A0-70A70E91DCBB}" destId="{8389EA08-70F0-45B9-845C-8187F921B739}" srcOrd="0" destOrd="0" presId="urn:microsoft.com/office/officeart/2005/8/layout/hierarchy1"/>
    <dgm:cxn modelId="{269F5796-080C-40A9-9759-B17CB7D07029}" type="presParOf" srcId="{0B59A20C-2B7F-4E10-82A0-70A70E91DCBB}" destId="{04CD1048-A738-43C5-91C4-DD7C0316C615}" srcOrd="1" destOrd="0" presId="urn:microsoft.com/office/officeart/2005/8/layout/hierarchy1"/>
    <dgm:cxn modelId="{1D0B456C-6270-4EC0-94E6-A191C36F76EC}" type="presParOf" srcId="{78BEA25E-F3AA-466B-8D1B-560FE6A99D0F}" destId="{0C34679A-A520-4FD0-BF45-B59E4A96A1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34D63-C7D1-45B9-81B4-736FF9C891CD}">
      <dsp:nvSpPr>
        <dsp:cNvPr id="0" name=""/>
        <dsp:cNvSpPr/>
      </dsp:nvSpPr>
      <dsp:spPr>
        <a:xfrm>
          <a:off x="1283" y="1628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9AD4-9F82-4556-BD85-1ECAFDDAAC2F}">
      <dsp:nvSpPr>
        <dsp:cNvPr id="0" name=""/>
        <dsp:cNvSpPr/>
      </dsp:nvSpPr>
      <dsp:spPr>
        <a:xfrm>
          <a:off x="501904" y="6384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Как вы уже могли понять тема моей курсовой работы «</a:t>
          </a:r>
          <a:r>
            <a:rPr lang="ru-RU" sz="2900" b="1" kern="1200" dirty="0"/>
            <a:t>Графика в среде </a:t>
          </a:r>
          <a:r>
            <a:rPr lang="en-US" sz="2900" b="1" kern="1200" dirty="0"/>
            <a:t>Free Pascal</a:t>
          </a:r>
          <a:r>
            <a:rPr lang="ru-RU" sz="2900" kern="1200" dirty="0"/>
            <a:t>».</a:t>
          </a:r>
          <a:endParaRPr lang="en-US" sz="2900" kern="1200" dirty="0"/>
        </a:p>
      </dsp:txBody>
      <dsp:txXfrm>
        <a:off x="585701" y="722249"/>
        <a:ext cx="4337991" cy="2693452"/>
      </dsp:txXfrm>
    </dsp:sp>
    <dsp:sp modelId="{8389EA08-70F0-45B9-845C-8187F921B739}">
      <dsp:nvSpPr>
        <dsp:cNvPr id="0" name=""/>
        <dsp:cNvSpPr/>
      </dsp:nvSpPr>
      <dsp:spPr>
        <a:xfrm>
          <a:off x="5508110" y="1628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D1048-A738-43C5-91C4-DD7C0316C615}">
      <dsp:nvSpPr>
        <dsp:cNvPr id="0" name=""/>
        <dsp:cNvSpPr/>
      </dsp:nvSpPr>
      <dsp:spPr>
        <a:xfrm>
          <a:off x="6008730" y="6384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Идея разработанного мной приложения –</a:t>
          </a:r>
          <a:r>
            <a:rPr lang="ru-RU" sz="2900" i="1" u="sng" kern="1200" dirty="0"/>
            <a:t>построение параболы с помощью трех точек, введенных пользователем</a:t>
          </a:r>
          <a:r>
            <a:rPr lang="ru-RU" sz="2900" i="1" kern="1200" dirty="0"/>
            <a:t>.</a:t>
          </a:r>
          <a:endParaRPr lang="en-US" sz="2900" i="1" kern="1200" dirty="0"/>
        </a:p>
      </dsp:txBody>
      <dsp:txXfrm>
        <a:off x="6092527" y="722249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7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5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5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3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0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laurion.livejournal.com/25862.html" TargetMode="External"/><Relationship Id="rId2" Type="http://schemas.openxmlformats.org/officeDocument/2006/relationships/hyperlink" Target="http://src-code.net/graficheskie-sredstva-yazyka-free-pasc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uit.ru/studies/courses/3488/730/lecture/2579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42980-BAB5-4532-BF1F-6D9B77F08C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5130" r="598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9922C-C179-41EA-9D59-64976A60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ru-RU" sz="5400" dirty="0">
                <a:solidFill>
                  <a:srgbClr val="FFFFFF"/>
                </a:solidFill>
              </a:rPr>
              <a:t>Курсовая работа</a:t>
            </a:r>
            <a:br>
              <a:rPr lang="ru-RU" sz="5400" dirty="0">
                <a:solidFill>
                  <a:srgbClr val="FFFFFF"/>
                </a:solidFill>
              </a:rPr>
            </a:br>
            <a:r>
              <a:rPr lang="ru-RU" sz="5400" dirty="0">
                <a:solidFill>
                  <a:srgbClr val="FFFFFF"/>
                </a:solidFill>
              </a:rPr>
              <a:t>«Графика во </a:t>
            </a:r>
            <a:r>
              <a:rPr lang="en-US" sz="5400" dirty="0">
                <a:solidFill>
                  <a:srgbClr val="FFFFFF"/>
                </a:solidFill>
              </a:rPr>
              <a:t>Free Pascal</a:t>
            </a:r>
            <a:r>
              <a:rPr lang="ru-RU" sz="5400" dirty="0">
                <a:solidFill>
                  <a:srgbClr val="FFFFFF"/>
                </a:solidFill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27F88F-07D3-4260-9B33-B4A08EFD2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888" y="6190410"/>
            <a:ext cx="9781327" cy="2056617"/>
          </a:xfrm>
        </p:spPr>
        <p:txBody>
          <a:bodyPr anchor="t">
            <a:normAutofit/>
          </a:bodyPr>
          <a:lstStyle/>
          <a:p>
            <a:r>
              <a:rPr lang="ru-RU" sz="2200" dirty="0">
                <a:solidFill>
                  <a:srgbClr val="FFFFFF"/>
                </a:solidFill>
              </a:rPr>
              <a:t>Автор: Яворский Даниил, </a:t>
            </a:r>
            <a:r>
              <a:rPr lang="ru-RU" sz="2200" dirty="0" err="1">
                <a:solidFill>
                  <a:srgbClr val="FFFFFF"/>
                </a:solidFill>
              </a:rPr>
              <a:t>гр</a:t>
            </a:r>
            <a:r>
              <a:rPr lang="ru-RU" sz="2200" dirty="0">
                <a:solidFill>
                  <a:srgbClr val="FFFFFF"/>
                </a:solidFill>
              </a:rPr>
              <a:t> И-71, ИСТР</a:t>
            </a:r>
          </a:p>
        </p:txBody>
      </p:sp>
    </p:spTree>
    <p:extLst>
      <p:ext uri="{BB962C8B-B14F-4D97-AF65-F5344CB8AC3E}">
        <p14:creationId xmlns:p14="http://schemas.microsoft.com/office/powerpoint/2010/main" val="64190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BC2E9-2752-4523-B5DB-1BC8CC55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352" y="-342582"/>
            <a:ext cx="5548009" cy="41286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освоил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графику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 Pascal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изучил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данного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компилятора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попрактиковал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свои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знания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Lazarus, а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данной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среде</a:t>
            </a:r>
            <a:r>
              <a:rPr lang="en-US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Poweredby - Lazarus wiki">
            <a:extLst>
              <a:ext uri="{FF2B5EF4-FFF2-40B4-BE49-F238E27FC236}">
                <a16:creationId xmlns:a16="http://schemas.microsoft.com/office/drawing/2014/main" id="{4240CDB0-0E2A-4518-B3F0-BE30F981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614" y="1052738"/>
            <a:ext cx="5716862" cy="57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95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1A7A1-59E8-490C-9326-E0D403C9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217" y="47888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2800" b="1" u="sng" kern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 и литературы</a:t>
            </a:r>
            <a:br>
              <a:rPr lang="ru-RU" sz="2800" b="1" u="sng" kern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0F47C4-4225-4BB3-90A2-91BDC9B9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79" y="1074656"/>
            <a:ext cx="10939021" cy="507055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27051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«Самоучитель по программированию на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Free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Pascal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Lazarus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–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Алексеев Е.Р., Чеснокова О.В., Кучер Т.В, 2009.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 «Графические средства языка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Free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Pascal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ссылка: </a:t>
            </a:r>
            <a:r>
              <a:rPr lang="ru-RU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http://src-code.net/graficheskie-sredstva-yazyka-free-pascal/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 «Рисование графиков средствами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Lazarus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Free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Pascal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)», 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ссылка: </a:t>
            </a:r>
            <a:r>
              <a:rPr lang="en-US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</a:t>
            </a:r>
            <a:r>
              <a:rPr lang="ru-RU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://</a:t>
            </a:r>
            <a:r>
              <a:rPr lang="en-US" sz="20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flaurion</a:t>
            </a:r>
            <a:r>
              <a:rPr lang="ru-RU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.</a:t>
            </a:r>
            <a:r>
              <a:rPr lang="en-US" sz="20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livejournal</a:t>
            </a:r>
            <a:r>
              <a:rPr lang="ru-RU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.</a:t>
            </a:r>
            <a:r>
              <a:rPr lang="en-US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com</a:t>
            </a:r>
            <a:r>
              <a:rPr lang="ru-RU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/25862.</a:t>
            </a:r>
            <a:r>
              <a:rPr lang="en-US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html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4)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Сайт: «ИНТУИТ», </a:t>
            </a:r>
          </a:p>
          <a:p>
            <a:pPr marL="41910" indent="0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ссылка: </a:t>
            </a:r>
            <a:r>
              <a:rPr lang="ru-RU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https://www.intuit.ru/studies/courses/3488/730/lecture/25795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289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2B028756-0FA5-471F-B25F-B44FA155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7C82F-932D-45CF-B872-3CCC0A3E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916" y="-970471"/>
            <a:ext cx="4919472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u="sng" dirty="0">
                <a:solidFill>
                  <a:schemeClr val="tx2"/>
                </a:solidFill>
              </a:rPr>
              <a:t>КОД МОЕЙ ПРОГРАММЫ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8E6613BA-415A-4A35-90E0-E031E509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9066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72886C-B41D-47A1-A831-869BA0F6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190653" cy="6858000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AEEAB26-3310-4E26-A48F-76F3F1393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" y="0"/>
            <a:ext cx="6049311" cy="6858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911D502-4B22-4EE7-B764-E4AA6D3BB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" y="-5"/>
            <a:ext cx="7074000" cy="685800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55F4478-CA8D-465C-9B83-6515C6774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3" y="2456601"/>
            <a:ext cx="91725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65FFA-2EDB-4641-8B7D-8D5A55177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97AE2-2CDA-4EE7-8690-218D5D81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62" y="1300179"/>
            <a:ext cx="9900325" cy="2172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</a:rPr>
              <a:t>СПАСИБО ЗА ВНИМАНИЕ!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145B6B-0C0D-455A-986C-C210A43E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798"/>
            <a:ext cx="12192000" cy="27432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4813CB-BAA2-4F0F-8B4D-D5F6F065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114797"/>
            <a:ext cx="12188944" cy="2753797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158B0-6AEE-4A83-8C62-AC5DEE83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ВВЕДЕНИЕ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B9161B5-4EFA-4CC3-B3F8-6A527065B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096470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708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7B0D4A-537A-404F-8F67-67B1E914B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777872"/>
          </a:xfrm>
        </p:spPr>
        <p:txBody>
          <a:bodyPr/>
          <a:lstStyle/>
          <a:p>
            <a:pPr algn="ctr"/>
            <a:r>
              <a:rPr lang="ru-RU" b="1" u="sng" dirty="0"/>
              <a:t>Интерфейс программы состоит из:</a:t>
            </a:r>
          </a:p>
          <a:p>
            <a:pPr marL="514350" indent="-514350">
              <a:buAutoNum type="arabicParenR"/>
            </a:pPr>
            <a:r>
              <a:rPr lang="ru-RU" i="1" dirty="0"/>
              <a:t>Трёх областей для ввода чисел;</a:t>
            </a:r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r>
              <a:rPr lang="ru-RU" i="1" dirty="0"/>
              <a:t>Области для отображения графика;</a:t>
            </a:r>
          </a:p>
          <a:p>
            <a:pPr marL="514350" indent="-514350">
              <a:buAutoNum type="arabicParenR"/>
            </a:pPr>
            <a:endParaRPr lang="en-US" i="1" dirty="0"/>
          </a:p>
          <a:p>
            <a:pPr marL="514350" indent="-514350">
              <a:buAutoNum type="arabicParenR"/>
            </a:pPr>
            <a:endParaRPr lang="en-US" i="1" dirty="0"/>
          </a:p>
          <a:p>
            <a:pPr marL="514350" indent="-514350">
              <a:buAutoNum type="arabicParenR"/>
            </a:pPr>
            <a:endParaRPr lang="en-US" i="1" dirty="0"/>
          </a:p>
          <a:p>
            <a:pPr marL="514350" indent="-514350">
              <a:buAutoNum type="arabicParenR"/>
            </a:pPr>
            <a:endParaRPr lang="en-US" i="1" dirty="0"/>
          </a:p>
          <a:p>
            <a:pPr marL="514350" indent="-514350">
              <a:buAutoNum type="arabicParenR"/>
            </a:pPr>
            <a:endParaRPr lang="ru-RU" i="1" dirty="0"/>
          </a:p>
          <a:p>
            <a:pPr marL="514350" indent="-514350">
              <a:buAutoNum type="arabicParenR"/>
            </a:pPr>
            <a:r>
              <a:rPr lang="ru-RU" i="1" dirty="0"/>
              <a:t>Из одной кнопки для запуска построения графика;</a:t>
            </a:r>
          </a:p>
          <a:p>
            <a:pPr marL="514350" indent="-514350">
              <a:buAutoNum type="arabicParenR"/>
            </a:pPr>
            <a:endParaRPr lang="ru-RU" i="1" dirty="0"/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989D0D-E8F4-44F6-BC10-D203720F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89" y="1366749"/>
            <a:ext cx="9648075" cy="508446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3CBEF82-C277-4DB3-83A4-57D191CF7479}"/>
              </a:ext>
            </a:extLst>
          </p:cNvPr>
          <p:cNvCxnSpPr/>
          <p:nvPr/>
        </p:nvCxnSpPr>
        <p:spPr>
          <a:xfrm>
            <a:off x="2062264" y="1039958"/>
            <a:ext cx="301557" cy="3086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6489CCE-02CD-45D7-B802-88C499C8A5A6}"/>
              </a:ext>
            </a:extLst>
          </p:cNvPr>
          <p:cNvCxnSpPr>
            <a:cxnSpLocks/>
          </p:cNvCxnSpPr>
          <p:nvPr/>
        </p:nvCxnSpPr>
        <p:spPr>
          <a:xfrm>
            <a:off x="2091446" y="1011677"/>
            <a:ext cx="4173167" cy="3086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7BC7F26-3CD4-4E72-A1DE-8AF953408188}"/>
              </a:ext>
            </a:extLst>
          </p:cNvPr>
          <p:cNvCxnSpPr/>
          <p:nvPr/>
        </p:nvCxnSpPr>
        <p:spPr>
          <a:xfrm>
            <a:off x="2091446" y="1011677"/>
            <a:ext cx="8171235" cy="3086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050CCA3-D855-459E-940E-A536F2FF6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43" y="2261041"/>
            <a:ext cx="8434551" cy="30778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8E912CE-F41C-4628-8ADD-3385B30F4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02" y="6075699"/>
            <a:ext cx="2181231" cy="61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4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2CC18-8717-4DC6-A8CF-A7EF1BE0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023" y="-150829"/>
            <a:ext cx="6091295" cy="201589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u="sng" dirty="0">
                <a:solidFill>
                  <a:schemeClr val="tx2"/>
                </a:solidFill>
              </a:rPr>
              <a:t>КАК Я СОЗДАВАЛ ДАННУЮ ПРОГРАММУ?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CED61-5801-435F-8DDD-216A70F1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93" y="341520"/>
            <a:ext cx="3904168" cy="617496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5C65C43-A48C-493E-A4F5-108FDFF9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960" y="2121031"/>
            <a:ext cx="5693788" cy="4019235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 не буду описывать всю свою работу над проектом, а </a:t>
            </a:r>
            <a:r>
              <a:rPr lang="ru-RU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заострю ваше внимание на самых интересных вещях</a:t>
            </a:r>
            <a:r>
              <a:rPr lang="ru-RU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я узнал, выполняя данный проект: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b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Самое начало работы, я уже поставил себе задачу и начал её выполнять</a:t>
            </a:r>
            <a:r>
              <a:rPr lang="ru-RU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создал объект типа </a:t>
            </a:r>
            <a:r>
              <a:rPr lang="en-US" sz="20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TChart</a:t>
            </a:r>
            <a:r>
              <a:rPr lang="ru-RU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0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область для построения графика</a:t>
            </a:r>
            <a:r>
              <a:rPr lang="ru-RU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 разместил его на существующей форме. Следом я добавил к его коллекции данных (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Series</a:t>
            </a:r>
            <a:r>
              <a:rPr lang="ru-RU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( свойства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TChart</a:t>
            </a:r>
            <a:r>
              <a:rPr lang="ru-RU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объект типа </a:t>
            </a:r>
            <a:r>
              <a:rPr lang="ru-RU" sz="20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TLineSeries</a:t>
            </a:r>
            <a:r>
              <a:rPr lang="ru-RU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(График) </a:t>
            </a:r>
            <a:r>
              <a:rPr lang="ru-RU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объект типа </a:t>
            </a:r>
            <a:r>
              <a:rPr lang="ru-RU" sz="20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TBubbleSeries</a:t>
            </a:r>
            <a:r>
              <a:rPr lang="ru-RU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(Пузырьковая диаграмма).</a:t>
            </a:r>
          </a:p>
          <a:p>
            <a:endParaRPr lang="ru-RU" sz="2000" dirty="0">
              <a:solidFill>
                <a:schemeClr val="tx2"/>
              </a:solidFill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0615932C-4473-4ACF-8AEA-5C6FA8371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5" y="1285159"/>
            <a:ext cx="4989844" cy="428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9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27FEE-3053-4E5D-8D4B-1E62FA95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13" y="654657"/>
            <a:ext cx="10768226" cy="25291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ru-RU" sz="2400" b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Дальше разместил одну кнопку, три </a:t>
            </a:r>
            <a:r>
              <a:rPr lang="en-US" sz="2400" b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</a:t>
            </a:r>
            <a:r>
              <a:rPr lang="ru-RU" sz="2400" b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столько же </a:t>
            </a:r>
            <a:r>
              <a:rPr lang="en-US" sz="2400" b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</a:t>
            </a:r>
            <a:r>
              <a:rPr lang="ru-RU" sz="2400" b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Получилось вот так:</a:t>
            </a:r>
          </a:p>
          <a:p>
            <a:pPr algn="ctr"/>
            <a:endParaRPr lang="ru-RU" sz="2400" b="1" u="sng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4D2CFF-6A45-45FC-BBE7-6A5BC25C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185" y="1574277"/>
            <a:ext cx="7646866" cy="49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9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94D1B-B7C8-4EE1-B184-B3117624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 Форма выглядела блекло по моему мнению и я решил её оформить разными цветами. И вот готовый вариант моей формы: </a:t>
            </a:r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B9B54E-9D4E-4C0B-BF84-0831BBE8D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47" y="875489"/>
            <a:ext cx="9963679" cy="59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E5349-FC97-44D0-8F35-3A691F7C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860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ПРИВЕДУ НЕСКОЛЬКО ПРИМЕРОВ РАБОТЫ ДАННОЙ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431AD-7DB8-4788-81B4-3E0E2968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436"/>
            <a:ext cx="12116586" cy="1131216"/>
          </a:xfrm>
        </p:spPr>
        <p:txBody>
          <a:bodyPr>
            <a:normAutofit/>
          </a:bodyPr>
          <a:lstStyle/>
          <a:p>
            <a:pPr algn="ctr"/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ввести два нуля и единицу, то получится прямая.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35FDA8-9891-4DF6-BE66-43B2B6F8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93" y="1377518"/>
            <a:ext cx="7640613" cy="466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1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FC431AD-7DB8-4788-81B4-3E0E2968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436"/>
            <a:ext cx="12116586" cy="1131216"/>
          </a:xfrm>
        </p:spPr>
        <p:txBody>
          <a:bodyPr>
            <a:normAutofit/>
          </a:bodyPr>
          <a:lstStyle/>
          <a:p>
            <a:pPr algn="ctr"/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Вот что 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получится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сли ввести ноль и две единицы.</a:t>
            </a:r>
            <a:endParaRPr lang="ru-RU" sz="5400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BC60FBB-A961-4168-9D6E-A9BF21538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990" y="159526"/>
            <a:ext cx="9536605" cy="559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29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FC431AD-7DB8-4788-81B4-3E0E2968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2" y="0"/>
            <a:ext cx="12116586" cy="113121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если ввести все числа равные нулю, то программа выдаст ошибку: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A4965E-7009-471B-9E65-53CEE79AC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31" y="893621"/>
            <a:ext cx="9342138" cy="566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8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E3533"/>
      </a:dk2>
      <a:lt2>
        <a:srgbClr val="E7E8E2"/>
      </a:lt2>
      <a:accent1>
        <a:srgbClr val="5E4DC3"/>
      </a:accent1>
      <a:accent2>
        <a:srgbClr val="3B5BB1"/>
      </a:accent2>
      <a:accent3>
        <a:srgbClr val="4D9EC3"/>
      </a:accent3>
      <a:accent4>
        <a:srgbClr val="3BB1A5"/>
      </a:accent4>
      <a:accent5>
        <a:srgbClr val="48B77D"/>
      </a:accent5>
      <a:accent6>
        <a:srgbClr val="3BB142"/>
      </a:accent6>
      <a:hlink>
        <a:srgbClr val="319471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397</Words>
  <Application>Microsoft Office PowerPoint</Application>
  <PresentationFormat>Широкоэкранный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AvenirNext LT Pro Medium</vt:lpstr>
      <vt:lpstr>Times New Roman</vt:lpstr>
      <vt:lpstr>BlockprintVTI</vt:lpstr>
      <vt:lpstr>Курсовая работа «Графика во Free Pascal»</vt:lpstr>
      <vt:lpstr>ВВЕДЕНИЕ</vt:lpstr>
      <vt:lpstr>Презентация PowerPoint</vt:lpstr>
      <vt:lpstr>КАК Я СОЗДАВАЛ ДАННУЮ ПРОГРАММУ?</vt:lpstr>
      <vt:lpstr>Презентация PowerPoint</vt:lpstr>
      <vt:lpstr>3) Форма выглядела блекло по моему мнению и я решил её оформить разными цветами. И вот готовый вариант моей формы:  </vt:lpstr>
      <vt:lpstr>ПРИВЕДУ НЕСКОЛЬКО ПРИМЕРОВ РАБОТЫ ДАННОЙ ПРОГРАММЫ</vt:lpstr>
      <vt:lpstr>Презентация PowerPoint</vt:lpstr>
      <vt:lpstr>Презентация PowerPoint</vt:lpstr>
      <vt:lpstr>Таким образом, я освоил графику во Free Pascal, изучил структуру данного компилятора, попрактиковал свои знания Lazarus, а также написание программ и выполнения задач в данной среде. </vt:lpstr>
      <vt:lpstr>Список использованных источников и литературы </vt:lpstr>
      <vt:lpstr>КОД МОЕЙ ПРОГРАММЫ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 «Графика во Free Pascal»</dc:title>
  <dc:creator>Даниил Яворский</dc:creator>
  <cp:lastModifiedBy>Даниил Яворский</cp:lastModifiedBy>
  <cp:revision>4</cp:revision>
  <dcterms:created xsi:type="dcterms:W3CDTF">2020-11-19T04:29:35Z</dcterms:created>
  <dcterms:modified xsi:type="dcterms:W3CDTF">2020-11-19T04:42:30Z</dcterms:modified>
</cp:coreProperties>
</file>