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65" r:id="rId2"/>
    <p:sldId id="366" r:id="rId3"/>
    <p:sldId id="362" r:id="rId4"/>
    <p:sldId id="364" r:id="rId5"/>
    <p:sldId id="260" r:id="rId6"/>
    <p:sldId id="268" r:id="rId7"/>
    <p:sldId id="267" r:id="rId8"/>
    <p:sldId id="368" r:id="rId9"/>
    <p:sldId id="369" r:id="rId10"/>
    <p:sldId id="370" r:id="rId11"/>
    <p:sldId id="371" r:id="rId12"/>
    <p:sldId id="266" r:id="rId13"/>
    <p:sldId id="372" r:id="rId14"/>
    <p:sldId id="272" r:id="rId15"/>
    <p:sldId id="270" r:id="rId16"/>
    <p:sldId id="367" r:id="rId17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571"/>
    <a:srgbClr val="8226E3"/>
    <a:srgbClr val="2D1451"/>
    <a:srgbClr val="222A35"/>
    <a:srgbClr val="55D4EE"/>
    <a:srgbClr val="73F9CF"/>
    <a:srgbClr val="2D1551"/>
    <a:srgbClr val="8226E2"/>
    <a:srgbClr val="EF257A"/>
    <a:srgbClr val="FE0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 autoAdjust="0"/>
    <p:restoredTop sz="95851"/>
  </p:normalViewPr>
  <p:slideViewPr>
    <p:cSldViewPr snapToGrid="0" showGuides="1">
      <p:cViewPr varScale="1">
        <p:scale>
          <a:sx n="153" d="100"/>
          <a:sy n="153" d="100"/>
        </p:scale>
        <p:origin x="1140" y="150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1007551256898"/>
          <c:y val="0.12405003648550531"/>
          <c:w val="0.66181324538657471"/>
          <c:h val="0.66747142271661164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 w="63500">
              <a:solidFill>
                <a:schemeClr val="accent2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2C0-E743-BC6B-AB142BB8326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5E-4C45-8CA2-C1161199794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 w="635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5E-4C45-8CA2-C11611997942}"/>
              </c:ext>
            </c:extLst>
          </c:dPt>
          <c:cat>
            <c:strRef>
              <c:f>Лист1!$A$2:$A$4</c:f>
              <c:strCache>
                <c:ptCount val="3"/>
                <c:pt idx="0">
                  <c:v>Обычная верстка страницы</c:v>
                </c:pt>
                <c:pt idx="1">
                  <c:v>Неопытный пользователь</c:v>
                </c:pt>
                <c:pt idx="2">
                  <c:v>Опытный пользователь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5E-4C45-8CA2-C11611997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688540351"/>
        <c:axId val="1173587135"/>
      </c:barChart>
      <c:catAx>
        <c:axId val="16885403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73587135"/>
        <c:crosses val="autoZero"/>
        <c:auto val="1"/>
        <c:lblAlgn val="ctr"/>
        <c:lblOffset val="100"/>
        <c:noMultiLvlLbl val="0"/>
      </c:catAx>
      <c:valAx>
        <c:axId val="11735871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8854035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17.10.2025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B910C-9A3E-FA3B-DC7F-BA27D3A1B516}"/>
              </a:ext>
            </a:extLst>
          </p:cNvPr>
          <p:cNvSpPr txBox="1">
            <a:spLocks/>
          </p:cNvSpPr>
          <p:nvPr userDrawn="1"/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/>
              <a:t>КОМАНДА «</a:t>
            </a:r>
            <a:r>
              <a:rPr lang="ru-RU" dirty="0" err="1"/>
              <a:t>Воппер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  <p:txBody>
          <a:bodyPr/>
          <a:lstStyle/>
          <a:p>
            <a:endParaRPr lang="ru-RU"/>
          </a:p>
        </p:txBody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  <p:txBody>
          <a:bodyPr/>
          <a:lstStyle/>
          <a:p>
            <a:endParaRPr lang="ru-RU"/>
          </a:p>
        </p:txBody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17.10.2025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  <p:txBody>
          <a:bodyPr/>
          <a:lstStyle/>
          <a:p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17.10.2025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17.10.2025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17.10.2025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17.10.2025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17.10.2025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17.10.2025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17.10.2025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«</a:t>
            </a:r>
            <a:r>
              <a:rPr lang="ru-RU" dirty="0" err="1"/>
              <a:t>Воппер</a:t>
            </a:r>
            <a:r>
              <a:rPr lang="ru-RU" dirty="0"/>
              <a:t>"</a:t>
            </a:r>
          </a:p>
        </p:txBody>
      </p:sp>
      <p:pic>
        <p:nvPicPr>
          <p:cNvPr id="2" name="Рисунок 1" descr="Изображение выглядит как Шрифт, Графика, логотип, графический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3D9FB24-3D94-8087-FEB4-E696ADC6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02" y="3085067"/>
            <a:ext cx="1859736" cy="472539"/>
          </a:xfrm>
          <a:prstGeom prst="rect">
            <a:avLst/>
          </a:prstGeom>
        </p:spPr>
      </p:pic>
      <p:sp>
        <p:nvSpPr>
          <p:cNvPr id="7" name="Прямоугольник с двумя учесеченными противолежащими углами 95">
            <a:extLst>
              <a:ext uri="{FF2B5EF4-FFF2-40B4-BE49-F238E27FC236}">
                <a16:creationId xmlns:a16="http://schemas.microsoft.com/office/drawing/2014/main" id="{79E73518-ADAE-D7E4-A5AF-14F2307D3AB6}"/>
              </a:ext>
            </a:extLst>
          </p:cNvPr>
          <p:cNvSpPr/>
          <p:nvPr/>
        </p:nvSpPr>
        <p:spPr>
          <a:xfrm>
            <a:off x="820676" y="2940568"/>
            <a:ext cx="2321101" cy="885623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F311F1F5-7F0F-C848-2180-A79E0CEFADFE}"/>
              </a:ext>
            </a:extLst>
          </p:cNvPr>
          <p:cNvSpPr txBox="1">
            <a:spLocks/>
          </p:cNvSpPr>
          <p:nvPr/>
        </p:nvSpPr>
        <p:spPr>
          <a:xfrm>
            <a:off x="0" y="5150451"/>
            <a:ext cx="8930641" cy="75717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7127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Задача №8</a:t>
            </a:r>
            <a:r>
              <a:rPr lang="en-US" dirty="0"/>
              <a:t>:</a:t>
            </a:r>
            <a:r>
              <a:rPr lang="ru-RU" dirty="0"/>
              <a:t> Сервис с </a:t>
            </a:r>
            <a:r>
              <a:rPr lang="en-US" dirty="0"/>
              <a:t>backend driven </a:t>
            </a:r>
            <a:r>
              <a:rPr lang="ru-RU" dirty="0"/>
              <a:t>подходом к построению  интерфейсов пользователя </a:t>
            </a:r>
          </a:p>
        </p:txBody>
      </p:sp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20D8A-B1FA-E1FC-A26E-488FED340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57A91A-0202-93FF-E4F7-542306D10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0656243-ECEB-0CD1-33AC-84FF6318CFFD}"/>
              </a:ext>
            </a:extLst>
          </p:cNvPr>
          <p:cNvSpPr txBox="1">
            <a:spLocks/>
          </p:cNvSpPr>
          <p:nvPr/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/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>
                <a:latin typeface="+mn-lt"/>
              </a:rPr>
              <a:t>Демонстрация работы динамических структур и событий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083204E4-665A-2A10-6D37-139837077742}"/>
              </a:ext>
            </a:extLst>
          </p:cNvPr>
          <p:cNvSpPr txBox="1">
            <a:spLocks/>
          </p:cNvSpPr>
          <p:nvPr/>
        </p:nvSpPr>
        <p:spPr>
          <a:xfrm>
            <a:off x="466204" y="1053885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92571"/>
                </a:solidFill>
              </a:rPr>
              <a:t>Тут будет видео, где будет эмулятор андроида и админ панель. Покажем работу </a:t>
            </a:r>
            <a:r>
              <a:rPr lang="en-US" dirty="0">
                <a:solidFill>
                  <a:srgbClr val="F92571"/>
                </a:solidFill>
              </a:rPr>
              <a:t>toast </a:t>
            </a:r>
            <a:r>
              <a:rPr lang="ru-RU" dirty="0">
                <a:solidFill>
                  <a:srgbClr val="F92571"/>
                </a:solidFill>
              </a:rPr>
              <a:t>и навигации и что в админ панели оно настроено.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7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усеченным углом 16">
            <a:extLst>
              <a:ext uri="{FF2B5EF4-FFF2-40B4-BE49-F238E27FC236}">
                <a16:creationId xmlns:a16="http://schemas.microsoft.com/office/drawing/2014/main" id="{10651A50-CFFD-C440-F1DF-F703C14C9202}"/>
              </a:ext>
            </a:extLst>
          </p:cNvPr>
          <p:cNvSpPr/>
          <p:nvPr/>
        </p:nvSpPr>
        <p:spPr>
          <a:xfrm>
            <a:off x="5449651" y="1325130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6600" b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7" name="Прямоугольник с одним усеченным углом 6">
            <a:extLst>
              <a:ext uri="{FF2B5EF4-FFF2-40B4-BE49-F238E27FC236}">
                <a16:creationId xmlns:a16="http://schemas.microsoft.com/office/drawing/2014/main" id="{2E5EC51C-6A42-A386-6730-F35F8E0CF56A}"/>
              </a:ext>
            </a:extLst>
          </p:cNvPr>
          <p:cNvSpPr/>
          <p:nvPr/>
        </p:nvSpPr>
        <p:spPr>
          <a:xfrm>
            <a:off x="1495567" y="1325130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b="1" dirty="0">
                <a:solidFill>
                  <a:schemeClr val="accent2"/>
                </a:solidFill>
              </a:rPr>
              <a:t>&lt;1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532ED-B059-4872-93FE-25291054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DA89-34E0-470F-800A-5D94F8D8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метрики и эффективность</a:t>
            </a:r>
            <a:endParaRPr lang="ru-RU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DB357-2788-42D4-93E8-1AB12DB2EE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4303" y="3810174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Секунды – время доставки обновления UI на девайсы пользователя после сохранения конфигурации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69BDE-34CE-47D5-B162-82211244B7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69892" y="3810173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Релизов для обновления </a:t>
            </a:r>
            <a:r>
              <a:rPr lang="en-US" dirty="0"/>
              <a:t>UI. </a:t>
            </a:r>
          </a:p>
          <a:p>
            <a:r>
              <a:rPr lang="ru-RU" sz="1200" dirty="0"/>
              <a:t>Обновление интерфейса без публикации новых версий приложения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F91A14-DF82-4BD9-95C1-96973CFF3F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/>
              <a:t>Доля типовых экранов, покрываемых без кода.</a:t>
            </a:r>
          </a:p>
          <a:p>
            <a:r>
              <a:rPr lang="ru-RU" sz="1200" dirty="0"/>
              <a:t>Большинство форм, списков и простых экранов (до 80%) могут быть реализованы через наш сервис за считанные дни</a:t>
            </a:r>
          </a:p>
        </p:txBody>
      </p:sp>
      <p:sp>
        <p:nvSpPr>
          <p:cNvPr id="18" name="Прямоугольник с одним усеченным углом 17">
            <a:extLst>
              <a:ext uri="{FF2B5EF4-FFF2-40B4-BE49-F238E27FC236}">
                <a16:creationId xmlns:a16="http://schemas.microsoft.com/office/drawing/2014/main" id="{4E66C5A3-A3C5-30B4-C393-E9B38DD05805}"/>
              </a:ext>
            </a:extLst>
          </p:cNvPr>
          <p:cNvSpPr/>
          <p:nvPr/>
        </p:nvSpPr>
        <p:spPr>
          <a:xfrm>
            <a:off x="9191839" y="1325130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4400" b="1" dirty="0">
                <a:solidFill>
                  <a:schemeClr val="accent2"/>
                </a:solidFill>
              </a:rPr>
              <a:t>80%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18CCC4C-B979-C247-A720-762551DBA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95" y="3101663"/>
            <a:ext cx="304800" cy="3048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7DDD1D-32B6-01E0-DA7D-7C9F28964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64" y="3124200"/>
            <a:ext cx="304800" cy="304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AB034D-2C23-1788-C792-DCBA4CFB6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137" y="30478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7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2D779828-50AA-424E-9D75-E4AA39DF2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CC5C3-71A4-4EDD-A431-AD56DBD6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383375"/>
            <a:ext cx="9862734" cy="376138"/>
          </a:xfrm>
        </p:spPr>
        <p:txBody>
          <a:bodyPr/>
          <a:lstStyle/>
          <a:p>
            <a:r>
              <a:rPr lang="ru-RU" dirty="0"/>
              <a:t>Ключевые метрики и эффективность</a:t>
            </a:r>
            <a:endParaRPr lang="ru-RU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582B6-28AC-45F4-BD2D-467E652DBD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024" y="1028773"/>
            <a:ext cx="4790314" cy="1021701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>
                <a:solidFill>
                  <a:schemeClr val="bg1"/>
                </a:solidFill>
              </a:rPr>
              <a:t>Сколько экранов можно создать за час, используя наше решение и обычную верстку через </a:t>
            </a:r>
            <a:r>
              <a:rPr lang="en-US" b="0" dirty="0">
                <a:solidFill>
                  <a:schemeClr val="bg1"/>
                </a:solidFill>
              </a:rPr>
              <a:t>CSS</a:t>
            </a:r>
            <a:endParaRPr lang="ru-RU" b="0" dirty="0">
              <a:solidFill>
                <a:schemeClr val="bg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58F12B-018B-418A-A49D-1D36B842AE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55267" y="2611824"/>
            <a:ext cx="4790314" cy="1021701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>
                <a:solidFill>
                  <a:schemeClr val="accent2"/>
                </a:solidFill>
              </a:rPr>
              <a:t>Опытный пользователь	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CEBFD9-BA50-4FE2-AEDF-186C2F4D3D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55267" y="2991361"/>
            <a:ext cx="4790314" cy="64216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Пользователь, который хорошо освоил наш сервис может делать более 5 страниц средней сложности в час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32AF062-A059-495E-BB70-46D2DA99A1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55267" y="3880385"/>
            <a:ext cx="4790314" cy="1021701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>
                <a:solidFill>
                  <a:schemeClr val="accent2"/>
                </a:solidFill>
              </a:rPr>
              <a:t>Неопытный пользователь	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2FC86C2-74E3-4069-A985-340E87E70F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55267" y="4259922"/>
            <a:ext cx="4790314" cy="642164"/>
          </a:xfrm>
        </p:spPr>
        <p:txBody>
          <a:bodyPr/>
          <a:lstStyle/>
          <a:p>
            <a:r>
              <a:rPr lang="ru-RU" dirty="0"/>
              <a:t>Без опыта использования приложения можно создать экран в 2 раза быстрее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D835328-9C3F-4BAA-A363-BCF05AE9CAA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55267" y="4974985"/>
            <a:ext cx="4790314" cy="1021701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Обычная верстка	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F3516B2-5C9F-4B2E-B489-4C7C76EB80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755267" y="5415673"/>
            <a:ext cx="4790314" cy="642164"/>
          </a:xfrm>
        </p:spPr>
        <p:txBody>
          <a:bodyPr/>
          <a:lstStyle/>
          <a:p>
            <a:r>
              <a:rPr lang="ru-RU" dirty="0"/>
              <a:t>В среднем одна страница средней сложности занимает 1 час </a:t>
            </a: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23BDA4A7-21AE-4EEC-8367-DB38D1BA3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504175"/>
              </p:ext>
            </p:extLst>
          </p:nvPr>
        </p:nvGraphicFramePr>
        <p:xfrm>
          <a:off x="158184" y="2319735"/>
          <a:ext cx="6336561" cy="440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78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B3499-6AA2-D7F6-519F-62A4BA12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E9D5E4F-DB2D-C8E1-A8CA-D05C37EF5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CF5066EF-476E-EC34-3E5F-1FC0607BF17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458075"/>
            <a:ext cx="2898166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Тестирование функций и баг-фикс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DF5553-C283-90FE-BF49-5B25310738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84256" y="2001500"/>
            <a:ext cx="2747853" cy="11206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Необходимо проверить все функции, провести несколько видов тестирования и исправить возникшие ошибки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0492DB-20E3-8EBB-4B9D-F20E1634587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458075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Пилотное внедрение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A7B5A6-93D8-92D9-A93F-6827E8CFDC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43977" y="2001500"/>
            <a:ext cx="2526079" cy="1120685"/>
          </a:xfrm>
        </p:spPr>
        <p:txBody>
          <a:bodyPr>
            <a:normAutofit/>
          </a:bodyPr>
          <a:lstStyle/>
          <a:p>
            <a:r>
              <a:rPr lang="ru-RU" dirty="0"/>
              <a:t>Провести внедрение в продакшен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D9A6355-9BF0-ED50-380E-A83E841A77E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1" y="1358621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Внедрение фич	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B466088-5E6B-A183-A7DA-E0CAAB1808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1" y="1714623"/>
            <a:ext cx="2526079" cy="1120685"/>
          </a:xfrm>
        </p:spPr>
        <p:txBody>
          <a:bodyPr>
            <a:normAutofit/>
          </a:bodyPr>
          <a:lstStyle/>
          <a:p>
            <a:r>
              <a:rPr lang="ru-RU" dirty="0"/>
              <a:t>Внедрение нового функционала, например </a:t>
            </a:r>
            <a:r>
              <a:rPr lang="en-US" dirty="0"/>
              <a:t>AI</a:t>
            </a:r>
            <a:r>
              <a:rPr lang="ru-RU" dirty="0"/>
              <a:t>-функций для создания экранов по </a:t>
            </a:r>
            <a:r>
              <a:rPr lang="ru-RU" dirty="0" err="1"/>
              <a:t>промту</a:t>
            </a:r>
            <a:r>
              <a:rPr lang="ru-RU" dirty="0"/>
              <a:t> 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5A0AF07-A425-372F-FB1C-7B0C5FF82D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791290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Расширение функционала	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6D45882-DBC4-D5AF-9AC9-A131CA9196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5333973"/>
            <a:ext cx="2526079" cy="11206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Расширить количество возможных </a:t>
            </a:r>
            <a:r>
              <a:rPr lang="en-US" dirty="0"/>
              <a:t>action </a:t>
            </a:r>
            <a:r>
              <a:rPr lang="ru-RU" dirty="0"/>
              <a:t>и другого сложного функционала (например авторизации)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007E108-E4C0-9E53-96F4-5DF8AF04C5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791290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Оптимизация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5653231F-7080-3F5A-2937-C0477D12267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5147292"/>
            <a:ext cx="2674307" cy="1120685"/>
          </a:xfrm>
        </p:spPr>
        <p:txBody>
          <a:bodyPr>
            <a:normAutofit/>
          </a:bodyPr>
          <a:lstStyle/>
          <a:p>
            <a:r>
              <a:rPr lang="ru-RU" dirty="0"/>
              <a:t>Кроссплатформенность, локализация, оптимизация производительности 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1A6EFA96-CFEF-2FE9-3DEA-8953E49E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Roadmap</a:t>
            </a:r>
            <a:r>
              <a:rPr lang="ru-RU" dirty="0"/>
              <a:t> развития (в месяцах)</a:t>
            </a:r>
            <a:endParaRPr lang="ru-RU" dirty="0">
              <a:latin typeface="+mn-lt"/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F89A1AE-CC51-5CF7-9C52-2722F8FDA643}"/>
              </a:ext>
            </a:extLst>
          </p:cNvPr>
          <p:cNvCxnSpPr>
            <a:cxnSpLocks/>
          </p:cNvCxnSpPr>
          <p:nvPr/>
        </p:nvCxnSpPr>
        <p:spPr>
          <a:xfrm>
            <a:off x="2065940" y="3860224"/>
            <a:ext cx="1332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1F18863-8419-6BED-E592-E4D387A5C74B}"/>
              </a:ext>
            </a:extLst>
          </p:cNvPr>
          <p:cNvCxnSpPr>
            <a:cxnSpLocks/>
          </p:cNvCxnSpPr>
          <p:nvPr/>
        </p:nvCxnSpPr>
        <p:spPr>
          <a:xfrm>
            <a:off x="4312137" y="3862139"/>
            <a:ext cx="1332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3C84CFE2-EC7A-56E0-2E68-21BDF94B4DFB}"/>
              </a:ext>
            </a:extLst>
          </p:cNvPr>
          <p:cNvCxnSpPr>
            <a:cxnSpLocks/>
          </p:cNvCxnSpPr>
          <p:nvPr/>
        </p:nvCxnSpPr>
        <p:spPr>
          <a:xfrm>
            <a:off x="6558334" y="3862139"/>
            <a:ext cx="1332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B491071-7208-C0CE-9C7C-CC15C10FE3DE}"/>
              </a:ext>
            </a:extLst>
          </p:cNvPr>
          <p:cNvCxnSpPr>
            <a:cxnSpLocks/>
          </p:cNvCxnSpPr>
          <p:nvPr/>
        </p:nvCxnSpPr>
        <p:spPr>
          <a:xfrm>
            <a:off x="8780467" y="3862139"/>
            <a:ext cx="133254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7B3A821-E7C9-8144-EAA3-89A708293C98}"/>
              </a:ext>
            </a:extLst>
          </p:cNvPr>
          <p:cNvCxnSpPr>
            <a:cxnSpLocks/>
          </p:cNvCxnSpPr>
          <p:nvPr/>
        </p:nvCxnSpPr>
        <p:spPr>
          <a:xfrm>
            <a:off x="1609114" y="2934762"/>
            <a:ext cx="1" cy="5732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2E706698-2773-EA35-0A9D-3A114ADC3B41}"/>
              </a:ext>
            </a:extLst>
          </p:cNvPr>
          <p:cNvCxnSpPr>
            <a:cxnSpLocks/>
          </p:cNvCxnSpPr>
          <p:nvPr/>
        </p:nvCxnSpPr>
        <p:spPr>
          <a:xfrm>
            <a:off x="3855312" y="4216228"/>
            <a:ext cx="1245" cy="5750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0ACD9BFB-F828-B3B5-8E2F-F6E286C83587}"/>
              </a:ext>
            </a:extLst>
          </p:cNvPr>
          <p:cNvCxnSpPr>
            <a:cxnSpLocks/>
          </p:cNvCxnSpPr>
          <p:nvPr/>
        </p:nvCxnSpPr>
        <p:spPr>
          <a:xfrm>
            <a:off x="6096000" y="2934762"/>
            <a:ext cx="5509" cy="5732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389621B-1C7E-F552-0FAB-4BEC6613308B}"/>
              </a:ext>
            </a:extLst>
          </p:cNvPr>
          <p:cNvCxnSpPr>
            <a:cxnSpLocks/>
          </p:cNvCxnSpPr>
          <p:nvPr/>
        </p:nvCxnSpPr>
        <p:spPr>
          <a:xfrm flipH="1">
            <a:off x="8343442" y="4216228"/>
            <a:ext cx="4264" cy="5750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8A784A6-9B1F-9485-5A27-D812427DAF9B}"/>
              </a:ext>
            </a:extLst>
          </p:cNvPr>
          <p:cNvCxnSpPr>
            <a:cxnSpLocks/>
          </p:cNvCxnSpPr>
          <p:nvPr/>
        </p:nvCxnSpPr>
        <p:spPr>
          <a:xfrm>
            <a:off x="10593901" y="2934762"/>
            <a:ext cx="1" cy="5732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с двумя учесеченными противолежащими углами 42">
            <a:extLst>
              <a:ext uri="{FF2B5EF4-FFF2-40B4-BE49-F238E27FC236}">
                <a16:creationId xmlns:a16="http://schemas.microsoft.com/office/drawing/2014/main" id="{24F3C516-1E9A-BD54-7949-5CFDB9F8E358}"/>
              </a:ext>
            </a:extLst>
          </p:cNvPr>
          <p:cNvSpPr/>
          <p:nvPr/>
        </p:nvSpPr>
        <p:spPr>
          <a:xfrm>
            <a:off x="1191126" y="3508049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0-1</a:t>
            </a:r>
          </a:p>
        </p:txBody>
      </p:sp>
      <p:sp>
        <p:nvSpPr>
          <p:cNvPr id="44" name="Прямоугольник с двумя учесеченными противолежащими углами 43">
            <a:extLst>
              <a:ext uri="{FF2B5EF4-FFF2-40B4-BE49-F238E27FC236}">
                <a16:creationId xmlns:a16="http://schemas.microsoft.com/office/drawing/2014/main" id="{565D518A-0A62-BE33-62B1-5962B344A811}"/>
              </a:ext>
            </a:extLst>
          </p:cNvPr>
          <p:cNvSpPr/>
          <p:nvPr/>
        </p:nvSpPr>
        <p:spPr>
          <a:xfrm>
            <a:off x="3412397" y="3506136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2-4</a:t>
            </a:r>
          </a:p>
        </p:txBody>
      </p:sp>
      <p:sp>
        <p:nvSpPr>
          <p:cNvPr id="45" name="Прямоугольник с двумя учесеченными противолежащими углами 44">
            <a:extLst>
              <a:ext uri="{FF2B5EF4-FFF2-40B4-BE49-F238E27FC236}">
                <a16:creationId xmlns:a16="http://schemas.microsoft.com/office/drawing/2014/main" id="{4E8210F7-31DB-45EE-8E85-EBB95B2864FF}"/>
              </a:ext>
            </a:extLst>
          </p:cNvPr>
          <p:cNvSpPr/>
          <p:nvPr/>
        </p:nvSpPr>
        <p:spPr>
          <a:xfrm>
            <a:off x="5658594" y="3516255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4-5</a:t>
            </a:r>
          </a:p>
        </p:txBody>
      </p:sp>
      <p:sp>
        <p:nvSpPr>
          <p:cNvPr id="53" name="Прямоугольник с двумя учесеченными противолежащими углами 52">
            <a:extLst>
              <a:ext uri="{FF2B5EF4-FFF2-40B4-BE49-F238E27FC236}">
                <a16:creationId xmlns:a16="http://schemas.microsoft.com/office/drawing/2014/main" id="{988CFDCD-C4B9-C80A-9A1D-A806927E4937}"/>
              </a:ext>
            </a:extLst>
          </p:cNvPr>
          <p:cNvSpPr/>
          <p:nvPr/>
        </p:nvSpPr>
        <p:spPr>
          <a:xfrm>
            <a:off x="7889752" y="3506135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5-6</a:t>
            </a:r>
          </a:p>
        </p:txBody>
      </p:sp>
      <p:sp>
        <p:nvSpPr>
          <p:cNvPr id="54" name="Прямоугольник с двумя учесеченными противолежащими углами 53">
            <a:extLst>
              <a:ext uri="{FF2B5EF4-FFF2-40B4-BE49-F238E27FC236}">
                <a16:creationId xmlns:a16="http://schemas.microsoft.com/office/drawing/2014/main" id="{F3F41A8A-BDDF-B663-B062-B97CC2F71F27}"/>
              </a:ext>
            </a:extLst>
          </p:cNvPr>
          <p:cNvSpPr/>
          <p:nvPr/>
        </p:nvSpPr>
        <p:spPr>
          <a:xfrm>
            <a:off x="10113012" y="3538626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7+</a:t>
            </a:r>
          </a:p>
        </p:txBody>
      </p:sp>
    </p:spTree>
    <p:extLst>
      <p:ext uri="{BB962C8B-B14F-4D97-AF65-F5344CB8AC3E}">
        <p14:creationId xmlns:p14="http://schemas.microsoft.com/office/powerpoint/2010/main" val="418214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B102252-63A6-A7C4-2208-F6E364A9E86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r="7926"/>
          <a:stretch>
            <a:fillRect/>
          </a:stretch>
        </p:blipFill>
        <p:spPr>
          <a:xfrm>
            <a:off x="6566080" y="712920"/>
            <a:ext cx="2086317" cy="4216515"/>
          </a:xfr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016BB33-549F-4E9C-E08F-E42C6655838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r="7926"/>
          <a:stretch>
            <a:fillRect/>
          </a:stretch>
        </p:blipFill>
        <p:spPr>
          <a:xfrm>
            <a:off x="3611980" y="762914"/>
            <a:ext cx="2086316" cy="4216515"/>
          </a:xfrm>
          <a:noFill/>
          <a:ln>
            <a:noFill/>
          </a:ln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A7D045A-A8EF-4758-822A-D4C79AEC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4512A82-0FB0-43DF-93BA-4AAE010B0E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Экран загрузки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3FD380F-869A-4817-B010-68C40DCD76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Готовый экран корзины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B4C6CDC-BDA3-4BEA-B6D2-232205DB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Отрисовка интерфейса в приложении</a:t>
            </a:r>
          </a:p>
        </p:txBody>
      </p: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6F6876AF-B1D2-D1B1-91CC-C9E4B6B41445}"/>
              </a:ext>
            </a:extLst>
          </p:cNvPr>
          <p:cNvGrpSpPr/>
          <p:nvPr/>
        </p:nvGrpSpPr>
        <p:grpSpPr>
          <a:xfrm>
            <a:off x="3730724" y="990797"/>
            <a:ext cx="1821822" cy="3745203"/>
            <a:chOff x="5193506" y="1574006"/>
            <a:chExt cx="1802607" cy="3705701"/>
          </a:xfrm>
        </p:grpSpPr>
        <p:sp>
          <p:nvSpPr>
            <p:cNvPr id="148" name="Полилиния: фигура 13">
              <a:extLst>
                <a:ext uri="{FF2B5EF4-FFF2-40B4-BE49-F238E27FC236}">
                  <a16:creationId xmlns:a16="http://schemas.microsoft.com/office/drawing/2014/main" id="{E8AC8241-89F5-74DB-F469-C2BA9BE0C024}"/>
                </a:ext>
              </a:extLst>
            </p:cNvPr>
            <p:cNvSpPr/>
            <p:nvPr/>
          </p:nvSpPr>
          <p:spPr>
            <a:xfrm>
              <a:off x="5208079" y="1574006"/>
              <a:ext cx="1781175" cy="3705225"/>
            </a:xfrm>
            <a:custGeom>
              <a:avLst/>
              <a:gdLst>
                <a:gd name="connsiteX0" fmla="*/ 1525905 w 1781175"/>
                <a:gd name="connsiteY0" fmla="*/ 7144 h 3705225"/>
                <a:gd name="connsiteX1" fmla="*/ 257461 w 1781175"/>
                <a:gd name="connsiteY1" fmla="*/ 7144 h 3705225"/>
                <a:gd name="connsiteX2" fmla="*/ 7144 w 1781175"/>
                <a:gd name="connsiteY2" fmla="*/ 257461 h 3705225"/>
                <a:gd name="connsiteX3" fmla="*/ 7144 w 1781175"/>
                <a:gd name="connsiteY3" fmla="*/ 3450050 h 3705225"/>
                <a:gd name="connsiteX4" fmla="*/ 257461 w 1781175"/>
                <a:gd name="connsiteY4" fmla="*/ 3700367 h 3705225"/>
                <a:gd name="connsiteX5" fmla="*/ 1525905 w 1781175"/>
                <a:gd name="connsiteY5" fmla="*/ 3700367 h 3705225"/>
                <a:gd name="connsiteX6" fmla="*/ 1776222 w 1781175"/>
                <a:gd name="connsiteY6" fmla="*/ 3450050 h 3705225"/>
                <a:gd name="connsiteX7" fmla="*/ 1776222 w 1781175"/>
                <a:gd name="connsiteY7" fmla="*/ 257461 h 3705225"/>
                <a:gd name="connsiteX8" fmla="*/ 1525905 w 1781175"/>
                <a:gd name="connsiteY8" fmla="*/ 7144 h 3705225"/>
                <a:gd name="connsiteX9" fmla="*/ 1751933 w 1781175"/>
                <a:gd name="connsiteY9" fmla="*/ 3441287 h 3705225"/>
                <a:gd name="connsiteX10" fmla="*/ 1517142 w 1781175"/>
                <a:gd name="connsiteY10" fmla="*/ 3676079 h 3705225"/>
                <a:gd name="connsiteX11" fmla="*/ 266224 w 1781175"/>
                <a:gd name="connsiteY11" fmla="*/ 3676079 h 3705225"/>
                <a:gd name="connsiteX12" fmla="*/ 31433 w 1781175"/>
                <a:gd name="connsiteY12" fmla="*/ 3441287 h 3705225"/>
                <a:gd name="connsiteX13" fmla="*/ 31433 w 1781175"/>
                <a:gd name="connsiteY13" fmla="*/ 266224 h 3705225"/>
                <a:gd name="connsiteX14" fmla="*/ 266224 w 1781175"/>
                <a:gd name="connsiteY14" fmla="*/ 31433 h 3705225"/>
                <a:gd name="connsiteX15" fmla="*/ 1517047 w 1781175"/>
                <a:gd name="connsiteY15" fmla="*/ 31433 h 3705225"/>
                <a:gd name="connsiteX16" fmla="*/ 1751838 w 1781175"/>
                <a:gd name="connsiteY16" fmla="*/ 266224 h 3705225"/>
                <a:gd name="connsiteX17" fmla="*/ 1751838 w 1781175"/>
                <a:gd name="connsiteY17" fmla="*/ 3441287 h 370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49" name="Полилиния: фигура 14">
              <a:extLst>
                <a:ext uri="{FF2B5EF4-FFF2-40B4-BE49-F238E27FC236}">
                  <a16:creationId xmlns:a16="http://schemas.microsoft.com/office/drawing/2014/main" id="{84434B8C-47C7-6BE9-D4B7-0B893BCC5BD5}"/>
                </a:ext>
              </a:extLst>
            </p:cNvPr>
            <p:cNvSpPr/>
            <p:nvPr/>
          </p:nvSpPr>
          <p:spPr>
            <a:xfrm>
              <a:off x="5274850" y="1574276"/>
              <a:ext cx="1704975" cy="295275"/>
            </a:xfrm>
            <a:custGeom>
              <a:avLst/>
              <a:gdLst>
                <a:gd name="connsiteX0" fmla="*/ 7144 w 1704975"/>
                <a:gd name="connsiteY0" fmla="*/ 93266 h 295275"/>
                <a:gd name="connsiteX1" fmla="*/ 201454 w 1704975"/>
                <a:gd name="connsiteY1" fmla="*/ 13256 h 295275"/>
                <a:gd name="connsiteX2" fmla="*/ 1404271 w 1704975"/>
                <a:gd name="connsiteY2" fmla="*/ 15637 h 295275"/>
                <a:gd name="connsiteX3" fmla="*/ 1703832 w 1704975"/>
                <a:gd name="connsiteY3" fmla="*/ 292815 h 295275"/>
                <a:gd name="connsiteX4" fmla="*/ 1602772 w 1704975"/>
                <a:gd name="connsiteY4" fmla="*/ 64596 h 295275"/>
                <a:gd name="connsiteX5" fmla="*/ 1423987 w 1704975"/>
                <a:gd name="connsiteY5" fmla="*/ 8874 h 295275"/>
                <a:gd name="connsiteX6" fmla="*/ 202787 w 1704975"/>
                <a:gd name="connsiteY6" fmla="*/ 8874 h 295275"/>
                <a:gd name="connsiteX7" fmla="*/ 7144 w 1704975"/>
                <a:gd name="connsiteY7" fmla="*/ 9326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50" name="Полилиния: фигура 15">
              <a:extLst>
                <a:ext uri="{FF2B5EF4-FFF2-40B4-BE49-F238E27FC236}">
                  <a16:creationId xmlns:a16="http://schemas.microsoft.com/office/drawing/2014/main" id="{5263283D-705A-5613-18ED-E80BDE52AFCA}"/>
                </a:ext>
              </a:extLst>
            </p:cNvPr>
            <p:cNvSpPr/>
            <p:nvPr/>
          </p:nvSpPr>
          <p:spPr>
            <a:xfrm>
              <a:off x="5232368" y="1598295"/>
              <a:ext cx="1733550" cy="3657600"/>
            </a:xfrm>
            <a:custGeom>
              <a:avLst/>
              <a:gdLst>
                <a:gd name="connsiteX0" fmla="*/ 1492758 w 1733550"/>
                <a:gd name="connsiteY0" fmla="*/ 7144 h 3657600"/>
                <a:gd name="connsiteX1" fmla="*/ 241935 w 1733550"/>
                <a:gd name="connsiteY1" fmla="*/ 7144 h 3657600"/>
                <a:gd name="connsiteX2" fmla="*/ 7144 w 1733550"/>
                <a:gd name="connsiteY2" fmla="*/ 241935 h 3657600"/>
                <a:gd name="connsiteX3" fmla="*/ 7144 w 1733550"/>
                <a:gd name="connsiteY3" fmla="*/ 3416999 h 3657600"/>
                <a:gd name="connsiteX4" fmla="*/ 241935 w 1733550"/>
                <a:gd name="connsiteY4" fmla="*/ 3651790 h 3657600"/>
                <a:gd name="connsiteX5" fmla="*/ 1492758 w 1733550"/>
                <a:gd name="connsiteY5" fmla="*/ 3651790 h 3657600"/>
                <a:gd name="connsiteX6" fmla="*/ 1727549 w 1733550"/>
                <a:gd name="connsiteY6" fmla="*/ 3416999 h 3657600"/>
                <a:gd name="connsiteX7" fmla="*/ 1727549 w 1733550"/>
                <a:gd name="connsiteY7" fmla="*/ 241935 h 3657600"/>
                <a:gd name="connsiteX8" fmla="*/ 1492758 w 1733550"/>
                <a:gd name="connsiteY8" fmla="*/ 7144 h 3657600"/>
                <a:gd name="connsiteX9" fmla="*/ 1715357 w 1733550"/>
                <a:gd name="connsiteY9" fmla="*/ 3409950 h 3657600"/>
                <a:gd name="connsiteX10" fmla="*/ 1485614 w 1733550"/>
                <a:gd name="connsiteY10" fmla="*/ 3639693 h 3657600"/>
                <a:gd name="connsiteX11" fmla="*/ 248984 w 1733550"/>
                <a:gd name="connsiteY11" fmla="*/ 3639693 h 3657600"/>
                <a:gd name="connsiteX12" fmla="*/ 19241 w 1733550"/>
                <a:gd name="connsiteY12" fmla="*/ 3409950 h 3657600"/>
                <a:gd name="connsiteX13" fmla="*/ 19241 w 1733550"/>
                <a:gd name="connsiteY13" fmla="*/ 248984 h 3657600"/>
                <a:gd name="connsiteX14" fmla="*/ 248984 w 1733550"/>
                <a:gd name="connsiteY14" fmla="*/ 19336 h 3657600"/>
                <a:gd name="connsiteX15" fmla="*/ 1485710 w 1733550"/>
                <a:gd name="connsiteY15" fmla="*/ 19336 h 3657600"/>
                <a:gd name="connsiteX16" fmla="*/ 1715452 w 1733550"/>
                <a:gd name="connsiteY16" fmla="*/ 249079 h 3657600"/>
                <a:gd name="connsiteX17" fmla="*/ 1715452 w 1733550"/>
                <a:gd name="connsiteY17" fmla="*/ 340995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1" name="Полилиния: фигура 16">
              <a:extLst>
                <a:ext uri="{FF2B5EF4-FFF2-40B4-BE49-F238E27FC236}">
                  <a16:creationId xmlns:a16="http://schemas.microsoft.com/office/drawing/2014/main" id="{744D4512-D838-3AD8-499E-05E6B87490C1}"/>
                </a:ext>
              </a:extLst>
            </p:cNvPr>
            <p:cNvSpPr/>
            <p:nvPr/>
          </p:nvSpPr>
          <p:spPr>
            <a:xfrm>
              <a:off x="5231225" y="1597057"/>
              <a:ext cx="1733550" cy="3657600"/>
            </a:xfrm>
            <a:custGeom>
              <a:avLst/>
              <a:gdLst>
                <a:gd name="connsiteX0" fmla="*/ 1493996 w 1733550"/>
                <a:gd name="connsiteY0" fmla="*/ 3654266 h 3657600"/>
                <a:gd name="connsiteX1" fmla="*/ 243078 w 1733550"/>
                <a:gd name="connsiteY1" fmla="*/ 3654266 h 3657600"/>
                <a:gd name="connsiteX2" fmla="*/ 7144 w 1733550"/>
                <a:gd name="connsiteY2" fmla="*/ 3418237 h 3657600"/>
                <a:gd name="connsiteX3" fmla="*/ 7144 w 1733550"/>
                <a:gd name="connsiteY3" fmla="*/ 243173 h 3657600"/>
                <a:gd name="connsiteX4" fmla="*/ 243078 w 1733550"/>
                <a:gd name="connsiteY4" fmla="*/ 7144 h 3657600"/>
                <a:gd name="connsiteX5" fmla="*/ 1493996 w 1733550"/>
                <a:gd name="connsiteY5" fmla="*/ 7144 h 3657600"/>
                <a:gd name="connsiteX6" fmla="*/ 1729931 w 1733550"/>
                <a:gd name="connsiteY6" fmla="*/ 243078 h 3657600"/>
                <a:gd name="connsiteX7" fmla="*/ 1729931 w 1733550"/>
                <a:gd name="connsiteY7" fmla="*/ 3418142 h 3657600"/>
                <a:gd name="connsiteX8" fmla="*/ 1493996 w 1733550"/>
                <a:gd name="connsiteY8" fmla="*/ 3654171 h 3657600"/>
                <a:gd name="connsiteX9" fmla="*/ 243078 w 1733550"/>
                <a:gd name="connsiteY9" fmla="*/ 9525 h 3657600"/>
                <a:gd name="connsiteX10" fmla="*/ 9430 w 1733550"/>
                <a:gd name="connsiteY10" fmla="*/ 243173 h 3657600"/>
                <a:gd name="connsiteX11" fmla="*/ 9430 w 1733550"/>
                <a:gd name="connsiteY11" fmla="*/ 3418237 h 3657600"/>
                <a:gd name="connsiteX12" fmla="*/ 242983 w 1733550"/>
                <a:gd name="connsiteY12" fmla="*/ 3651885 h 3657600"/>
                <a:gd name="connsiteX13" fmla="*/ 1493901 w 1733550"/>
                <a:gd name="connsiteY13" fmla="*/ 3651885 h 3657600"/>
                <a:gd name="connsiteX14" fmla="*/ 1727454 w 1733550"/>
                <a:gd name="connsiteY14" fmla="*/ 3418237 h 3657600"/>
                <a:gd name="connsiteX15" fmla="*/ 1727454 w 1733550"/>
                <a:gd name="connsiteY15" fmla="*/ 243173 h 3657600"/>
                <a:gd name="connsiteX16" fmla="*/ 1493901 w 1733550"/>
                <a:gd name="connsiteY16" fmla="*/ 9620 h 3657600"/>
                <a:gd name="connsiteX17" fmla="*/ 243078 w 1733550"/>
                <a:gd name="connsiteY17" fmla="*/ 9620 h 3657600"/>
                <a:gd name="connsiteX18" fmla="*/ 1486853 w 1733550"/>
                <a:gd name="connsiteY18" fmla="*/ 3642074 h 3657600"/>
                <a:gd name="connsiteX19" fmla="*/ 250127 w 1733550"/>
                <a:gd name="connsiteY19" fmla="*/ 3642074 h 3657600"/>
                <a:gd name="connsiteX20" fmla="*/ 19241 w 1733550"/>
                <a:gd name="connsiteY20" fmla="*/ 3411188 h 3657600"/>
                <a:gd name="connsiteX21" fmla="*/ 19241 w 1733550"/>
                <a:gd name="connsiteY21" fmla="*/ 250222 h 3657600"/>
                <a:gd name="connsiteX22" fmla="*/ 250127 w 1733550"/>
                <a:gd name="connsiteY22" fmla="*/ 19336 h 3657600"/>
                <a:gd name="connsiteX23" fmla="*/ 1486853 w 1733550"/>
                <a:gd name="connsiteY23" fmla="*/ 19336 h 3657600"/>
                <a:gd name="connsiteX24" fmla="*/ 1717739 w 1733550"/>
                <a:gd name="connsiteY24" fmla="*/ 250222 h 3657600"/>
                <a:gd name="connsiteX25" fmla="*/ 1717739 w 1733550"/>
                <a:gd name="connsiteY25" fmla="*/ 3411093 h 3657600"/>
                <a:gd name="connsiteX26" fmla="*/ 1486853 w 1733550"/>
                <a:gd name="connsiteY26" fmla="*/ 3641979 h 3657600"/>
                <a:gd name="connsiteX27" fmla="*/ 250127 w 1733550"/>
                <a:gd name="connsiteY27" fmla="*/ 21717 h 3657600"/>
                <a:gd name="connsiteX28" fmla="*/ 21622 w 1733550"/>
                <a:gd name="connsiteY28" fmla="*/ 250222 h 3657600"/>
                <a:gd name="connsiteX29" fmla="*/ 21622 w 1733550"/>
                <a:gd name="connsiteY29" fmla="*/ 3411093 h 3657600"/>
                <a:gd name="connsiteX30" fmla="*/ 250127 w 1733550"/>
                <a:gd name="connsiteY30" fmla="*/ 3639598 h 3657600"/>
                <a:gd name="connsiteX31" fmla="*/ 1486853 w 1733550"/>
                <a:gd name="connsiteY31" fmla="*/ 3639598 h 3657600"/>
                <a:gd name="connsiteX32" fmla="*/ 1715357 w 1733550"/>
                <a:gd name="connsiteY32" fmla="*/ 3411093 h 3657600"/>
                <a:gd name="connsiteX33" fmla="*/ 1715357 w 1733550"/>
                <a:gd name="connsiteY33" fmla="*/ 250222 h 3657600"/>
                <a:gd name="connsiteX34" fmla="*/ 1486853 w 1733550"/>
                <a:gd name="connsiteY34" fmla="*/ 21717 h 3657600"/>
                <a:gd name="connsiteX35" fmla="*/ 250127 w 1733550"/>
                <a:gd name="connsiteY35" fmla="*/ 21717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2" name="Полилиния: фигура 17">
              <a:extLst>
                <a:ext uri="{FF2B5EF4-FFF2-40B4-BE49-F238E27FC236}">
                  <a16:creationId xmlns:a16="http://schemas.microsoft.com/office/drawing/2014/main" id="{57B1D57F-7138-34E6-ADEF-6E34A735ABB4}"/>
                </a:ext>
              </a:extLst>
            </p:cNvPr>
            <p:cNvSpPr/>
            <p:nvPr/>
          </p:nvSpPr>
          <p:spPr>
            <a:xfrm>
              <a:off x="5274850" y="4979578"/>
              <a:ext cx="1704975" cy="295275"/>
            </a:xfrm>
            <a:custGeom>
              <a:avLst/>
              <a:gdLst>
                <a:gd name="connsiteX0" fmla="*/ 7144 w 1704975"/>
                <a:gd name="connsiteY0" fmla="*/ 208404 h 295275"/>
                <a:gd name="connsiteX1" fmla="*/ 201454 w 1704975"/>
                <a:gd name="connsiteY1" fmla="*/ 288318 h 295275"/>
                <a:gd name="connsiteX2" fmla="*/ 1404271 w 1704975"/>
                <a:gd name="connsiteY2" fmla="*/ 285937 h 295275"/>
                <a:gd name="connsiteX3" fmla="*/ 1703832 w 1704975"/>
                <a:gd name="connsiteY3" fmla="*/ 8760 h 295275"/>
                <a:gd name="connsiteX4" fmla="*/ 1602772 w 1704975"/>
                <a:gd name="connsiteY4" fmla="*/ 236979 h 295275"/>
                <a:gd name="connsiteX5" fmla="*/ 1423987 w 1704975"/>
                <a:gd name="connsiteY5" fmla="*/ 292700 h 295275"/>
                <a:gd name="connsiteX6" fmla="*/ 202787 w 1704975"/>
                <a:gd name="connsiteY6" fmla="*/ 292700 h 295275"/>
                <a:gd name="connsiteX7" fmla="*/ 7144 w 1704975"/>
                <a:gd name="connsiteY7" fmla="*/ 20840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3" name="Полилиния: фигура 18">
              <a:extLst>
                <a:ext uri="{FF2B5EF4-FFF2-40B4-BE49-F238E27FC236}">
                  <a16:creationId xmlns:a16="http://schemas.microsoft.com/office/drawing/2014/main" id="{F820A8CD-CB50-CF85-631E-0D2ABB0DA0AE}"/>
                </a:ext>
              </a:extLst>
            </p:cNvPr>
            <p:cNvSpPr/>
            <p:nvPr/>
          </p:nvSpPr>
          <p:spPr>
            <a:xfrm>
              <a:off x="6977063" y="2346579"/>
              <a:ext cx="19050" cy="400050"/>
            </a:xfrm>
            <a:custGeom>
              <a:avLst/>
              <a:gdLst>
                <a:gd name="connsiteX0" fmla="*/ 7144 w 19050"/>
                <a:gd name="connsiteY0" fmla="*/ 7144 h 400050"/>
                <a:gd name="connsiteX1" fmla="*/ 12763 w 19050"/>
                <a:gd name="connsiteY1" fmla="*/ 7144 h 400050"/>
                <a:gd name="connsiteX2" fmla="*/ 12763 w 19050"/>
                <a:gd name="connsiteY2" fmla="*/ 402241 h 400050"/>
                <a:gd name="connsiteX3" fmla="*/ 7144 w 19050"/>
                <a:gd name="connsiteY3" fmla="*/ 40224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4" name="Полилиния: фигура 19">
              <a:extLst>
                <a:ext uri="{FF2B5EF4-FFF2-40B4-BE49-F238E27FC236}">
                  <a16:creationId xmlns:a16="http://schemas.microsoft.com/office/drawing/2014/main" id="{E04E2701-FE1E-5CC3-36AF-B4B9D29FD242}"/>
                </a:ext>
              </a:extLst>
            </p:cNvPr>
            <p:cNvSpPr/>
            <p:nvPr/>
          </p:nvSpPr>
          <p:spPr>
            <a:xfrm>
              <a:off x="6982778" y="2346674"/>
              <a:ext cx="9525" cy="400050"/>
            </a:xfrm>
            <a:custGeom>
              <a:avLst/>
              <a:gdLst>
                <a:gd name="connsiteX0" fmla="*/ 7144 w 9525"/>
                <a:gd name="connsiteY0" fmla="*/ 402145 h 400050"/>
                <a:gd name="connsiteX1" fmla="*/ 7144 w 9525"/>
                <a:gd name="connsiteY1" fmla="*/ 7144 h 400050"/>
                <a:gd name="connsiteX2" fmla="*/ 10001 w 9525"/>
                <a:gd name="connsiteY2" fmla="*/ 10573 h 400050"/>
                <a:gd name="connsiteX3" fmla="*/ 10001 w 9525"/>
                <a:gd name="connsiteY3" fmla="*/ 398717 h 400050"/>
                <a:gd name="connsiteX4" fmla="*/ 7144 w 9525"/>
                <a:gd name="connsiteY4" fmla="*/ 40214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5" name="Полилиния: фигура 20">
              <a:extLst>
                <a:ext uri="{FF2B5EF4-FFF2-40B4-BE49-F238E27FC236}">
                  <a16:creationId xmlns:a16="http://schemas.microsoft.com/office/drawing/2014/main" id="{8CD1AA2D-A392-D1E3-DF78-0AEA26501DA0}"/>
                </a:ext>
              </a:extLst>
            </p:cNvPr>
            <p:cNvSpPr/>
            <p:nvPr/>
          </p:nvSpPr>
          <p:spPr>
            <a:xfrm>
              <a:off x="5196363" y="2346579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6" name="Полилиния: фигура 21">
              <a:extLst>
                <a:ext uri="{FF2B5EF4-FFF2-40B4-BE49-F238E27FC236}">
                  <a16:creationId xmlns:a16="http://schemas.microsoft.com/office/drawing/2014/main" id="{2C59B60B-FC7B-96E9-43B4-E6248B35E7F8}"/>
                </a:ext>
              </a:extLst>
            </p:cNvPr>
            <p:cNvSpPr/>
            <p:nvPr/>
          </p:nvSpPr>
          <p:spPr>
            <a:xfrm>
              <a:off x="5193506" y="2346674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7" name="Полилиния: фигура 22">
              <a:extLst>
                <a:ext uri="{FF2B5EF4-FFF2-40B4-BE49-F238E27FC236}">
                  <a16:creationId xmlns:a16="http://schemas.microsoft.com/office/drawing/2014/main" id="{C1F8F87E-2226-19FB-7129-485EFF2952F3}"/>
                </a:ext>
              </a:extLst>
            </p:cNvPr>
            <p:cNvSpPr/>
            <p:nvPr/>
          </p:nvSpPr>
          <p:spPr>
            <a:xfrm>
              <a:off x="5201984" y="2346674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8" name="Полилиния: фигура 23">
              <a:extLst>
                <a:ext uri="{FF2B5EF4-FFF2-40B4-BE49-F238E27FC236}">
                  <a16:creationId xmlns:a16="http://schemas.microsoft.com/office/drawing/2014/main" id="{19CF104F-7F1A-9575-3974-58D1C393CB8C}"/>
                </a:ext>
              </a:extLst>
            </p:cNvPr>
            <p:cNvSpPr/>
            <p:nvPr/>
          </p:nvSpPr>
          <p:spPr>
            <a:xfrm>
              <a:off x="519636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9" name="Полилиния: фигура 24">
              <a:extLst>
                <a:ext uri="{FF2B5EF4-FFF2-40B4-BE49-F238E27FC236}">
                  <a16:creationId xmlns:a16="http://schemas.microsoft.com/office/drawing/2014/main" id="{08D91672-4E5C-7BA4-1CE5-A30F3A8D8B90}"/>
                </a:ext>
              </a:extLst>
            </p:cNvPr>
            <p:cNvSpPr/>
            <p:nvPr/>
          </p:nvSpPr>
          <p:spPr>
            <a:xfrm>
              <a:off x="5193506" y="2679668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0" name="Полилиния: фигура 25">
              <a:extLst>
                <a:ext uri="{FF2B5EF4-FFF2-40B4-BE49-F238E27FC236}">
                  <a16:creationId xmlns:a16="http://schemas.microsoft.com/office/drawing/2014/main" id="{0E644CEA-C8F9-E939-4113-FFB9CC6A10CB}"/>
                </a:ext>
              </a:extLst>
            </p:cNvPr>
            <p:cNvSpPr/>
            <p:nvPr/>
          </p:nvSpPr>
          <p:spPr>
            <a:xfrm>
              <a:off x="520198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1" name="Полилиния: фигура 26">
              <a:extLst>
                <a:ext uri="{FF2B5EF4-FFF2-40B4-BE49-F238E27FC236}">
                  <a16:creationId xmlns:a16="http://schemas.microsoft.com/office/drawing/2014/main" id="{A9463AC2-3CBD-AD7F-C2FC-3E6B8898F615}"/>
                </a:ext>
              </a:extLst>
            </p:cNvPr>
            <p:cNvSpPr/>
            <p:nvPr/>
          </p:nvSpPr>
          <p:spPr>
            <a:xfrm>
              <a:off x="5196364" y="2032159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2764 w 19050"/>
                <a:gd name="connsiteY1" fmla="*/ 7144 h 152400"/>
                <a:gd name="connsiteX2" fmla="*/ 12764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2" name="Полилиния: фигура 27">
              <a:extLst>
                <a:ext uri="{FF2B5EF4-FFF2-40B4-BE49-F238E27FC236}">
                  <a16:creationId xmlns:a16="http://schemas.microsoft.com/office/drawing/2014/main" id="{A0B742DC-234C-DFDF-1731-F5483C135F77}"/>
                </a:ext>
              </a:extLst>
            </p:cNvPr>
            <p:cNvSpPr/>
            <p:nvPr/>
          </p:nvSpPr>
          <p:spPr>
            <a:xfrm>
              <a:off x="5193506" y="2032254"/>
              <a:ext cx="9525" cy="152400"/>
            </a:xfrm>
            <a:custGeom>
              <a:avLst/>
              <a:gdLst>
                <a:gd name="connsiteX0" fmla="*/ 10001 w 9525"/>
                <a:gd name="connsiteY0" fmla="*/ 151162 h 152400"/>
                <a:gd name="connsiteX1" fmla="*/ 10001 w 9525"/>
                <a:gd name="connsiteY1" fmla="*/ 7144 h 152400"/>
                <a:gd name="connsiteX2" fmla="*/ 7144 w 9525"/>
                <a:gd name="connsiteY2" fmla="*/ 10573 h 152400"/>
                <a:gd name="connsiteX3" fmla="*/ 7144 w 9525"/>
                <a:gd name="connsiteY3" fmla="*/ 147733 h 152400"/>
                <a:gd name="connsiteX4" fmla="*/ 10001 w 9525"/>
                <a:gd name="connsiteY4" fmla="*/ 1511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3" name="Полилиния: фигура 28">
              <a:extLst>
                <a:ext uri="{FF2B5EF4-FFF2-40B4-BE49-F238E27FC236}">
                  <a16:creationId xmlns:a16="http://schemas.microsoft.com/office/drawing/2014/main" id="{295E8F4E-2D3F-0442-68E4-45516C2C0F73}"/>
                </a:ext>
              </a:extLst>
            </p:cNvPr>
            <p:cNvSpPr/>
            <p:nvPr/>
          </p:nvSpPr>
          <p:spPr>
            <a:xfrm>
              <a:off x="5201984" y="2032254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3240 w 19050"/>
                <a:gd name="connsiteY1" fmla="*/ 7144 h 152400"/>
                <a:gd name="connsiteX2" fmla="*/ 13240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4" name="Полилиния: фигура 29">
              <a:extLst>
                <a:ext uri="{FF2B5EF4-FFF2-40B4-BE49-F238E27FC236}">
                  <a16:creationId xmlns:a16="http://schemas.microsoft.com/office/drawing/2014/main" id="{EC3523CB-F469-D234-C98C-68A35D5DC1EE}"/>
                </a:ext>
              </a:extLst>
            </p:cNvPr>
            <p:cNvSpPr/>
            <p:nvPr/>
          </p:nvSpPr>
          <p:spPr>
            <a:xfrm>
              <a:off x="5989398" y="5260657"/>
              <a:ext cx="219075" cy="19050"/>
            </a:xfrm>
            <a:custGeom>
              <a:avLst/>
              <a:gdLst>
                <a:gd name="connsiteX0" fmla="*/ 197851 w 219075"/>
                <a:gd name="connsiteY0" fmla="*/ 7144 h 19050"/>
                <a:gd name="connsiteX1" fmla="*/ 22782 w 219075"/>
                <a:gd name="connsiteY1" fmla="*/ 7144 h 19050"/>
                <a:gd name="connsiteX2" fmla="*/ 15162 w 219075"/>
                <a:gd name="connsiteY2" fmla="*/ 8192 h 19050"/>
                <a:gd name="connsiteX3" fmla="*/ 7446 w 219075"/>
                <a:gd name="connsiteY3" fmla="*/ 11525 h 19050"/>
                <a:gd name="connsiteX4" fmla="*/ 15066 w 219075"/>
                <a:gd name="connsiteY4" fmla="*/ 13430 h 19050"/>
                <a:gd name="connsiteX5" fmla="*/ 205662 w 219075"/>
                <a:gd name="connsiteY5" fmla="*/ 13430 h 19050"/>
                <a:gd name="connsiteX6" fmla="*/ 213282 w 219075"/>
                <a:gd name="connsiteY6" fmla="*/ 11525 h 19050"/>
                <a:gd name="connsiteX7" fmla="*/ 205566 w 219075"/>
                <a:gd name="connsiteY7" fmla="*/ 8192 h 19050"/>
                <a:gd name="connsiteX8" fmla="*/ 197946 w 219075"/>
                <a:gd name="connsiteY8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5" name="Полилиния: фигура 30">
              <a:extLst>
                <a:ext uri="{FF2B5EF4-FFF2-40B4-BE49-F238E27FC236}">
                  <a16:creationId xmlns:a16="http://schemas.microsoft.com/office/drawing/2014/main" id="{C1E692C9-11C7-FD16-0691-269E9730C0D7}"/>
                </a:ext>
              </a:extLst>
            </p:cNvPr>
            <p:cNvSpPr/>
            <p:nvPr/>
          </p:nvSpPr>
          <p:spPr>
            <a:xfrm>
              <a:off x="5865400" y="1648968"/>
              <a:ext cx="457200" cy="142875"/>
            </a:xfrm>
            <a:custGeom>
              <a:avLst/>
              <a:gdLst>
                <a:gd name="connsiteX0" fmla="*/ 390620 w 457200"/>
                <a:gd name="connsiteY0" fmla="*/ 136970 h 142875"/>
                <a:gd name="connsiteX1" fmla="*/ 72009 w 457200"/>
                <a:gd name="connsiteY1" fmla="*/ 136970 h 142875"/>
                <a:gd name="connsiteX2" fmla="*/ 7144 w 457200"/>
                <a:gd name="connsiteY2" fmla="*/ 72009 h 142875"/>
                <a:gd name="connsiteX3" fmla="*/ 7144 w 457200"/>
                <a:gd name="connsiteY3" fmla="*/ 72009 h 142875"/>
                <a:gd name="connsiteX4" fmla="*/ 72009 w 457200"/>
                <a:gd name="connsiteY4" fmla="*/ 7144 h 142875"/>
                <a:gd name="connsiteX5" fmla="*/ 390620 w 457200"/>
                <a:gd name="connsiteY5" fmla="*/ 7144 h 142875"/>
                <a:gd name="connsiteX6" fmla="*/ 455486 w 457200"/>
                <a:gd name="connsiteY6" fmla="*/ 72009 h 142875"/>
                <a:gd name="connsiteX7" fmla="*/ 455486 w 457200"/>
                <a:gd name="connsiteY7" fmla="*/ 72009 h 142875"/>
                <a:gd name="connsiteX8" fmla="*/ 390620 w 457200"/>
                <a:gd name="connsiteY8" fmla="*/ 1369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6" name="Полилиния: фигура 31">
              <a:extLst>
                <a:ext uri="{FF2B5EF4-FFF2-40B4-BE49-F238E27FC236}">
                  <a16:creationId xmlns:a16="http://schemas.microsoft.com/office/drawing/2014/main" id="{8A8BCBC3-F8B9-E268-FA91-BE0B91504CB7}"/>
                </a:ext>
              </a:extLst>
            </p:cNvPr>
            <p:cNvSpPr/>
            <p:nvPr/>
          </p:nvSpPr>
          <p:spPr>
            <a:xfrm>
              <a:off x="6202585" y="1685544"/>
              <a:ext cx="66675" cy="66675"/>
            </a:xfrm>
            <a:custGeom>
              <a:avLst/>
              <a:gdLst>
                <a:gd name="connsiteX0" fmla="*/ 63913 w 66675"/>
                <a:gd name="connsiteY0" fmla="*/ 35528 h 66675"/>
                <a:gd name="connsiteX1" fmla="*/ 35528 w 66675"/>
                <a:gd name="connsiteY1" fmla="*/ 63913 h 66675"/>
                <a:gd name="connsiteX2" fmla="*/ 7144 w 66675"/>
                <a:gd name="connsiteY2" fmla="*/ 35528 h 66675"/>
                <a:gd name="connsiteX3" fmla="*/ 35528 w 66675"/>
                <a:gd name="connsiteY3" fmla="*/ 7144 h 66675"/>
                <a:gd name="connsiteX4" fmla="*/ 63913 w 66675"/>
                <a:gd name="connsiteY4" fmla="*/ 3552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pic>
          <p:nvPicPr>
            <p:cNvPr id="167" name="Рисунок 166">
              <a:extLst>
                <a:ext uri="{FF2B5EF4-FFF2-40B4-BE49-F238E27FC236}">
                  <a16:creationId xmlns:a16="http://schemas.microsoft.com/office/drawing/2014/main" id="{275DD60F-C19A-9738-1499-379E38B89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0967" y="1694212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57150 w 57150"/>
                <a:gd name="connsiteY1" fmla="*/ 0 h 47625"/>
                <a:gd name="connsiteX2" fmla="*/ 57150 w 57150"/>
                <a:gd name="connsiteY2" fmla="*/ 57150 h 47625"/>
                <a:gd name="connsiteX3" fmla="*/ 0 w 57150"/>
                <a:gd name="connsiteY3" fmla="*/ 571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ln/>
          </p:spPr>
        </p:pic>
        <p:sp>
          <p:nvSpPr>
            <p:cNvPr id="168" name="Полилиния: фигура 33">
              <a:extLst>
                <a:ext uri="{FF2B5EF4-FFF2-40B4-BE49-F238E27FC236}">
                  <a16:creationId xmlns:a16="http://schemas.microsoft.com/office/drawing/2014/main" id="{0C1A32E6-71CE-D73A-D08C-E614CC7D3E3D}"/>
                </a:ext>
              </a:extLst>
            </p:cNvPr>
            <p:cNvSpPr/>
            <p:nvPr/>
          </p:nvSpPr>
          <p:spPr>
            <a:xfrm>
              <a:off x="6214777" y="169773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9" name="Полилиния: фигура 34">
              <a:extLst>
                <a:ext uri="{FF2B5EF4-FFF2-40B4-BE49-F238E27FC236}">
                  <a16:creationId xmlns:a16="http://schemas.microsoft.com/office/drawing/2014/main" id="{F634A189-F19F-9C70-5515-9E924535DC98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0" name="Полилиния: фигура 35">
              <a:extLst>
                <a:ext uri="{FF2B5EF4-FFF2-40B4-BE49-F238E27FC236}">
                  <a16:creationId xmlns:a16="http://schemas.microsoft.com/office/drawing/2014/main" id="{FEC821A6-0C1B-A5D1-4EE3-7BC96AF6DC8D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1" name="Полилиния: фигура 36">
              <a:extLst>
                <a:ext uri="{FF2B5EF4-FFF2-40B4-BE49-F238E27FC236}">
                  <a16:creationId xmlns:a16="http://schemas.microsoft.com/office/drawing/2014/main" id="{DCBB9EDB-AF53-F46A-71B2-6496483F87B8}"/>
                </a:ext>
              </a:extLst>
            </p:cNvPr>
            <p:cNvSpPr/>
            <p:nvPr/>
          </p:nvSpPr>
          <p:spPr>
            <a:xfrm>
              <a:off x="6233636" y="1716215"/>
              <a:ext cx="19050" cy="19050"/>
            </a:xfrm>
            <a:custGeom>
              <a:avLst/>
              <a:gdLst>
                <a:gd name="connsiteX0" fmla="*/ 17240 w 19050"/>
                <a:gd name="connsiteY0" fmla="*/ 12192 h 19050"/>
                <a:gd name="connsiteX1" fmla="*/ 12192 w 19050"/>
                <a:gd name="connsiteY1" fmla="*/ 7144 h 19050"/>
                <a:gd name="connsiteX2" fmla="*/ 7144 w 19050"/>
                <a:gd name="connsiteY2" fmla="*/ 12192 h 19050"/>
                <a:gd name="connsiteX3" fmla="*/ 12192 w 19050"/>
                <a:gd name="connsiteY3" fmla="*/ 17240 h 19050"/>
                <a:gd name="connsiteX4" fmla="*/ 17240 w 19050"/>
                <a:gd name="connsiteY4" fmla="*/ 1219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28B88200-E25B-E61C-1E68-2D2C2B01BCE5}"/>
              </a:ext>
            </a:extLst>
          </p:cNvPr>
          <p:cNvGrpSpPr/>
          <p:nvPr/>
        </p:nvGrpSpPr>
        <p:grpSpPr>
          <a:xfrm>
            <a:off x="6699146" y="990797"/>
            <a:ext cx="1821822" cy="3745203"/>
            <a:chOff x="5193506" y="1574006"/>
            <a:chExt cx="1802607" cy="3705701"/>
          </a:xfrm>
        </p:grpSpPr>
        <p:sp>
          <p:nvSpPr>
            <p:cNvPr id="173" name="Полилиния: фигура 13">
              <a:extLst>
                <a:ext uri="{FF2B5EF4-FFF2-40B4-BE49-F238E27FC236}">
                  <a16:creationId xmlns:a16="http://schemas.microsoft.com/office/drawing/2014/main" id="{A9CDA20E-DC0B-7574-8A53-2FE5A69E3137}"/>
                </a:ext>
              </a:extLst>
            </p:cNvPr>
            <p:cNvSpPr/>
            <p:nvPr/>
          </p:nvSpPr>
          <p:spPr>
            <a:xfrm>
              <a:off x="5208079" y="1574006"/>
              <a:ext cx="1781175" cy="3705225"/>
            </a:xfrm>
            <a:custGeom>
              <a:avLst/>
              <a:gdLst>
                <a:gd name="connsiteX0" fmla="*/ 1525905 w 1781175"/>
                <a:gd name="connsiteY0" fmla="*/ 7144 h 3705225"/>
                <a:gd name="connsiteX1" fmla="*/ 257461 w 1781175"/>
                <a:gd name="connsiteY1" fmla="*/ 7144 h 3705225"/>
                <a:gd name="connsiteX2" fmla="*/ 7144 w 1781175"/>
                <a:gd name="connsiteY2" fmla="*/ 257461 h 3705225"/>
                <a:gd name="connsiteX3" fmla="*/ 7144 w 1781175"/>
                <a:gd name="connsiteY3" fmla="*/ 3450050 h 3705225"/>
                <a:gd name="connsiteX4" fmla="*/ 257461 w 1781175"/>
                <a:gd name="connsiteY4" fmla="*/ 3700367 h 3705225"/>
                <a:gd name="connsiteX5" fmla="*/ 1525905 w 1781175"/>
                <a:gd name="connsiteY5" fmla="*/ 3700367 h 3705225"/>
                <a:gd name="connsiteX6" fmla="*/ 1776222 w 1781175"/>
                <a:gd name="connsiteY6" fmla="*/ 3450050 h 3705225"/>
                <a:gd name="connsiteX7" fmla="*/ 1776222 w 1781175"/>
                <a:gd name="connsiteY7" fmla="*/ 257461 h 3705225"/>
                <a:gd name="connsiteX8" fmla="*/ 1525905 w 1781175"/>
                <a:gd name="connsiteY8" fmla="*/ 7144 h 3705225"/>
                <a:gd name="connsiteX9" fmla="*/ 1751933 w 1781175"/>
                <a:gd name="connsiteY9" fmla="*/ 3441287 h 3705225"/>
                <a:gd name="connsiteX10" fmla="*/ 1517142 w 1781175"/>
                <a:gd name="connsiteY10" fmla="*/ 3676079 h 3705225"/>
                <a:gd name="connsiteX11" fmla="*/ 266224 w 1781175"/>
                <a:gd name="connsiteY11" fmla="*/ 3676079 h 3705225"/>
                <a:gd name="connsiteX12" fmla="*/ 31433 w 1781175"/>
                <a:gd name="connsiteY12" fmla="*/ 3441287 h 3705225"/>
                <a:gd name="connsiteX13" fmla="*/ 31433 w 1781175"/>
                <a:gd name="connsiteY13" fmla="*/ 266224 h 3705225"/>
                <a:gd name="connsiteX14" fmla="*/ 266224 w 1781175"/>
                <a:gd name="connsiteY14" fmla="*/ 31433 h 3705225"/>
                <a:gd name="connsiteX15" fmla="*/ 1517047 w 1781175"/>
                <a:gd name="connsiteY15" fmla="*/ 31433 h 3705225"/>
                <a:gd name="connsiteX16" fmla="*/ 1751838 w 1781175"/>
                <a:gd name="connsiteY16" fmla="*/ 266224 h 3705225"/>
                <a:gd name="connsiteX17" fmla="*/ 1751838 w 1781175"/>
                <a:gd name="connsiteY17" fmla="*/ 3441287 h 3705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4" name="Полилиния: фигура 14">
              <a:extLst>
                <a:ext uri="{FF2B5EF4-FFF2-40B4-BE49-F238E27FC236}">
                  <a16:creationId xmlns:a16="http://schemas.microsoft.com/office/drawing/2014/main" id="{C6EDF764-F67B-E72A-96F7-9AD40839714F}"/>
                </a:ext>
              </a:extLst>
            </p:cNvPr>
            <p:cNvSpPr/>
            <p:nvPr/>
          </p:nvSpPr>
          <p:spPr>
            <a:xfrm>
              <a:off x="5274850" y="1574276"/>
              <a:ext cx="1704975" cy="295275"/>
            </a:xfrm>
            <a:custGeom>
              <a:avLst/>
              <a:gdLst>
                <a:gd name="connsiteX0" fmla="*/ 7144 w 1704975"/>
                <a:gd name="connsiteY0" fmla="*/ 93266 h 295275"/>
                <a:gd name="connsiteX1" fmla="*/ 201454 w 1704975"/>
                <a:gd name="connsiteY1" fmla="*/ 13256 h 295275"/>
                <a:gd name="connsiteX2" fmla="*/ 1404271 w 1704975"/>
                <a:gd name="connsiteY2" fmla="*/ 15637 h 295275"/>
                <a:gd name="connsiteX3" fmla="*/ 1703832 w 1704975"/>
                <a:gd name="connsiteY3" fmla="*/ 292815 h 295275"/>
                <a:gd name="connsiteX4" fmla="*/ 1602772 w 1704975"/>
                <a:gd name="connsiteY4" fmla="*/ 64596 h 295275"/>
                <a:gd name="connsiteX5" fmla="*/ 1423987 w 1704975"/>
                <a:gd name="connsiteY5" fmla="*/ 8874 h 295275"/>
                <a:gd name="connsiteX6" fmla="*/ 202787 w 1704975"/>
                <a:gd name="connsiteY6" fmla="*/ 8874 h 295275"/>
                <a:gd name="connsiteX7" fmla="*/ 7144 w 1704975"/>
                <a:gd name="connsiteY7" fmla="*/ 93266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5" name="Полилиния: фигура 15">
              <a:extLst>
                <a:ext uri="{FF2B5EF4-FFF2-40B4-BE49-F238E27FC236}">
                  <a16:creationId xmlns:a16="http://schemas.microsoft.com/office/drawing/2014/main" id="{3FAA0615-8C83-2C58-58C1-270E46BD11DD}"/>
                </a:ext>
              </a:extLst>
            </p:cNvPr>
            <p:cNvSpPr/>
            <p:nvPr/>
          </p:nvSpPr>
          <p:spPr>
            <a:xfrm>
              <a:off x="5232368" y="1598295"/>
              <a:ext cx="1733550" cy="3657600"/>
            </a:xfrm>
            <a:custGeom>
              <a:avLst/>
              <a:gdLst>
                <a:gd name="connsiteX0" fmla="*/ 1492758 w 1733550"/>
                <a:gd name="connsiteY0" fmla="*/ 7144 h 3657600"/>
                <a:gd name="connsiteX1" fmla="*/ 241935 w 1733550"/>
                <a:gd name="connsiteY1" fmla="*/ 7144 h 3657600"/>
                <a:gd name="connsiteX2" fmla="*/ 7144 w 1733550"/>
                <a:gd name="connsiteY2" fmla="*/ 241935 h 3657600"/>
                <a:gd name="connsiteX3" fmla="*/ 7144 w 1733550"/>
                <a:gd name="connsiteY3" fmla="*/ 3416999 h 3657600"/>
                <a:gd name="connsiteX4" fmla="*/ 241935 w 1733550"/>
                <a:gd name="connsiteY4" fmla="*/ 3651790 h 3657600"/>
                <a:gd name="connsiteX5" fmla="*/ 1492758 w 1733550"/>
                <a:gd name="connsiteY5" fmla="*/ 3651790 h 3657600"/>
                <a:gd name="connsiteX6" fmla="*/ 1727549 w 1733550"/>
                <a:gd name="connsiteY6" fmla="*/ 3416999 h 3657600"/>
                <a:gd name="connsiteX7" fmla="*/ 1727549 w 1733550"/>
                <a:gd name="connsiteY7" fmla="*/ 241935 h 3657600"/>
                <a:gd name="connsiteX8" fmla="*/ 1492758 w 1733550"/>
                <a:gd name="connsiteY8" fmla="*/ 7144 h 3657600"/>
                <a:gd name="connsiteX9" fmla="*/ 1715357 w 1733550"/>
                <a:gd name="connsiteY9" fmla="*/ 3409950 h 3657600"/>
                <a:gd name="connsiteX10" fmla="*/ 1485614 w 1733550"/>
                <a:gd name="connsiteY10" fmla="*/ 3639693 h 3657600"/>
                <a:gd name="connsiteX11" fmla="*/ 248984 w 1733550"/>
                <a:gd name="connsiteY11" fmla="*/ 3639693 h 3657600"/>
                <a:gd name="connsiteX12" fmla="*/ 19241 w 1733550"/>
                <a:gd name="connsiteY12" fmla="*/ 3409950 h 3657600"/>
                <a:gd name="connsiteX13" fmla="*/ 19241 w 1733550"/>
                <a:gd name="connsiteY13" fmla="*/ 248984 h 3657600"/>
                <a:gd name="connsiteX14" fmla="*/ 248984 w 1733550"/>
                <a:gd name="connsiteY14" fmla="*/ 19336 h 3657600"/>
                <a:gd name="connsiteX15" fmla="*/ 1485710 w 1733550"/>
                <a:gd name="connsiteY15" fmla="*/ 19336 h 3657600"/>
                <a:gd name="connsiteX16" fmla="*/ 1715452 w 1733550"/>
                <a:gd name="connsiteY16" fmla="*/ 249079 h 3657600"/>
                <a:gd name="connsiteX17" fmla="*/ 1715452 w 1733550"/>
                <a:gd name="connsiteY17" fmla="*/ 340995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6" name="Полилиния: фигура 16">
              <a:extLst>
                <a:ext uri="{FF2B5EF4-FFF2-40B4-BE49-F238E27FC236}">
                  <a16:creationId xmlns:a16="http://schemas.microsoft.com/office/drawing/2014/main" id="{6DA7610E-8695-F698-FBE5-F1EA1A34BCA3}"/>
                </a:ext>
              </a:extLst>
            </p:cNvPr>
            <p:cNvSpPr/>
            <p:nvPr/>
          </p:nvSpPr>
          <p:spPr>
            <a:xfrm>
              <a:off x="5231225" y="1597057"/>
              <a:ext cx="1733550" cy="3657600"/>
            </a:xfrm>
            <a:custGeom>
              <a:avLst/>
              <a:gdLst>
                <a:gd name="connsiteX0" fmla="*/ 1493996 w 1733550"/>
                <a:gd name="connsiteY0" fmla="*/ 3654266 h 3657600"/>
                <a:gd name="connsiteX1" fmla="*/ 243078 w 1733550"/>
                <a:gd name="connsiteY1" fmla="*/ 3654266 h 3657600"/>
                <a:gd name="connsiteX2" fmla="*/ 7144 w 1733550"/>
                <a:gd name="connsiteY2" fmla="*/ 3418237 h 3657600"/>
                <a:gd name="connsiteX3" fmla="*/ 7144 w 1733550"/>
                <a:gd name="connsiteY3" fmla="*/ 243173 h 3657600"/>
                <a:gd name="connsiteX4" fmla="*/ 243078 w 1733550"/>
                <a:gd name="connsiteY4" fmla="*/ 7144 h 3657600"/>
                <a:gd name="connsiteX5" fmla="*/ 1493996 w 1733550"/>
                <a:gd name="connsiteY5" fmla="*/ 7144 h 3657600"/>
                <a:gd name="connsiteX6" fmla="*/ 1729931 w 1733550"/>
                <a:gd name="connsiteY6" fmla="*/ 243078 h 3657600"/>
                <a:gd name="connsiteX7" fmla="*/ 1729931 w 1733550"/>
                <a:gd name="connsiteY7" fmla="*/ 3418142 h 3657600"/>
                <a:gd name="connsiteX8" fmla="*/ 1493996 w 1733550"/>
                <a:gd name="connsiteY8" fmla="*/ 3654171 h 3657600"/>
                <a:gd name="connsiteX9" fmla="*/ 243078 w 1733550"/>
                <a:gd name="connsiteY9" fmla="*/ 9525 h 3657600"/>
                <a:gd name="connsiteX10" fmla="*/ 9430 w 1733550"/>
                <a:gd name="connsiteY10" fmla="*/ 243173 h 3657600"/>
                <a:gd name="connsiteX11" fmla="*/ 9430 w 1733550"/>
                <a:gd name="connsiteY11" fmla="*/ 3418237 h 3657600"/>
                <a:gd name="connsiteX12" fmla="*/ 242983 w 1733550"/>
                <a:gd name="connsiteY12" fmla="*/ 3651885 h 3657600"/>
                <a:gd name="connsiteX13" fmla="*/ 1493901 w 1733550"/>
                <a:gd name="connsiteY13" fmla="*/ 3651885 h 3657600"/>
                <a:gd name="connsiteX14" fmla="*/ 1727454 w 1733550"/>
                <a:gd name="connsiteY14" fmla="*/ 3418237 h 3657600"/>
                <a:gd name="connsiteX15" fmla="*/ 1727454 w 1733550"/>
                <a:gd name="connsiteY15" fmla="*/ 243173 h 3657600"/>
                <a:gd name="connsiteX16" fmla="*/ 1493901 w 1733550"/>
                <a:gd name="connsiteY16" fmla="*/ 9620 h 3657600"/>
                <a:gd name="connsiteX17" fmla="*/ 243078 w 1733550"/>
                <a:gd name="connsiteY17" fmla="*/ 9620 h 3657600"/>
                <a:gd name="connsiteX18" fmla="*/ 1486853 w 1733550"/>
                <a:gd name="connsiteY18" fmla="*/ 3642074 h 3657600"/>
                <a:gd name="connsiteX19" fmla="*/ 250127 w 1733550"/>
                <a:gd name="connsiteY19" fmla="*/ 3642074 h 3657600"/>
                <a:gd name="connsiteX20" fmla="*/ 19241 w 1733550"/>
                <a:gd name="connsiteY20" fmla="*/ 3411188 h 3657600"/>
                <a:gd name="connsiteX21" fmla="*/ 19241 w 1733550"/>
                <a:gd name="connsiteY21" fmla="*/ 250222 h 3657600"/>
                <a:gd name="connsiteX22" fmla="*/ 250127 w 1733550"/>
                <a:gd name="connsiteY22" fmla="*/ 19336 h 3657600"/>
                <a:gd name="connsiteX23" fmla="*/ 1486853 w 1733550"/>
                <a:gd name="connsiteY23" fmla="*/ 19336 h 3657600"/>
                <a:gd name="connsiteX24" fmla="*/ 1717739 w 1733550"/>
                <a:gd name="connsiteY24" fmla="*/ 250222 h 3657600"/>
                <a:gd name="connsiteX25" fmla="*/ 1717739 w 1733550"/>
                <a:gd name="connsiteY25" fmla="*/ 3411093 h 3657600"/>
                <a:gd name="connsiteX26" fmla="*/ 1486853 w 1733550"/>
                <a:gd name="connsiteY26" fmla="*/ 3641979 h 3657600"/>
                <a:gd name="connsiteX27" fmla="*/ 250127 w 1733550"/>
                <a:gd name="connsiteY27" fmla="*/ 21717 h 3657600"/>
                <a:gd name="connsiteX28" fmla="*/ 21622 w 1733550"/>
                <a:gd name="connsiteY28" fmla="*/ 250222 h 3657600"/>
                <a:gd name="connsiteX29" fmla="*/ 21622 w 1733550"/>
                <a:gd name="connsiteY29" fmla="*/ 3411093 h 3657600"/>
                <a:gd name="connsiteX30" fmla="*/ 250127 w 1733550"/>
                <a:gd name="connsiteY30" fmla="*/ 3639598 h 3657600"/>
                <a:gd name="connsiteX31" fmla="*/ 1486853 w 1733550"/>
                <a:gd name="connsiteY31" fmla="*/ 3639598 h 3657600"/>
                <a:gd name="connsiteX32" fmla="*/ 1715357 w 1733550"/>
                <a:gd name="connsiteY32" fmla="*/ 3411093 h 3657600"/>
                <a:gd name="connsiteX33" fmla="*/ 1715357 w 1733550"/>
                <a:gd name="connsiteY33" fmla="*/ 250222 h 3657600"/>
                <a:gd name="connsiteX34" fmla="*/ 1486853 w 1733550"/>
                <a:gd name="connsiteY34" fmla="*/ 21717 h 3657600"/>
                <a:gd name="connsiteX35" fmla="*/ 250127 w 1733550"/>
                <a:gd name="connsiteY35" fmla="*/ 21717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7" name="Полилиния: фигура 17">
              <a:extLst>
                <a:ext uri="{FF2B5EF4-FFF2-40B4-BE49-F238E27FC236}">
                  <a16:creationId xmlns:a16="http://schemas.microsoft.com/office/drawing/2014/main" id="{C2B0886E-C1A1-F8FB-DE0A-7E00B1A70124}"/>
                </a:ext>
              </a:extLst>
            </p:cNvPr>
            <p:cNvSpPr/>
            <p:nvPr/>
          </p:nvSpPr>
          <p:spPr>
            <a:xfrm>
              <a:off x="5274850" y="4979578"/>
              <a:ext cx="1704975" cy="295275"/>
            </a:xfrm>
            <a:custGeom>
              <a:avLst/>
              <a:gdLst>
                <a:gd name="connsiteX0" fmla="*/ 7144 w 1704975"/>
                <a:gd name="connsiteY0" fmla="*/ 208404 h 295275"/>
                <a:gd name="connsiteX1" fmla="*/ 201454 w 1704975"/>
                <a:gd name="connsiteY1" fmla="*/ 288318 h 295275"/>
                <a:gd name="connsiteX2" fmla="*/ 1404271 w 1704975"/>
                <a:gd name="connsiteY2" fmla="*/ 285937 h 295275"/>
                <a:gd name="connsiteX3" fmla="*/ 1703832 w 1704975"/>
                <a:gd name="connsiteY3" fmla="*/ 8760 h 295275"/>
                <a:gd name="connsiteX4" fmla="*/ 1602772 w 1704975"/>
                <a:gd name="connsiteY4" fmla="*/ 236979 h 295275"/>
                <a:gd name="connsiteX5" fmla="*/ 1423987 w 1704975"/>
                <a:gd name="connsiteY5" fmla="*/ 292700 h 295275"/>
                <a:gd name="connsiteX6" fmla="*/ 202787 w 1704975"/>
                <a:gd name="connsiteY6" fmla="*/ 292700 h 295275"/>
                <a:gd name="connsiteX7" fmla="*/ 7144 w 1704975"/>
                <a:gd name="connsiteY7" fmla="*/ 20840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8" name="Полилиния: фигура 18">
              <a:extLst>
                <a:ext uri="{FF2B5EF4-FFF2-40B4-BE49-F238E27FC236}">
                  <a16:creationId xmlns:a16="http://schemas.microsoft.com/office/drawing/2014/main" id="{F6E82E9D-82A0-F318-F846-F9AA582ADCE6}"/>
                </a:ext>
              </a:extLst>
            </p:cNvPr>
            <p:cNvSpPr/>
            <p:nvPr/>
          </p:nvSpPr>
          <p:spPr>
            <a:xfrm>
              <a:off x="6977063" y="2346579"/>
              <a:ext cx="19050" cy="400050"/>
            </a:xfrm>
            <a:custGeom>
              <a:avLst/>
              <a:gdLst>
                <a:gd name="connsiteX0" fmla="*/ 7144 w 19050"/>
                <a:gd name="connsiteY0" fmla="*/ 7144 h 400050"/>
                <a:gd name="connsiteX1" fmla="*/ 12763 w 19050"/>
                <a:gd name="connsiteY1" fmla="*/ 7144 h 400050"/>
                <a:gd name="connsiteX2" fmla="*/ 12763 w 19050"/>
                <a:gd name="connsiteY2" fmla="*/ 402241 h 400050"/>
                <a:gd name="connsiteX3" fmla="*/ 7144 w 19050"/>
                <a:gd name="connsiteY3" fmla="*/ 40224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9" name="Полилиния: фигура 19">
              <a:extLst>
                <a:ext uri="{FF2B5EF4-FFF2-40B4-BE49-F238E27FC236}">
                  <a16:creationId xmlns:a16="http://schemas.microsoft.com/office/drawing/2014/main" id="{6CD40789-5D3D-6EE9-2675-745C2BDC6538}"/>
                </a:ext>
              </a:extLst>
            </p:cNvPr>
            <p:cNvSpPr/>
            <p:nvPr/>
          </p:nvSpPr>
          <p:spPr>
            <a:xfrm>
              <a:off x="6982778" y="2346674"/>
              <a:ext cx="9525" cy="400050"/>
            </a:xfrm>
            <a:custGeom>
              <a:avLst/>
              <a:gdLst>
                <a:gd name="connsiteX0" fmla="*/ 7144 w 9525"/>
                <a:gd name="connsiteY0" fmla="*/ 402145 h 400050"/>
                <a:gd name="connsiteX1" fmla="*/ 7144 w 9525"/>
                <a:gd name="connsiteY1" fmla="*/ 7144 h 400050"/>
                <a:gd name="connsiteX2" fmla="*/ 10001 w 9525"/>
                <a:gd name="connsiteY2" fmla="*/ 10573 h 400050"/>
                <a:gd name="connsiteX3" fmla="*/ 10001 w 9525"/>
                <a:gd name="connsiteY3" fmla="*/ 398717 h 400050"/>
                <a:gd name="connsiteX4" fmla="*/ 7144 w 9525"/>
                <a:gd name="connsiteY4" fmla="*/ 40214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0" name="Полилиния: фигура 20">
              <a:extLst>
                <a:ext uri="{FF2B5EF4-FFF2-40B4-BE49-F238E27FC236}">
                  <a16:creationId xmlns:a16="http://schemas.microsoft.com/office/drawing/2014/main" id="{158DFE1D-B6C8-7D8D-1E07-17C4E0EEF550}"/>
                </a:ext>
              </a:extLst>
            </p:cNvPr>
            <p:cNvSpPr/>
            <p:nvPr/>
          </p:nvSpPr>
          <p:spPr>
            <a:xfrm>
              <a:off x="5196363" y="2346579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1" name="Полилиния: фигура 21">
              <a:extLst>
                <a:ext uri="{FF2B5EF4-FFF2-40B4-BE49-F238E27FC236}">
                  <a16:creationId xmlns:a16="http://schemas.microsoft.com/office/drawing/2014/main" id="{D8DEFA81-42B3-5DA3-7630-FDBDF31D670E}"/>
                </a:ext>
              </a:extLst>
            </p:cNvPr>
            <p:cNvSpPr/>
            <p:nvPr/>
          </p:nvSpPr>
          <p:spPr>
            <a:xfrm>
              <a:off x="5193506" y="2346674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2" name="Полилиния: фигура 22">
              <a:extLst>
                <a:ext uri="{FF2B5EF4-FFF2-40B4-BE49-F238E27FC236}">
                  <a16:creationId xmlns:a16="http://schemas.microsoft.com/office/drawing/2014/main" id="{BB1811A3-3629-FDD8-6775-7826417B17BB}"/>
                </a:ext>
              </a:extLst>
            </p:cNvPr>
            <p:cNvSpPr/>
            <p:nvPr/>
          </p:nvSpPr>
          <p:spPr>
            <a:xfrm>
              <a:off x="5201984" y="2346674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3" name="Полилиния: фигура 23">
              <a:extLst>
                <a:ext uri="{FF2B5EF4-FFF2-40B4-BE49-F238E27FC236}">
                  <a16:creationId xmlns:a16="http://schemas.microsoft.com/office/drawing/2014/main" id="{0C885996-2D3E-94A9-F80B-759C2B77BEFD}"/>
                </a:ext>
              </a:extLst>
            </p:cNvPr>
            <p:cNvSpPr/>
            <p:nvPr/>
          </p:nvSpPr>
          <p:spPr>
            <a:xfrm>
              <a:off x="519636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2764 w 19050"/>
                <a:gd name="connsiteY1" fmla="*/ 7144 h 276225"/>
                <a:gd name="connsiteX2" fmla="*/ 12764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4" name="Полилиния: фигура 24">
              <a:extLst>
                <a:ext uri="{FF2B5EF4-FFF2-40B4-BE49-F238E27FC236}">
                  <a16:creationId xmlns:a16="http://schemas.microsoft.com/office/drawing/2014/main" id="{7A637849-F366-366B-2B72-613C030A10ED}"/>
                </a:ext>
              </a:extLst>
            </p:cNvPr>
            <p:cNvSpPr/>
            <p:nvPr/>
          </p:nvSpPr>
          <p:spPr>
            <a:xfrm>
              <a:off x="5193506" y="2679668"/>
              <a:ext cx="9525" cy="276225"/>
            </a:xfrm>
            <a:custGeom>
              <a:avLst/>
              <a:gdLst>
                <a:gd name="connsiteX0" fmla="*/ 10001 w 9525"/>
                <a:gd name="connsiteY0" fmla="*/ 272605 h 276225"/>
                <a:gd name="connsiteX1" fmla="*/ 10001 w 9525"/>
                <a:gd name="connsiteY1" fmla="*/ 7144 h 276225"/>
                <a:gd name="connsiteX2" fmla="*/ 7144 w 9525"/>
                <a:gd name="connsiteY2" fmla="*/ 10573 h 276225"/>
                <a:gd name="connsiteX3" fmla="*/ 7144 w 9525"/>
                <a:gd name="connsiteY3" fmla="*/ 269176 h 276225"/>
                <a:gd name="connsiteX4" fmla="*/ 10001 w 9525"/>
                <a:gd name="connsiteY4" fmla="*/ 27260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5" name="Полилиния: фигура 25">
              <a:extLst>
                <a:ext uri="{FF2B5EF4-FFF2-40B4-BE49-F238E27FC236}">
                  <a16:creationId xmlns:a16="http://schemas.microsoft.com/office/drawing/2014/main" id="{110EFEA7-7F4A-95B8-43B8-6F88654392F3}"/>
                </a:ext>
              </a:extLst>
            </p:cNvPr>
            <p:cNvSpPr/>
            <p:nvPr/>
          </p:nvSpPr>
          <p:spPr>
            <a:xfrm>
              <a:off x="5201984" y="2679573"/>
              <a:ext cx="19050" cy="276225"/>
            </a:xfrm>
            <a:custGeom>
              <a:avLst/>
              <a:gdLst>
                <a:gd name="connsiteX0" fmla="*/ 7144 w 19050"/>
                <a:gd name="connsiteY0" fmla="*/ 7144 h 276225"/>
                <a:gd name="connsiteX1" fmla="*/ 13240 w 19050"/>
                <a:gd name="connsiteY1" fmla="*/ 7144 h 276225"/>
                <a:gd name="connsiteX2" fmla="*/ 13240 w 19050"/>
                <a:gd name="connsiteY2" fmla="*/ 272701 h 276225"/>
                <a:gd name="connsiteX3" fmla="*/ 7144 w 19050"/>
                <a:gd name="connsiteY3" fmla="*/ 272701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6" name="Полилиния: фигура 26">
              <a:extLst>
                <a:ext uri="{FF2B5EF4-FFF2-40B4-BE49-F238E27FC236}">
                  <a16:creationId xmlns:a16="http://schemas.microsoft.com/office/drawing/2014/main" id="{6775B6E1-3AE7-DCB7-993C-A3BB57DEB079}"/>
                </a:ext>
              </a:extLst>
            </p:cNvPr>
            <p:cNvSpPr/>
            <p:nvPr/>
          </p:nvSpPr>
          <p:spPr>
            <a:xfrm>
              <a:off x="5196364" y="2032159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2764 w 19050"/>
                <a:gd name="connsiteY1" fmla="*/ 7144 h 152400"/>
                <a:gd name="connsiteX2" fmla="*/ 12764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7" name="Полилиния: фигура 27">
              <a:extLst>
                <a:ext uri="{FF2B5EF4-FFF2-40B4-BE49-F238E27FC236}">
                  <a16:creationId xmlns:a16="http://schemas.microsoft.com/office/drawing/2014/main" id="{A1B076D4-6F0A-6994-8304-90264BE47B6C}"/>
                </a:ext>
              </a:extLst>
            </p:cNvPr>
            <p:cNvSpPr/>
            <p:nvPr/>
          </p:nvSpPr>
          <p:spPr>
            <a:xfrm>
              <a:off x="5193506" y="2032254"/>
              <a:ext cx="9525" cy="152400"/>
            </a:xfrm>
            <a:custGeom>
              <a:avLst/>
              <a:gdLst>
                <a:gd name="connsiteX0" fmla="*/ 10001 w 9525"/>
                <a:gd name="connsiteY0" fmla="*/ 151162 h 152400"/>
                <a:gd name="connsiteX1" fmla="*/ 10001 w 9525"/>
                <a:gd name="connsiteY1" fmla="*/ 7144 h 152400"/>
                <a:gd name="connsiteX2" fmla="*/ 7144 w 9525"/>
                <a:gd name="connsiteY2" fmla="*/ 10573 h 152400"/>
                <a:gd name="connsiteX3" fmla="*/ 7144 w 9525"/>
                <a:gd name="connsiteY3" fmla="*/ 147733 h 152400"/>
                <a:gd name="connsiteX4" fmla="*/ 10001 w 9525"/>
                <a:gd name="connsiteY4" fmla="*/ 15116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8" name="Полилиния: фигура 28">
              <a:extLst>
                <a:ext uri="{FF2B5EF4-FFF2-40B4-BE49-F238E27FC236}">
                  <a16:creationId xmlns:a16="http://schemas.microsoft.com/office/drawing/2014/main" id="{03D70E49-6A46-60F0-235C-230EB8697FFF}"/>
                </a:ext>
              </a:extLst>
            </p:cNvPr>
            <p:cNvSpPr/>
            <p:nvPr/>
          </p:nvSpPr>
          <p:spPr>
            <a:xfrm>
              <a:off x="5201984" y="2032254"/>
              <a:ext cx="19050" cy="152400"/>
            </a:xfrm>
            <a:custGeom>
              <a:avLst/>
              <a:gdLst>
                <a:gd name="connsiteX0" fmla="*/ 7144 w 19050"/>
                <a:gd name="connsiteY0" fmla="*/ 7144 h 152400"/>
                <a:gd name="connsiteX1" fmla="*/ 13240 w 19050"/>
                <a:gd name="connsiteY1" fmla="*/ 7144 h 152400"/>
                <a:gd name="connsiteX2" fmla="*/ 13240 w 19050"/>
                <a:gd name="connsiteY2" fmla="*/ 151257 h 152400"/>
                <a:gd name="connsiteX3" fmla="*/ 7144 w 19050"/>
                <a:gd name="connsiteY3" fmla="*/ 1512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FE09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9" name="Полилиния: фигура 29">
              <a:extLst>
                <a:ext uri="{FF2B5EF4-FFF2-40B4-BE49-F238E27FC236}">
                  <a16:creationId xmlns:a16="http://schemas.microsoft.com/office/drawing/2014/main" id="{638DC947-2E6A-E1E4-48C6-C82F296AF48F}"/>
                </a:ext>
              </a:extLst>
            </p:cNvPr>
            <p:cNvSpPr/>
            <p:nvPr/>
          </p:nvSpPr>
          <p:spPr>
            <a:xfrm>
              <a:off x="5989398" y="5260657"/>
              <a:ext cx="219075" cy="19050"/>
            </a:xfrm>
            <a:custGeom>
              <a:avLst/>
              <a:gdLst>
                <a:gd name="connsiteX0" fmla="*/ 197851 w 219075"/>
                <a:gd name="connsiteY0" fmla="*/ 7144 h 19050"/>
                <a:gd name="connsiteX1" fmla="*/ 22782 w 219075"/>
                <a:gd name="connsiteY1" fmla="*/ 7144 h 19050"/>
                <a:gd name="connsiteX2" fmla="*/ 15162 w 219075"/>
                <a:gd name="connsiteY2" fmla="*/ 8192 h 19050"/>
                <a:gd name="connsiteX3" fmla="*/ 7446 w 219075"/>
                <a:gd name="connsiteY3" fmla="*/ 11525 h 19050"/>
                <a:gd name="connsiteX4" fmla="*/ 15066 w 219075"/>
                <a:gd name="connsiteY4" fmla="*/ 13430 h 19050"/>
                <a:gd name="connsiteX5" fmla="*/ 205662 w 219075"/>
                <a:gd name="connsiteY5" fmla="*/ 13430 h 19050"/>
                <a:gd name="connsiteX6" fmla="*/ 213282 w 219075"/>
                <a:gd name="connsiteY6" fmla="*/ 11525 h 19050"/>
                <a:gd name="connsiteX7" fmla="*/ 205566 w 219075"/>
                <a:gd name="connsiteY7" fmla="*/ 8192 h 19050"/>
                <a:gd name="connsiteX8" fmla="*/ 197946 w 219075"/>
                <a:gd name="connsiteY8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0" name="Полилиния: фигура 30">
              <a:extLst>
                <a:ext uri="{FF2B5EF4-FFF2-40B4-BE49-F238E27FC236}">
                  <a16:creationId xmlns:a16="http://schemas.microsoft.com/office/drawing/2014/main" id="{2133978C-A68D-962F-7B3F-8C121D583304}"/>
                </a:ext>
              </a:extLst>
            </p:cNvPr>
            <p:cNvSpPr/>
            <p:nvPr/>
          </p:nvSpPr>
          <p:spPr>
            <a:xfrm>
              <a:off x="5865400" y="1648968"/>
              <a:ext cx="457200" cy="142875"/>
            </a:xfrm>
            <a:custGeom>
              <a:avLst/>
              <a:gdLst>
                <a:gd name="connsiteX0" fmla="*/ 390620 w 457200"/>
                <a:gd name="connsiteY0" fmla="*/ 136970 h 142875"/>
                <a:gd name="connsiteX1" fmla="*/ 72009 w 457200"/>
                <a:gd name="connsiteY1" fmla="*/ 136970 h 142875"/>
                <a:gd name="connsiteX2" fmla="*/ 7144 w 457200"/>
                <a:gd name="connsiteY2" fmla="*/ 72009 h 142875"/>
                <a:gd name="connsiteX3" fmla="*/ 7144 w 457200"/>
                <a:gd name="connsiteY3" fmla="*/ 72009 h 142875"/>
                <a:gd name="connsiteX4" fmla="*/ 72009 w 457200"/>
                <a:gd name="connsiteY4" fmla="*/ 7144 h 142875"/>
                <a:gd name="connsiteX5" fmla="*/ 390620 w 457200"/>
                <a:gd name="connsiteY5" fmla="*/ 7144 h 142875"/>
                <a:gd name="connsiteX6" fmla="*/ 455486 w 457200"/>
                <a:gd name="connsiteY6" fmla="*/ 72009 h 142875"/>
                <a:gd name="connsiteX7" fmla="*/ 455486 w 457200"/>
                <a:gd name="connsiteY7" fmla="*/ 72009 h 142875"/>
                <a:gd name="connsiteX8" fmla="*/ 390620 w 457200"/>
                <a:gd name="connsiteY8" fmla="*/ 1369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1" name="Полилиния: фигура 31">
              <a:extLst>
                <a:ext uri="{FF2B5EF4-FFF2-40B4-BE49-F238E27FC236}">
                  <a16:creationId xmlns:a16="http://schemas.microsoft.com/office/drawing/2014/main" id="{E7337AD2-C975-8EEA-309F-C9BEC7D9B80A}"/>
                </a:ext>
              </a:extLst>
            </p:cNvPr>
            <p:cNvSpPr/>
            <p:nvPr/>
          </p:nvSpPr>
          <p:spPr>
            <a:xfrm>
              <a:off x="6202585" y="1685544"/>
              <a:ext cx="66675" cy="66675"/>
            </a:xfrm>
            <a:custGeom>
              <a:avLst/>
              <a:gdLst>
                <a:gd name="connsiteX0" fmla="*/ 63913 w 66675"/>
                <a:gd name="connsiteY0" fmla="*/ 35528 h 66675"/>
                <a:gd name="connsiteX1" fmla="*/ 35528 w 66675"/>
                <a:gd name="connsiteY1" fmla="*/ 63913 h 66675"/>
                <a:gd name="connsiteX2" fmla="*/ 7144 w 66675"/>
                <a:gd name="connsiteY2" fmla="*/ 35528 h 66675"/>
                <a:gd name="connsiteX3" fmla="*/ 35528 w 66675"/>
                <a:gd name="connsiteY3" fmla="*/ 7144 h 66675"/>
                <a:gd name="connsiteX4" fmla="*/ 63913 w 66675"/>
                <a:gd name="connsiteY4" fmla="*/ 3552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pic>
          <p:nvPicPr>
            <p:cNvPr id="192" name="Рисунок 191">
              <a:extLst>
                <a:ext uri="{FF2B5EF4-FFF2-40B4-BE49-F238E27FC236}">
                  <a16:creationId xmlns:a16="http://schemas.microsoft.com/office/drawing/2014/main" id="{EBC94221-5003-CC9C-1BA6-39584F78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0967" y="1694212"/>
              <a:ext cx="57150" cy="47625"/>
            </a:xfrm>
            <a:custGeom>
              <a:avLst/>
              <a:gdLst>
                <a:gd name="connsiteX0" fmla="*/ 0 w 57150"/>
                <a:gd name="connsiteY0" fmla="*/ 0 h 47625"/>
                <a:gd name="connsiteX1" fmla="*/ 57150 w 57150"/>
                <a:gd name="connsiteY1" fmla="*/ 0 h 47625"/>
                <a:gd name="connsiteX2" fmla="*/ 57150 w 57150"/>
                <a:gd name="connsiteY2" fmla="*/ 57150 h 47625"/>
                <a:gd name="connsiteX3" fmla="*/ 0 w 57150"/>
                <a:gd name="connsiteY3" fmla="*/ 571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ln/>
          </p:spPr>
        </p:pic>
        <p:sp>
          <p:nvSpPr>
            <p:cNvPr id="193" name="Полилиния: фигура 33">
              <a:extLst>
                <a:ext uri="{FF2B5EF4-FFF2-40B4-BE49-F238E27FC236}">
                  <a16:creationId xmlns:a16="http://schemas.microsoft.com/office/drawing/2014/main" id="{D717B4FB-A27A-CAA6-3D77-01AD01672953}"/>
                </a:ext>
              </a:extLst>
            </p:cNvPr>
            <p:cNvSpPr/>
            <p:nvPr/>
          </p:nvSpPr>
          <p:spPr>
            <a:xfrm>
              <a:off x="6214777" y="1697736"/>
              <a:ext cx="38100" cy="38100"/>
            </a:xfrm>
            <a:custGeom>
              <a:avLst/>
              <a:gdLst>
                <a:gd name="connsiteX0" fmla="*/ 39529 w 38100"/>
                <a:gd name="connsiteY0" fmla="*/ 23336 h 38100"/>
                <a:gd name="connsiteX1" fmla="*/ 23336 w 38100"/>
                <a:gd name="connsiteY1" fmla="*/ 39529 h 38100"/>
                <a:gd name="connsiteX2" fmla="*/ 7144 w 38100"/>
                <a:gd name="connsiteY2" fmla="*/ 23336 h 38100"/>
                <a:gd name="connsiteX3" fmla="*/ 23336 w 38100"/>
                <a:gd name="connsiteY3" fmla="*/ 7144 h 38100"/>
                <a:gd name="connsiteX4" fmla="*/ 39529 w 38100"/>
                <a:gd name="connsiteY4" fmla="*/ 23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4" name="Полилиния: фигура 34">
              <a:extLst>
                <a:ext uri="{FF2B5EF4-FFF2-40B4-BE49-F238E27FC236}">
                  <a16:creationId xmlns:a16="http://schemas.microsoft.com/office/drawing/2014/main" id="{34C8B6EF-76B0-66A8-48F8-451128B8EF55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5" name="Полилиния: фигура 35">
              <a:extLst>
                <a:ext uri="{FF2B5EF4-FFF2-40B4-BE49-F238E27FC236}">
                  <a16:creationId xmlns:a16="http://schemas.microsoft.com/office/drawing/2014/main" id="{C4E22E47-5653-9FC4-E418-B13F750799A0}"/>
                </a:ext>
              </a:extLst>
            </p:cNvPr>
            <p:cNvSpPr/>
            <p:nvPr/>
          </p:nvSpPr>
          <p:spPr>
            <a:xfrm>
              <a:off x="6216682" y="1699736"/>
              <a:ext cx="38100" cy="38100"/>
            </a:xfrm>
            <a:custGeom>
              <a:avLst/>
              <a:gdLst>
                <a:gd name="connsiteX0" fmla="*/ 35528 w 38100"/>
                <a:gd name="connsiteY0" fmla="*/ 21336 h 38100"/>
                <a:gd name="connsiteX1" fmla="*/ 21336 w 38100"/>
                <a:gd name="connsiteY1" fmla="*/ 35528 h 38100"/>
                <a:gd name="connsiteX2" fmla="*/ 7144 w 38100"/>
                <a:gd name="connsiteY2" fmla="*/ 21336 h 38100"/>
                <a:gd name="connsiteX3" fmla="*/ 21336 w 38100"/>
                <a:gd name="connsiteY3" fmla="*/ 7144 h 38100"/>
                <a:gd name="connsiteX4" fmla="*/ 35528 w 38100"/>
                <a:gd name="connsiteY4" fmla="*/ 2133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6" name="Полилиния: фигура 36">
              <a:extLst>
                <a:ext uri="{FF2B5EF4-FFF2-40B4-BE49-F238E27FC236}">
                  <a16:creationId xmlns:a16="http://schemas.microsoft.com/office/drawing/2014/main" id="{288CF8AC-8E86-147B-676C-4A0A4618F6E0}"/>
                </a:ext>
              </a:extLst>
            </p:cNvPr>
            <p:cNvSpPr/>
            <p:nvPr/>
          </p:nvSpPr>
          <p:spPr>
            <a:xfrm>
              <a:off x="6233636" y="1716215"/>
              <a:ext cx="19050" cy="19050"/>
            </a:xfrm>
            <a:custGeom>
              <a:avLst/>
              <a:gdLst>
                <a:gd name="connsiteX0" fmla="*/ 17240 w 19050"/>
                <a:gd name="connsiteY0" fmla="*/ 12192 h 19050"/>
                <a:gd name="connsiteX1" fmla="*/ 12192 w 19050"/>
                <a:gd name="connsiteY1" fmla="*/ 7144 h 19050"/>
                <a:gd name="connsiteX2" fmla="*/ 7144 w 19050"/>
                <a:gd name="connsiteY2" fmla="*/ 12192 h 19050"/>
                <a:gd name="connsiteX3" fmla="*/ 12192 w 19050"/>
                <a:gd name="connsiteY3" fmla="*/ 17240 h 19050"/>
                <a:gd name="connsiteX4" fmla="*/ 17240 w 19050"/>
                <a:gd name="connsiteY4" fmla="*/ 1219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503772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2">
            <a:extLst>
              <a:ext uri="{FF2B5EF4-FFF2-40B4-BE49-F238E27FC236}">
                <a16:creationId xmlns:a16="http://schemas.microsoft.com/office/drawing/2014/main" id="{24F452BD-B318-4752-95A0-FE784050E11F}"/>
              </a:ext>
            </a:extLst>
          </p:cNvPr>
          <p:cNvGrpSpPr>
            <a:grpSpLocks noChangeAspect="1"/>
          </p:cNvGrpSpPr>
          <p:nvPr/>
        </p:nvGrpSpPr>
        <p:grpSpPr>
          <a:xfrm>
            <a:off x="1149124" y="1149443"/>
            <a:ext cx="4267960" cy="2822929"/>
            <a:chOff x="1027152" y="2693983"/>
            <a:chExt cx="6796849" cy="4462905"/>
          </a:xfrm>
        </p:grpSpPr>
        <p:grpSp>
          <p:nvGrpSpPr>
            <p:cNvPr id="9" name="Group 83">
              <a:extLst>
                <a:ext uri="{FF2B5EF4-FFF2-40B4-BE49-F238E27FC236}">
                  <a16:creationId xmlns:a16="http://schemas.microsoft.com/office/drawing/2014/main" id="{FD5311CA-A8DA-4752-BCCC-9D77C86DAA8A}"/>
                </a:ext>
              </a:extLst>
            </p:cNvPr>
            <p:cNvGrpSpPr/>
            <p:nvPr/>
          </p:nvGrpSpPr>
          <p:grpSpPr>
            <a:xfrm>
              <a:off x="1027152" y="2693983"/>
              <a:ext cx="6796849" cy="4462905"/>
              <a:chOff x="1027152" y="2693983"/>
              <a:chExt cx="6796849" cy="4462905"/>
            </a:xfrm>
          </p:grpSpPr>
          <p:sp>
            <p:nvSpPr>
              <p:cNvPr id="12" name="AutoShape 1">
                <a:extLst>
                  <a:ext uri="{FF2B5EF4-FFF2-40B4-BE49-F238E27FC236}">
                    <a16:creationId xmlns:a16="http://schemas.microsoft.com/office/drawing/2014/main" id="{C5DD9855-9040-4A8E-8FC7-2A87D71D92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1CA962FF-DEAF-450E-BAC9-2CBF039F5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52" y="3024940"/>
                <a:ext cx="6794663" cy="3159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4" name="AutoShape 3">
                <a:extLst>
                  <a:ext uri="{FF2B5EF4-FFF2-40B4-BE49-F238E27FC236}">
                    <a16:creationId xmlns:a16="http://schemas.microsoft.com/office/drawing/2014/main" id="{29B32C08-05E5-455D-AB4B-FA780C0B9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DB5DCAC2-FF8B-4D8A-8761-EF6BE6B4C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A18062AF-728F-4F67-A9EE-6DA3DC1E6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1F8B8CA3-31B9-4E3E-89F8-B823F31C1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8" name="Rectangle 92">
                <a:extLst>
                  <a:ext uri="{FF2B5EF4-FFF2-40B4-BE49-F238E27FC236}">
                    <a16:creationId xmlns:a16="http://schemas.microsoft.com/office/drawing/2014/main" id="{C40CC64C-4BDE-4B83-ACBA-76BBEC31E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19" name="Group 93">
                <a:extLst>
                  <a:ext uri="{FF2B5EF4-FFF2-40B4-BE49-F238E27FC236}">
                    <a16:creationId xmlns:a16="http://schemas.microsoft.com/office/drawing/2014/main" id="{021FE07F-E9DB-428E-864C-12ABBB046C13}"/>
                  </a:ext>
                </a:extLst>
              </p:cNvPr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2" name="Freeform 13">
                  <a:extLst>
                    <a:ext uri="{FF2B5EF4-FFF2-40B4-BE49-F238E27FC236}">
                      <a16:creationId xmlns:a16="http://schemas.microsoft.com/office/drawing/2014/main" id="{8251ED56-D5C4-4244-B7B8-9CC65D6F8A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3" name="Freeform 14">
                  <a:extLst>
                    <a:ext uri="{FF2B5EF4-FFF2-40B4-BE49-F238E27FC236}">
                      <a16:creationId xmlns:a16="http://schemas.microsoft.com/office/drawing/2014/main" id="{ECE11028-B7CA-451E-851D-176871A08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4" name="Freeform 15">
                  <a:extLst>
                    <a:ext uri="{FF2B5EF4-FFF2-40B4-BE49-F238E27FC236}">
                      <a16:creationId xmlns:a16="http://schemas.microsoft.com/office/drawing/2014/main" id="{C663966C-C5F6-4AF2-AC81-EF7A040B74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5" name="Freeform 16">
                  <a:extLst>
                    <a:ext uri="{FF2B5EF4-FFF2-40B4-BE49-F238E27FC236}">
                      <a16:creationId xmlns:a16="http://schemas.microsoft.com/office/drawing/2014/main" id="{1231452A-2DB6-4628-B13E-989E319678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6" name="Freeform 17">
                  <a:extLst>
                    <a:ext uri="{FF2B5EF4-FFF2-40B4-BE49-F238E27FC236}">
                      <a16:creationId xmlns:a16="http://schemas.microsoft.com/office/drawing/2014/main" id="{02B5F533-7190-4486-800E-50B9DEE2E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7" name="Freeform 18">
                  <a:extLst>
                    <a:ext uri="{FF2B5EF4-FFF2-40B4-BE49-F238E27FC236}">
                      <a16:creationId xmlns:a16="http://schemas.microsoft.com/office/drawing/2014/main" id="{E1197ACF-D4F7-4F4F-B51B-31BAB0320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8" name="Freeform 19">
                  <a:extLst>
                    <a:ext uri="{FF2B5EF4-FFF2-40B4-BE49-F238E27FC236}">
                      <a16:creationId xmlns:a16="http://schemas.microsoft.com/office/drawing/2014/main" id="{305C916E-AA00-40D3-979E-8385C880D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9" name="Freeform 20">
                  <a:extLst>
                    <a:ext uri="{FF2B5EF4-FFF2-40B4-BE49-F238E27FC236}">
                      <a16:creationId xmlns:a16="http://schemas.microsoft.com/office/drawing/2014/main" id="{606A4951-C43E-4D62-8601-77DAE03DB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30" name="Freeform 21">
                  <a:extLst>
                    <a:ext uri="{FF2B5EF4-FFF2-40B4-BE49-F238E27FC236}">
                      <a16:creationId xmlns:a16="http://schemas.microsoft.com/office/drawing/2014/main" id="{E4DF5AB0-92B8-4555-8BFE-FEB94F35C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C904AC4F-21D6-40FC-874A-C69831B8A24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id="{008AEF74-0CB4-4F9D-941F-B3FDCFD4A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F43D9F-F201-460A-B5AB-10C4C6323FC9}"/>
                </a:ext>
              </a:extLst>
            </p:cNvPr>
            <p:cNvSpPr txBox="1"/>
            <p:nvPr/>
          </p:nvSpPr>
          <p:spPr>
            <a:xfrm>
              <a:off x="2391108" y="2996115"/>
              <a:ext cx="1667508" cy="3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rPr>
                <a:t>localhost:</a:t>
              </a:r>
              <a:r>
                <a:rPr lang="ru-RU" sz="1000" dirty="0">
                  <a:latin typeface="Poppins Light" charset="0"/>
                  <a:ea typeface="Poppins Light" charset="0"/>
                  <a:cs typeface="Poppins Light" charset="0"/>
                </a:rPr>
                <a:t>5173</a:t>
              </a:r>
              <a:endParaRPr lang="id-ID" sz="10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773BAD95-B78D-42DD-A801-8B84C3BF5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grpSp>
        <p:nvGrpSpPr>
          <p:cNvPr id="31" name="Group 82">
            <a:extLst>
              <a:ext uri="{FF2B5EF4-FFF2-40B4-BE49-F238E27FC236}">
                <a16:creationId xmlns:a16="http://schemas.microsoft.com/office/drawing/2014/main" id="{476BE634-6695-4A59-B9FD-6815B89BADCA}"/>
              </a:ext>
            </a:extLst>
          </p:cNvPr>
          <p:cNvGrpSpPr>
            <a:grpSpLocks noChangeAspect="1"/>
          </p:cNvGrpSpPr>
          <p:nvPr/>
        </p:nvGrpSpPr>
        <p:grpSpPr>
          <a:xfrm>
            <a:off x="6794022" y="1149443"/>
            <a:ext cx="4267960" cy="2822929"/>
            <a:chOff x="1027152" y="2693983"/>
            <a:chExt cx="6796849" cy="4462905"/>
          </a:xfrm>
        </p:grpSpPr>
        <p:grpSp>
          <p:nvGrpSpPr>
            <p:cNvPr id="32" name="Group 83">
              <a:extLst>
                <a:ext uri="{FF2B5EF4-FFF2-40B4-BE49-F238E27FC236}">
                  <a16:creationId xmlns:a16="http://schemas.microsoft.com/office/drawing/2014/main" id="{F753F412-8864-4B46-BFBD-0C8E827679D2}"/>
                </a:ext>
              </a:extLst>
            </p:cNvPr>
            <p:cNvGrpSpPr/>
            <p:nvPr/>
          </p:nvGrpSpPr>
          <p:grpSpPr>
            <a:xfrm>
              <a:off x="1027152" y="2693983"/>
              <a:ext cx="6796849" cy="4462905"/>
              <a:chOff x="1027152" y="2693983"/>
              <a:chExt cx="6796849" cy="4462905"/>
            </a:xfrm>
          </p:grpSpPr>
          <p:sp>
            <p:nvSpPr>
              <p:cNvPr id="35" name="AutoShape 1">
                <a:extLst>
                  <a:ext uri="{FF2B5EF4-FFF2-40B4-BE49-F238E27FC236}">
                    <a16:creationId xmlns:a16="http://schemas.microsoft.com/office/drawing/2014/main" id="{48F16F12-B004-4ABE-AAA8-42D597EFDA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6" name="Rectangle 2">
                <a:extLst>
                  <a:ext uri="{FF2B5EF4-FFF2-40B4-BE49-F238E27FC236}">
                    <a16:creationId xmlns:a16="http://schemas.microsoft.com/office/drawing/2014/main" id="{92CE4B65-6103-4C38-92A7-2A427C04B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52" y="3024940"/>
                <a:ext cx="6794663" cy="3159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7" name="AutoShape 3">
                <a:extLst>
                  <a:ext uri="{FF2B5EF4-FFF2-40B4-BE49-F238E27FC236}">
                    <a16:creationId xmlns:a16="http://schemas.microsoft.com/office/drawing/2014/main" id="{297699FF-7AA4-40F4-81BC-DF7B89B3F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8" name="Oval 4">
                <a:extLst>
                  <a:ext uri="{FF2B5EF4-FFF2-40B4-BE49-F238E27FC236}">
                    <a16:creationId xmlns:a16="http://schemas.microsoft.com/office/drawing/2014/main" id="{D68B6E0E-D3C7-4493-A31B-8207DAE9C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39" name="Oval 5">
                <a:extLst>
                  <a:ext uri="{FF2B5EF4-FFF2-40B4-BE49-F238E27FC236}">
                    <a16:creationId xmlns:a16="http://schemas.microsoft.com/office/drawing/2014/main" id="{AA3A8A3A-E81C-4F16-9EA2-9F11A9775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40" name="Oval 6">
                <a:extLst>
                  <a:ext uri="{FF2B5EF4-FFF2-40B4-BE49-F238E27FC236}">
                    <a16:creationId xmlns:a16="http://schemas.microsoft.com/office/drawing/2014/main" id="{539165D2-E0B0-4B91-BDF2-5FF535A72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41" name="Rectangle 92">
                <a:extLst>
                  <a:ext uri="{FF2B5EF4-FFF2-40B4-BE49-F238E27FC236}">
                    <a16:creationId xmlns:a16="http://schemas.microsoft.com/office/drawing/2014/main" id="{B58995FD-774E-443F-8F74-D69C353CA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42" name="Group 93">
                <a:extLst>
                  <a:ext uri="{FF2B5EF4-FFF2-40B4-BE49-F238E27FC236}">
                    <a16:creationId xmlns:a16="http://schemas.microsoft.com/office/drawing/2014/main" id="{022AA45E-1A3D-4A3B-B08F-4D64E6102BF2}"/>
                  </a:ext>
                </a:extLst>
              </p:cNvPr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2EE8F120-DDD5-495E-8097-10825D0A1E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899F88D3-5C91-4BBA-BE63-9371B4B35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7" name="Freeform 15">
                  <a:extLst>
                    <a:ext uri="{FF2B5EF4-FFF2-40B4-BE49-F238E27FC236}">
                      <a16:creationId xmlns:a16="http://schemas.microsoft.com/office/drawing/2014/main" id="{C1C5DCC2-9B40-4DA3-AB2F-ED9C5D891C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8" name="Freeform 16">
                  <a:extLst>
                    <a:ext uri="{FF2B5EF4-FFF2-40B4-BE49-F238E27FC236}">
                      <a16:creationId xmlns:a16="http://schemas.microsoft.com/office/drawing/2014/main" id="{0721D991-881C-4DBE-AF30-E47AE304B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49" name="Freeform 17">
                  <a:extLst>
                    <a:ext uri="{FF2B5EF4-FFF2-40B4-BE49-F238E27FC236}">
                      <a16:creationId xmlns:a16="http://schemas.microsoft.com/office/drawing/2014/main" id="{97111254-2A6F-40F4-8741-1C703E43B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0" name="Freeform 18">
                  <a:extLst>
                    <a:ext uri="{FF2B5EF4-FFF2-40B4-BE49-F238E27FC236}">
                      <a16:creationId xmlns:a16="http://schemas.microsoft.com/office/drawing/2014/main" id="{3448ADF5-3363-4495-90EA-D3397EA0A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1" name="Freeform 19">
                  <a:extLst>
                    <a:ext uri="{FF2B5EF4-FFF2-40B4-BE49-F238E27FC236}">
                      <a16:creationId xmlns:a16="http://schemas.microsoft.com/office/drawing/2014/main" id="{A11FFFD8-A688-46DB-9518-83D23CB9AE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2" name="Freeform 20">
                  <a:extLst>
                    <a:ext uri="{FF2B5EF4-FFF2-40B4-BE49-F238E27FC236}">
                      <a16:creationId xmlns:a16="http://schemas.microsoft.com/office/drawing/2014/main" id="{3B48C2AB-505E-4332-A44A-9D533A650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53" name="Freeform 21">
                  <a:extLst>
                    <a:ext uri="{FF2B5EF4-FFF2-40B4-BE49-F238E27FC236}">
                      <a16:creationId xmlns:a16="http://schemas.microsoft.com/office/drawing/2014/main" id="{EBFBAB80-64C2-4E27-A1CC-A218E6C35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27106E3B-5EE5-442B-87E5-0B8163B9997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44" name="Oval 6">
                <a:extLst>
                  <a:ext uri="{FF2B5EF4-FFF2-40B4-BE49-F238E27FC236}">
                    <a16:creationId xmlns:a16="http://schemas.microsoft.com/office/drawing/2014/main" id="{AFFAA0AD-114A-4831-ACE3-B8C4258E3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BEAEF8-91EF-49C8-A667-2BC7D51C2397}"/>
                </a:ext>
              </a:extLst>
            </p:cNvPr>
            <p:cNvSpPr txBox="1"/>
            <p:nvPr/>
          </p:nvSpPr>
          <p:spPr>
            <a:xfrm>
              <a:off x="2391108" y="2996115"/>
              <a:ext cx="2931157" cy="3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Poppins Light" charset="0"/>
                  <a:ea typeface="Poppins Light" charset="0"/>
                  <a:cs typeface="Poppins Light" charset="0"/>
                </a:rPr>
                <a:t>localhost:</a:t>
              </a:r>
              <a:r>
                <a:rPr lang="ru-RU" sz="1000" dirty="0">
                  <a:latin typeface="Poppins Light" charset="0"/>
                  <a:ea typeface="Poppins Light" charset="0"/>
                  <a:cs typeface="Poppins Light" charset="0"/>
                </a:rPr>
                <a:t>5173</a:t>
              </a:r>
              <a:r>
                <a:rPr lang="en-US" sz="1000" dirty="0">
                  <a:latin typeface="Poppins Light" charset="0"/>
                  <a:ea typeface="Poppins Light" charset="0"/>
                  <a:cs typeface="Poppins Light" charset="0"/>
                </a:rPr>
                <a:t>/builder/&lt;id&gt;</a:t>
              </a:r>
              <a:endParaRPr lang="id-ID" sz="10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C88632E-4E09-404A-9868-C0997FA11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08EBDD-D3B1-49F6-BC92-38ED9C834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70D4F-285D-4982-9484-EA7D8676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Админ панель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A900A-8BF5-4238-B577-5FBBE4A75C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Раздел «Доступные экраны»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5CE154-6330-485C-8E80-D5D601B2BA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Конструктор интерфейса</a:t>
            </a:r>
          </a:p>
        </p:txBody>
      </p:sp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924A7A5-DEAB-B819-8A49-4811AD3A071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r="4265"/>
          <a:stretch>
            <a:fillRect/>
          </a:stretch>
        </p:blipFill>
        <p:spPr/>
      </p:pic>
      <p:sp>
        <p:nvSpPr>
          <p:cNvPr id="6" name="Рисунок 5">
            <a:extLst>
              <a:ext uri="{FF2B5EF4-FFF2-40B4-BE49-F238E27FC236}">
                <a16:creationId xmlns:a16="http://schemas.microsoft.com/office/drawing/2014/main" id="{7B188587-A119-4DCD-9E44-87DD8E11DB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A27E62A5-65EE-41BC-778B-2AFD4FDB7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40" y="1723959"/>
            <a:ext cx="4130358" cy="19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6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C39122B-494F-4269-69AF-53FD69E87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16</a:t>
            </a:fld>
            <a:endParaRPr lang="ru-RU" dirty="0"/>
          </a:p>
        </p:txBody>
      </p:sp>
      <p:grpSp>
        <p:nvGrpSpPr>
          <p:cNvPr id="8" name="Group 82">
            <a:extLst>
              <a:ext uri="{FF2B5EF4-FFF2-40B4-BE49-F238E27FC236}">
                <a16:creationId xmlns:a16="http://schemas.microsoft.com/office/drawing/2014/main" id="{4577708E-10AD-19BE-DA31-C23EB2506457}"/>
              </a:ext>
            </a:extLst>
          </p:cNvPr>
          <p:cNvGrpSpPr>
            <a:grpSpLocks noChangeAspect="1"/>
          </p:cNvGrpSpPr>
          <p:nvPr/>
        </p:nvGrpSpPr>
        <p:grpSpPr>
          <a:xfrm>
            <a:off x="353289" y="1287229"/>
            <a:ext cx="4267960" cy="2822929"/>
            <a:chOff x="1027152" y="2693983"/>
            <a:chExt cx="6796849" cy="4462905"/>
          </a:xfrm>
        </p:grpSpPr>
        <p:grpSp>
          <p:nvGrpSpPr>
            <p:cNvPr id="9" name="Group 83">
              <a:extLst>
                <a:ext uri="{FF2B5EF4-FFF2-40B4-BE49-F238E27FC236}">
                  <a16:creationId xmlns:a16="http://schemas.microsoft.com/office/drawing/2014/main" id="{48623189-D813-361B-2898-794F28C461FA}"/>
                </a:ext>
              </a:extLst>
            </p:cNvPr>
            <p:cNvGrpSpPr/>
            <p:nvPr/>
          </p:nvGrpSpPr>
          <p:grpSpPr>
            <a:xfrm>
              <a:off x="1027152" y="2693983"/>
              <a:ext cx="6796849" cy="4462905"/>
              <a:chOff x="1027152" y="2693983"/>
              <a:chExt cx="6796849" cy="4462905"/>
            </a:xfrm>
          </p:grpSpPr>
          <p:sp>
            <p:nvSpPr>
              <p:cNvPr id="12" name="AutoShape 1">
                <a:extLst>
                  <a:ext uri="{FF2B5EF4-FFF2-40B4-BE49-F238E27FC236}">
                    <a16:creationId xmlns:a16="http://schemas.microsoft.com/office/drawing/2014/main" id="{FE5FB9AB-121E-0CC7-547B-3C532E84AF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29339" y="2693983"/>
                <a:ext cx="6794662" cy="4462905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A2A82628-8DFF-D622-63B1-34050110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152" y="3024940"/>
                <a:ext cx="6794663" cy="31591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4" name="AutoShape 3">
                <a:extLst>
                  <a:ext uri="{FF2B5EF4-FFF2-40B4-BE49-F238E27FC236}">
                    <a16:creationId xmlns:a16="http://schemas.microsoft.com/office/drawing/2014/main" id="{3ADCE8AB-899D-2B13-A040-60D57B017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351" y="2779230"/>
                <a:ext cx="2717865" cy="561624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271D4E1F-578C-F0C7-D065-BA11C7A01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7753" y="2814331"/>
                <a:ext cx="95903" cy="95276"/>
              </a:xfrm>
              <a:prstGeom prst="ellipse">
                <a:avLst/>
              </a:prstGeom>
              <a:solidFill>
                <a:schemeClr val="accent2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34A7C896-C80E-89DD-9DBD-691063904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620" y="2814331"/>
                <a:ext cx="95903" cy="95276"/>
              </a:xfrm>
              <a:prstGeom prst="ellipse">
                <a:avLst/>
              </a:prstGeom>
              <a:solidFill>
                <a:schemeClr val="accent3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C49B6E0F-520E-4214-31BE-F53A672F3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7486" y="2814331"/>
                <a:ext cx="95903" cy="95276"/>
              </a:xfrm>
              <a:prstGeom prst="ellipse">
                <a:avLst/>
              </a:prstGeom>
              <a:solidFill>
                <a:schemeClr val="accent4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18" name="Rectangle 92">
                <a:extLst>
                  <a:ext uri="{FF2B5EF4-FFF2-40B4-BE49-F238E27FC236}">
                    <a16:creationId xmlns:a16="http://schemas.microsoft.com/office/drawing/2014/main" id="{4F3BC681-6FFC-A09C-52C6-7FC18FACB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5844" y="3085114"/>
                <a:ext cx="5104773" cy="20058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B3B3B3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  <p:grpSp>
            <p:nvGrpSpPr>
              <p:cNvPr id="19" name="Group 93">
                <a:extLst>
                  <a:ext uri="{FF2B5EF4-FFF2-40B4-BE49-F238E27FC236}">
                    <a16:creationId xmlns:a16="http://schemas.microsoft.com/office/drawing/2014/main" id="{000B62D8-AFAE-D8B2-15BF-2A6409D62F6B}"/>
                  </a:ext>
                </a:extLst>
              </p:cNvPr>
              <p:cNvGrpSpPr/>
              <p:nvPr/>
            </p:nvGrpSpPr>
            <p:grpSpPr>
              <a:xfrm>
                <a:off x="7494380" y="2779230"/>
                <a:ext cx="155357" cy="155272"/>
                <a:chOff x="4763" y="0"/>
                <a:chExt cx="2900362" cy="2898775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2" name="Freeform 13">
                  <a:extLst>
                    <a:ext uri="{FF2B5EF4-FFF2-40B4-BE49-F238E27FC236}">
                      <a16:creationId xmlns:a16="http://schemas.microsoft.com/office/drawing/2014/main" id="{D5F78142-4681-258F-C67D-FF9A1C2DA1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0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3" name="Freeform 14">
                  <a:extLst>
                    <a:ext uri="{FF2B5EF4-FFF2-40B4-BE49-F238E27FC236}">
                      <a16:creationId xmlns:a16="http://schemas.microsoft.com/office/drawing/2014/main" id="{06F1C72E-7823-7E3B-8278-9040E572B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087438"/>
                  <a:ext cx="727075" cy="722313"/>
                </a:xfrm>
                <a:custGeom>
                  <a:avLst/>
                  <a:gdLst>
                    <a:gd name="T0" fmla="*/ 168 w 193"/>
                    <a:gd name="T1" fmla="*/ 0 h 192"/>
                    <a:gd name="T2" fmla="*/ 24 w 193"/>
                    <a:gd name="T3" fmla="*/ 0 h 192"/>
                    <a:gd name="T4" fmla="*/ 0 w 193"/>
                    <a:gd name="T5" fmla="*/ 24 h 192"/>
                    <a:gd name="T6" fmla="*/ 0 w 193"/>
                    <a:gd name="T7" fmla="*/ 168 h 192"/>
                    <a:gd name="T8" fmla="*/ 24 w 193"/>
                    <a:gd name="T9" fmla="*/ 192 h 192"/>
                    <a:gd name="T10" fmla="*/ 168 w 193"/>
                    <a:gd name="T11" fmla="*/ 192 h 192"/>
                    <a:gd name="T12" fmla="*/ 193 w 193"/>
                    <a:gd name="T13" fmla="*/ 168 h 192"/>
                    <a:gd name="T14" fmla="*/ 193 w 193"/>
                    <a:gd name="T15" fmla="*/ 24 h 192"/>
                    <a:gd name="T16" fmla="*/ 168 w 193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4" name="Freeform 15">
                  <a:extLst>
                    <a:ext uri="{FF2B5EF4-FFF2-40B4-BE49-F238E27FC236}">
                      <a16:creationId xmlns:a16="http://schemas.microsoft.com/office/drawing/2014/main" id="{AD166F6C-3704-2069-7B6A-6BC44F5279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2171700"/>
                  <a:ext cx="727075" cy="727075"/>
                </a:xfrm>
                <a:custGeom>
                  <a:avLst/>
                  <a:gdLst>
                    <a:gd name="T0" fmla="*/ 168 w 193"/>
                    <a:gd name="T1" fmla="*/ 0 h 193"/>
                    <a:gd name="T2" fmla="*/ 24 w 193"/>
                    <a:gd name="T3" fmla="*/ 0 h 193"/>
                    <a:gd name="T4" fmla="*/ 0 w 193"/>
                    <a:gd name="T5" fmla="*/ 25 h 193"/>
                    <a:gd name="T6" fmla="*/ 0 w 193"/>
                    <a:gd name="T7" fmla="*/ 169 h 193"/>
                    <a:gd name="T8" fmla="*/ 24 w 193"/>
                    <a:gd name="T9" fmla="*/ 193 h 193"/>
                    <a:gd name="T10" fmla="*/ 168 w 193"/>
                    <a:gd name="T11" fmla="*/ 193 h 193"/>
                    <a:gd name="T12" fmla="*/ 193 w 193"/>
                    <a:gd name="T13" fmla="*/ 169 h 193"/>
                    <a:gd name="T14" fmla="*/ 193 w 193"/>
                    <a:gd name="T15" fmla="*/ 25 h 193"/>
                    <a:gd name="T16" fmla="*/ 168 w 193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5" name="Freeform 16">
                  <a:extLst>
                    <a:ext uri="{FF2B5EF4-FFF2-40B4-BE49-F238E27FC236}">
                      <a16:creationId xmlns:a16="http://schemas.microsoft.com/office/drawing/2014/main" id="{FBA88D1E-C4CB-7A32-35AA-5F8824709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0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6" name="Freeform 17">
                  <a:extLst>
                    <a:ext uri="{FF2B5EF4-FFF2-40B4-BE49-F238E27FC236}">
                      <a16:creationId xmlns:a16="http://schemas.microsoft.com/office/drawing/2014/main" id="{4B499ADB-82E5-5405-DC83-1EDE41E132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1087438"/>
                  <a:ext cx="722312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7" name="Freeform 18">
                  <a:extLst>
                    <a:ext uri="{FF2B5EF4-FFF2-40B4-BE49-F238E27FC236}">
                      <a16:creationId xmlns:a16="http://schemas.microsoft.com/office/drawing/2014/main" id="{41EDD2B2-CA46-3DFA-31AE-E2C93BFA18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788" y="2171700"/>
                  <a:ext cx="722312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8" name="Freeform 19">
                  <a:extLst>
                    <a:ext uri="{FF2B5EF4-FFF2-40B4-BE49-F238E27FC236}">
                      <a16:creationId xmlns:a16="http://schemas.microsoft.com/office/drawing/2014/main" id="{5EA266AB-C135-BA24-533C-B2AFD01BC0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0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29" name="Freeform 20">
                  <a:extLst>
                    <a:ext uri="{FF2B5EF4-FFF2-40B4-BE49-F238E27FC236}">
                      <a16:creationId xmlns:a16="http://schemas.microsoft.com/office/drawing/2014/main" id="{D2E516CE-3234-1730-0B47-A061B7A98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1087438"/>
                  <a:ext cx="723900" cy="722313"/>
                </a:xfrm>
                <a:custGeom>
                  <a:avLst/>
                  <a:gdLst>
                    <a:gd name="T0" fmla="*/ 168 w 192"/>
                    <a:gd name="T1" fmla="*/ 0 h 192"/>
                    <a:gd name="T2" fmla="*/ 24 w 192"/>
                    <a:gd name="T3" fmla="*/ 0 h 192"/>
                    <a:gd name="T4" fmla="*/ 0 w 192"/>
                    <a:gd name="T5" fmla="*/ 24 h 192"/>
                    <a:gd name="T6" fmla="*/ 0 w 192"/>
                    <a:gd name="T7" fmla="*/ 168 h 192"/>
                    <a:gd name="T8" fmla="*/ 24 w 192"/>
                    <a:gd name="T9" fmla="*/ 192 h 192"/>
                    <a:gd name="T10" fmla="*/ 168 w 192"/>
                    <a:gd name="T11" fmla="*/ 192 h 192"/>
                    <a:gd name="T12" fmla="*/ 192 w 192"/>
                    <a:gd name="T13" fmla="*/ 168 h 192"/>
                    <a:gd name="T14" fmla="*/ 192 w 192"/>
                    <a:gd name="T15" fmla="*/ 24 h 192"/>
                    <a:gd name="T16" fmla="*/ 168 w 192"/>
                    <a:gd name="T17" fmla="*/ 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  <p:sp>
              <p:nvSpPr>
                <p:cNvPr id="30" name="Freeform 21">
                  <a:extLst>
                    <a:ext uri="{FF2B5EF4-FFF2-40B4-BE49-F238E27FC236}">
                      <a16:creationId xmlns:a16="http://schemas.microsoft.com/office/drawing/2014/main" id="{DC642DCE-7C45-F8BD-3A37-1131468B6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81225" y="2171700"/>
                  <a:ext cx="723900" cy="727075"/>
                </a:xfrm>
                <a:custGeom>
                  <a:avLst/>
                  <a:gdLst>
                    <a:gd name="T0" fmla="*/ 168 w 192"/>
                    <a:gd name="T1" fmla="*/ 0 h 193"/>
                    <a:gd name="T2" fmla="*/ 24 w 192"/>
                    <a:gd name="T3" fmla="*/ 0 h 193"/>
                    <a:gd name="T4" fmla="*/ 0 w 192"/>
                    <a:gd name="T5" fmla="*/ 25 h 193"/>
                    <a:gd name="T6" fmla="*/ 0 w 192"/>
                    <a:gd name="T7" fmla="*/ 169 h 193"/>
                    <a:gd name="T8" fmla="*/ 24 w 192"/>
                    <a:gd name="T9" fmla="*/ 193 h 193"/>
                    <a:gd name="T10" fmla="*/ 168 w 192"/>
                    <a:gd name="T11" fmla="*/ 193 h 193"/>
                    <a:gd name="T12" fmla="*/ 192 w 192"/>
                    <a:gd name="T13" fmla="*/ 169 h 193"/>
                    <a:gd name="T14" fmla="*/ 192 w 192"/>
                    <a:gd name="T15" fmla="*/ 25 h 193"/>
                    <a:gd name="T16" fmla="*/ 168 w 192"/>
                    <a:gd name="T17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Light"/>
                  </a:endParaRPr>
                </a:p>
              </p:txBody>
            </p:sp>
          </p:grpSp>
          <p:sp>
            <p:nvSpPr>
              <p:cNvPr id="20" name="Freeform 25">
                <a:extLst>
                  <a:ext uri="{FF2B5EF4-FFF2-40B4-BE49-F238E27FC236}">
                    <a16:creationId xmlns:a16="http://schemas.microsoft.com/office/drawing/2014/main" id="{995845ED-01FA-0F51-B129-D58300CC2AA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497092" y="3115886"/>
                <a:ext cx="146921" cy="128651"/>
              </a:xfrm>
              <a:custGeom>
                <a:avLst/>
                <a:gdLst>
                  <a:gd name="T0" fmla="*/ 504 w 896"/>
                  <a:gd name="T1" fmla="*/ 0 h 784"/>
                  <a:gd name="T2" fmla="*/ 116 w 896"/>
                  <a:gd name="T3" fmla="*/ 336 h 784"/>
                  <a:gd name="T4" fmla="*/ 0 w 896"/>
                  <a:gd name="T5" fmla="*/ 336 h 784"/>
                  <a:gd name="T6" fmla="*/ 168 w 896"/>
                  <a:gd name="T7" fmla="*/ 560 h 784"/>
                  <a:gd name="T8" fmla="*/ 336 w 896"/>
                  <a:gd name="T9" fmla="*/ 336 h 784"/>
                  <a:gd name="T10" fmla="*/ 230 w 896"/>
                  <a:gd name="T11" fmla="*/ 336 h 784"/>
                  <a:gd name="T12" fmla="*/ 504 w 896"/>
                  <a:gd name="T13" fmla="*/ 112 h 784"/>
                  <a:gd name="T14" fmla="*/ 784 w 896"/>
                  <a:gd name="T15" fmla="*/ 392 h 784"/>
                  <a:gd name="T16" fmla="*/ 504 w 896"/>
                  <a:gd name="T17" fmla="*/ 672 h 784"/>
                  <a:gd name="T18" fmla="*/ 504 w 896"/>
                  <a:gd name="T19" fmla="*/ 784 h 784"/>
                  <a:gd name="T20" fmla="*/ 896 w 896"/>
                  <a:gd name="T21" fmla="*/ 392 h 784"/>
                  <a:gd name="T22" fmla="*/ 504 w 896"/>
                  <a:gd name="T23" fmla="*/ 0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Light"/>
                </a:endParaRPr>
              </a:p>
            </p:txBody>
          </p:sp>
          <p:sp>
            <p:nvSpPr>
              <p:cNvPr id="21" name="Oval 6">
                <a:extLst>
                  <a:ext uri="{FF2B5EF4-FFF2-40B4-BE49-F238E27FC236}">
                    <a16:creationId xmlns:a16="http://schemas.microsoft.com/office/drawing/2014/main" id="{87482E73-BFB4-8DF0-7949-34FB80EA9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635" y="2814331"/>
                <a:ext cx="95903" cy="95276"/>
              </a:xfrm>
              <a:prstGeom prst="ellipse">
                <a:avLst/>
              </a:prstGeom>
              <a:solidFill>
                <a:schemeClr val="accent5"/>
              </a:solidFill>
              <a:ln w="25400" cap="flat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id-ID" dirty="0">
                  <a:latin typeface="Lato Light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1A748C-5E79-6724-1BCC-F507481D36C6}"/>
                </a:ext>
              </a:extLst>
            </p:cNvPr>
            <p:cNvSpPr txBox="1"/>
            <p:nvPr/>
          </p:nvSpPr>
          <p:spPr>
            <a:xfrm>
              <a:off x="2391108" y="2996115"/>
              <a:ext cx="2247001" cy="389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Poppins Light" charset="0"/>
                  <a:ea typeface="Poppins Light" charset="0"/>
                  <a:cs typeface="Poppins Light" charset="0"/>
                </a:rPr>
                <a:t>localhost:</a:t>
              </a:r>
              <a:r>
                <a:rPr lang="ru-RU" sz="1000" dirty="0">
                  <a:latin typeface="Poppins Light" charset="0"/>
                  <a:ea typeface="Poppins Light" charset="0"/>
                  <a:cs typeface="Poppins Light" charset="0"/>
                </a:rPr>
                <a:t>5173</a:t>
              </a:r>
              <a:r>
                <a:rPr lang="en-US" sz="1000" dirty="0">
                  <a:latin typeface="Poppins Light" charset="0"/>
                  <a:ea typeface="Poppins Light" charset="0"/>
                  <a:cs typeface="Poppins Light" charset="0"/>
                </a:rPr>
                <a:t>/stats</a:t>
              </a:r>
              <a:endParaRPr lang="id-ID" sz="1000" dirty="0"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endParaRPr>
            </a:p>
          </p:txBody>
        </p:sp>
        <p:sp>
          <p:nvSpPr>
            <p:cNvPr id="11" name="Freeform 29">
              <a:extLst>
                <a:ext uri="{FF2B5EF4-FFF2-40B4-BE49-F238E27FC236}">
                  <a16:creationId xmlns:a16="http://schemas.microsoft.com/office/drawing/2014/main" id="{37F96B22-4FCC-6FE5-88AD-EA85B31BB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9943" y="3130076"/>
              <a:ext cx="115372" cy="115448"/>
            </a:xfrm>
            <a:custGeom>
              <a:avLst/>
              <a:gdLst>
                <a:gd name="T0" fmla="*/ 0 w 636"/>
                <a:gd name="T1" fmla="*/ 318 h 636"/>
                <a:gd name="T2" fmla="*/ 636 w 636"/>
                <a:gd name="T3" fmla="*/ 318 h 636"/>
                <a:gd name="T4" fmla="*/ 594 w 636"/>
                <a:gd name="T5" fmla="*/ 308 h 636"/>
                <a:gd name="T6" fmla="*/ 448 w 636"/>
                <a:gd name="T7" fmla="*/ 179 h 636"/>
                <a:gd name="T8" fmla="*/ 594 w 636"/>
                <a:gd name="T9" fmla="*/ 308 h 636"/>
                <a:gd name="T10" fmla="*/ 223 w 636"/>
                <a:gd name="T11" fmla="*/ 486 h 636"/>
                <a:gd name="T12" fmla="*/ 308 w 636"/>
                <a:gd name="T13" fmla="*/ 594 h 636"/>
                <a:gd name="T14" fmla="*/ 329 w 636"/>
                <a:gd name="T15" fmla="*/ 42 h 636"/>
                <a:gd name="T16" fmla="*/ 328 w 636"/>
                <a:gd name="T17" fmla="*/ 184 h 636"/>
                <a:gd name="T18" fmla="*/ 329 w 636"/>
                <a:gd name="T19" fmla="*/ 42 h 636"/>
                <a:gd name="T20" fmla="*/ 510 w 636"/>
                <a:gd name="T21" fmla="*/ 119 h 636"/>
                <a:gd name="T22" fmla="*/ 363 w 636"/>
                <a:gd name="T23" fmla="*/ 45 h 636"/>
                <a:gd name="T24" fmla="*/ 308 w 636"/>
                <a:gd name="T25" fmla="*/ 184 h 636"/>
                <a:gd name="T26" fmla="*/ 307 w 636"/>
                <a:gd name="T27" fmla="*/ 42 h 636"/>
                <a:gd name="T28" fmla="*/ 196 w 636"/>
                <a:gd name="T29" fmla="*/ 160 h 636"/>
                <a:gd name="T30" fmla="*/ 273 w 636"/>
                <a:gd name="T31" fmla="*/ 45 h 636"/>
                <a:gd name="T32" fmla="*/ 207 w 636"/>
                <a:gd name="T33" fmla="*/ 186 h 636"/>
                <a:gd name="T34" fmla="*/ 308 w 636"/>
                <a:gd name="T35" fmla="*/ 308 h 636"/>
                <a:gd name="T36" fmla="*/ 207 w 636"/>
                <a:gd name="T37" fmla="*/ 186 h 636"/>
                <a:gd name="T38" fmla="*/ 308 w 636"/>
                <a:gd name="T39" fmla="*/ 452 h 636"/>
                <a:gd name="T40" fmla="*/ 185 w 636"/>
                <a:gd name="T41" fmla="*/ 328 h 636"/>
                <a:gd name="T42" fmla="*/ 273 w 636"/>
                <a:gd name="T43" fmla="*/ 591 h 636"/>
                <a:gd name="T44" fmla="*/ 204 w 636"/>
                <a:gd name="T45" fmla="*/ 493 h 636"/>
                <a:gd name="T46" fmla="*/ 328 w 636"/>
                <a:gd name="T47" fmla="*/ 594 h 636"/>
                <a:gd name="T48" fmla="*/ 413 w 636"/>
                <a:gd name="T49" fmla="*/ 486 h 636"/>
                <a:gd name="T50" fmla="*/ 328 w 636"/>
                <a:gd name="T51" fmla="*/ 594 h 636"/>
                <a:gd name="T52" fmla="*/ 498 w 636"/>
                <a:gd name="T53" fmla="*/ 528 h 636"/>
                <a:gd name="T54" fmla="*/ 432 w 636"/>
                <a:gd name="T55" fmla="*/ 493 h 636"/>
                <a:gd name="T56" fmla="*/ 328 w 636"/>
                <a:gd name="T57" fmla="*/ 452 h 636"/>
                <a:gd name="T58" fmla="*/ 451 w 636"/>
                <a:gd name="T59" fmla="*/ 328 h 636"/>
                <a:gd name="T60" fmla="*/ 328 w 636"/>
                <a:gd name="T61" fmla="*/ 308 h 636"/>
                <a:gd name="T62" fmla="*/ 429 w 636"/>
                <a:gd name="T63" fmla="*/ 186 h 636"/>
                <a:gd name="T64" fmla="*/ 328 w 636"/>
                <a:gd name="T65" fmla="*/ 308 h 636"/>
                <a:gd name="T66" fmla="*/ 188 w 636"/>
                <a:gd name="T67" fmla="*/ 179 h 636"/>
                <a:gd name="T68" fmla="*/ 42 w 636"/>
                <a:gd name="T69" fmla="*/ 308 h 636"/>
                <a:gd name="T70" fmla="*/ 42 w 636"/>
                <a:gd name="T71" fmla="*/ 328 h 636"/>
                <a:gd name="T72" fmla="*/ 195 w 636"/>
                <a:gd name="T73" fmla="*/ 475 h 636"/>
                <a:gd name="T74" fmla="*/ 42 w 636"/>
                <a:gd name="T75" fmla="*/ 328 h 636"/>
                <a:gd name="T76" fmla="*/ 441 w 636"/>
                <a:gd name="T77" fmla="*/ 475 h 636"/>
                <a:gd name="T78" fmla="*/ 594 w 636"/>
                <a:gd name="T79" fmla="*/ 328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Lato Light"/>
              </a:endParaRPr>
            </a:p>
          </p:txBody>
        </p:sp>
      </p:grpSp>
      <p:sp>
        <p:nvSpPr>
          <p:cNvPr id="31" name="Текст 2">
            <a:extLst>
              <a:ext uri="{FF2B5EF4-FFF2-40B4-BE49-F238E27FC236}">
                <a16:creationId xmlns:a16="http://schemas.microsoft.com/office/drawing/2014/main" id="{211C36E2-C7B0-7D48-BED7-18CACBBCE5E9}"/>
              </a:ext>
            </a:extLst>
          </p:cNvPr>
          <p:cNvSpPr txBox="1">
            <a:spLocks/>
          </p:cNvSpPr>
          <p:nvPr/>
        </p:nvSpPr>
        <p:spPr>
          <a:xfrm>
            <a:off x="414808" y="4462237"/>
            <a:ext cx="4121687" cy="1612262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Раздел «Статистика»</a:t>
            </a: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4196B76-3B55-F189-27A4-1968CFA7DEC2}"/>
              </a:ext>
            </a:extLst>
          </p:cNvPr>
          <p:cNvSpPr txBox="1">
            <a:spLocks/>
          </p:cNvSpPr>
          <p:nvPr/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/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>
                <a:latin typeface="+mn-lt"/>
              </a:rPr>
              <a:t>Статистика</a:t>
            </a: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FC0B6EC-14AD-A8AB-E3C5-38D55F85E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9" y="1717702"/>
            <a:ext cx="4266587" cy="23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1194901" y="3401467"/>
            <a:ext cx="3717046" cy="51602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ru-RU" sz="1400" dirty="0">
                <a:solidFill>
                  <a:schemeClr val="bg1"/>
                </a:solidFill>
              </a:rPr>
              <a:t>Сервис с </a:t>
            </a:r>
            <a:r>
              <a:rPr lang="ru-RU" sz="1400" dirty="0" err="1">
                <a:solidFill>
                  <a:schemeClr val="bg1"/>
                </a:solidFill>
              </a:rPr>
              <a:t>backend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driven</a:t>
            </a:r>
            <a:r>
              <a:rPr lang="ru-RU" sz="1400" dirty="0">
                <a:solidFill>
                  <a:schemeClr val="bg1"/>
                </a:solidFill>
              </a:rPr>
              <a:t> подходом к построению интерфейсов пользователя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6238491" y="1036564"/>
            <a:ext cx="5364424" cy="3208146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6447918" y="1625976"/>
            <a:ext cx="4945565" cy="26187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Наш проект создает гибкий интерфейс для </a:t>
            </a:r>
            <a:r>
              <a:rPr lang="ru-RU" dirty="0" err="1"/>
              <a:t>Android</a:t>
            </a:r>
            <a:r>
              <a:rPr lang="ru-RU" dirty="0"/>
              <a:t>-приложений с использованием </a:t>
            </a:r>
            <a:r>
              <a:rPr lang="ru-RU" dirty="0" err="1"/>
              <a:t>BDUi</a:t>
            </a:r>
            <a:r>
              <a:rPr lang="ru-RU" dirty="0"/>
              <a:t>. </a:t>
            </a:r>
          </a:p>
          <a:p>
            <a:pPr marL="0" indent="0" algn="ctr">
              <a:buNone/>
            </a:pPr>
            <a:br>
              <a:rPr lang="ru-RU" dirty="0"/>
            </a:br>
            <a:r>
              <a:rPr lang="ru-RU" dirty="0"/>
              <a:t>Используются следующие технологии</a:t>
            </a:r>
            <a:r>
              <a:rPr lang="en-US" dirty="0"/>
              <a:t>: </a:t>
            </a:r>
          </a:p>
          <a:p>
            <a:pPr algn="ctr"/>
            <a:r>
              <a:rPr lang="ru-RU" dirty="0"/>
              <a:t> </a:t>
            </a:r>
            <a:r>
              <a:rPr lang="ru-RU" dirty="0" err="1"/>
              <a:t>Kotlin</a:t>
            </a:r>
            <a:r>
              <a:rPr lang="ru-RU" dirty="0"/>
              <a:t>: для андроид разработки.</a:t>
            </a:r>
          </a:p>
          <a:p>
            <a:pPr algn="ctr"/>
            <a:r>
              <a:rPr lang="ru-RU" dirty="0" err="1"/>
              <a:t>React</a:t>
            </a:r>
            <a:r>
              <a:rPr lang="ru-RU" dirty="0"/>
              <a:t>: для интерактивной админ-панели.</a:t>
            </a:r>
          </a:p>
          <a:p>
            <a:pPr algn="ctr"/>
            <a:r>
              <a:rPr lang="ru-RU" dirty="0"/>
              <a:t> Go: для серверной части.</a:t>
            </a:r>
          </a:p>
          <a:p>
            <a:pPr algn="ctr"/>
            <a:r>
              <a:rPr lang="ru-RU" dirty="0" err="1"/>
              <a:t>BDUi</a:t>
            </a:r>
            <a:r>
              <a:rPr lang="ru-RU" dirty="0"/>
              <a:t> подход: акцент на бизнес-логике и пользовательском опыте.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Наше решение сочетает кроссплатформенность и визуальное редактирование интерфейса, позволяя пользователям настраивать приложения без технических знаний. Это ускоряет разработку и делает приложения более целенаправленными.</a:t>
            </a:r>
            <a:endParaRPr lang="en-US" dirty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7425616" y="1245123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334962" y="4244709"/>
            <a:ext cx="5400676" cy="2193669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713745" y="5000864"/>
            <a:ext cx="4674617" cy="11889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 данный момент проект находится на стадии MVP, и его необходимо завершить, чтобы обеспечить стабильную работу и функциональность. В будущем мы планируем добавить множество новых функций, а также использовать технологии искусственного интеллекта для оптимизации настройки интерфейсов и улучшения пользовательского опыта.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172DB980-DE27-CB70-D229-6DDA98C418EF}"/>
              </a:ext>
            </a:extLst>
          </p:cNvPr>
          <p:cNvSpPr txBox="1">
            <a:spLocks/>
          </p:cNvSpPr>
          <p:nvPr/>
        </p:nvSpPr>
        <p:spPr>
          <a:xfrm>
            <a:off x="402458" y="4471955"/>
            <a:ext cx="5277702" cy="4494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или развивать ваше решение:</a:t>
            </a: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36563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Город Москва</a:t>
            </a:r>
          </a:p>
          <a:p>
            <a:r>
              <a:rPr lang="ru-RU" dirty="0"/>
              <a:t>4 человека</a:t>
            </a:r>
          </a:p>
          <a:p>
            <a:r>
              <a:rPr lang="ru-RU" dirty="0"/>
              <a:t>Капитан команды – Хорошилов Н.М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DB144DF4-BC6C-6132-A6AB-EA6D85FCF051}"/>
              </a:ext>
            </a:extLst>
          </p:cNvPr>
          <p:cNvSpPr/>
          <p:nvPr/>
        </p:nvSpPr>
        <p:spPr>
          <a:xfrm>
            <a:off x="7360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Николай</a:t>
            </a:r>
          </a:p>
          <a:p>
            <a:pPr algn="ctr"/>
            <a:r>
              <a:rPr lang="ru-RU" b="1" dirty="0">
                <a:solidFill>
                  <a:schemeClr val="accent2"/>
                </a:solidFill>
              </a:rPr>
              <a:t>Хорошилов</a:t>
            </a:r>
          </a:p>
        </p:txBody>
      </p:sp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2937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Алексей Зайцев</a:t>
            </a:r>
          </a:p>
        </p:txBody>
      </p:sp>
      <p:sp>
        <p:nvSpPr>
          <p:cNvPr id="21" name="Прямоугольник с двумя учесеченными противолежащими углами 20">
            <a:extLst>
              <a:ext uri="{FF2B5EF4-FFF2-40B4-BE49-F238E27FC236}">
                <a16:creationId xmlns:a16="http://schemas.microsoft.com/office/drawing/2014/main" id="{AF370263-13A5-C54C-7A0E-B798A3BBB072}"/>
              </a:ext>
            </a:extLst>
          </p:cNvPr>
          <p:cNvSpPr/>
          <p:nvPr/>
        </p:nvSpPr>
        <p:spPr>
          <a:xfrm>
            <a:off x="51390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Данил </a:t>
            </a:r>
            <a:r>
              <a:rPr lang="ru-RU" b="1" dirty="0" err="1">
                <a:solidFill>
                  <a:schemeClr val="accent2"/>
                </a:solidFill>
              </a:rPr>
              <a:t>Рядинский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2" name="Прямоугольник с двумя учесеченными противолежащими углами 21">
            <a:extLst>
              <a:ext uri="{FF2B5EF4-FFF2-40B4-BE49-F238E27FC236}">
                <a16:creationId xmlns:a16="http://schemas.microsoft.com/office/drawing/2014/main" id="{C0BDD918-C523-85DA-E4EE-1309ADD1F936}"/>
              </a:ext>
            </a:extLst>
          </p:cNvPr>
          <p:cNvSpPr/>
          <p:nvPr/>
        </p:nvSpPr>
        <p:spPr>
          <a:xfrm>
            <a:off x="7340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Никита Жарков</a:t>
            </a:r>
          </a:p>
        </p:txBody>
      </p:sp>
      <p:sp>
        <p:nvSpPr>
          <p:cNvPr id="14" name="Прямоугольник с одним усеченным углом 13">
            <a:extLst>
              <a:ext uri="{FF2B5EF4-FFF2-40B4-BE49-F238E27FC236}">
                <a16:creationId xmlns:a16="http://schemas.microsoft.com/office/drawing/2014/main" id="{820946FA-1EEC-A584-2AA0-2D6CA2606D3E}"/>
              </a:ext>
            </a:extLst>
          </p:cNvPr>
          <p:cNvSpPr/>
          <p:nvPr/>
        </p:nvSpPr>
        <p:spPr>
          <a:xfrm>
            <a:off x="7340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45CAE250-DBB1-9BFA-27FB-954552F49E5D}"/>
              </a:ext>
            </a:extLst>
          </p:cNvPr>
          <p:cNvSpPr/>
          <p:nvPr/>
        </p:nvSpPr>
        <p:spPr>
          <a:xfrm>
            <a:off x="51390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201EAA2F-F365-D286-8F39-7CDE264CD87F}"/>
              </a:ext>
            </a:extLst>
          </p:cNvPr>
          <p:cNvSpPr/>
          <p:nvPr/>
        </p:nvSpPr>
        <p:spPr>
          <a:xfrm>
            <a:off x="7360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2937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FA79389-AF98-C77E-6091-ACF54C63656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7" b="14717"/>
          <a:stretch>
            <a:fillRect/>
          </a:stretch>
        </p:blipFill>
        <p:spPr>
          <a:xfrm>
            <a:off x="936625" y="1522413"/>
            <a:ext cx="1536700" cy="1439862"/>
          </a:xfr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A4FF347-2750-7A1C-D3D8-BE8E75DAAD9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r="20014"/>
          <a:stretch>
            <a:fillRect/>
          </a:stretch>
        </p:blipFill>
        <p:spPr>
          <a:xfrm>
            <a:off x="5345425" y="1519974"/>
            <a:ext cx="1535113" cy="1439862"/>
          </a:xfr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ru-RU" dirty="0" err="1">
                <a:latin typeface="+mn-lt"/>
              </a:rPr>
              <a:t>Воппер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392728C-0D28-63FE-46DB-BBDA5226DA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6323" y="4264315"/>
            <a:ext cx="1843581" cy="13880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Капитан, </a:t>
            </a:r>
            <a:r>
              <a:rPr lang="en-US" dirty="0"/>
              <a:t>backend </a:t>
            </a:r>
            <a:r>
              <a:rPr lang="ru-RU" dirty="0"/>
              <a:t>разработчик</a:t>
            </a:r>
          </a:p>
          <a:p>
            <a:r>
              <a:rPr lang="en-US" dirty="0"/>
              <a:t>@akinoyume17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+79521246732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14568" y="4264316"/>
            <a:ext cx="1843581" cy="1576498"/>
          </a:xfrm>
        </p:spPr>
        <p:txBody>
          <a:bodyPr/>
          <a:lstStyle/>
          <a:p>
            <a:r>
              <a:rPr lang="en-US" dirty="0"/>
              <a:t>Android </a:t>
            </a:r>
            <a:r>
              <a:rPr lang="ru-RU" dirty="0"/>
              <a:t>разработчик</a:t>
            </a:r>
          </a:p>
          <a:p>
            <a:r>
              <a:rPr lang="en-US" dirty="0"/>
              <a:t>@LittleIndianD</a:t>
            </a:r>
            <a:endParaRPr lang="ru-RU" dirty="0"/>
          </a:p>
          <a:p>
            <a:r>
              <a:rPr lang="ru-RU" dirty="0"/>
              <a:t>+79130733411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0DF70EE-E30A-9927-9407-11A722DC79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91192" y="4264316"/>
            <a:ext cx="1843581" cy="1576498"/>
          </a:xfrm>
        </p:spPr>
        <p:txBody>
          <a:bodyPr/>
          <a:lstStyle/>
          <a:p>
            <a:r>
              <a:rPr lang="en-US" dirty="0"/>
              <a:t>Frontend </a:t>
            </a:r>
            <a:r>
              <a:rPr lang="ru-RU" dirty="0"/>
              <a:t>разработчик</a:t>
            </a:r>
          </a:p>
          <a:p>
            <a:r>
              <a:rPr lang="en-US" dirty="0"/>
              <a:t>@mete1a</a:t>
            </a:r>
            <a:endParaRPr lang="ru-RU" dirty="0"/>
          </a:p>
          <a:p>
            <a:r>
              <a:rPr lang="ru-RU" dirty="0"/>
              <a:t>+79205833887</a:t>
            </a:r>
          </a:p>
          <a:p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7219F4-4A32-4712-0457-14090DB933B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66644" y="4264316"/>
            <a:ext cx="1843581" cy="1576498"/>
          </a:xfrm>
        </p:spPr>
        <p:txBody>
          <a:bodyPr/>
          <a:lstStyle/>
          <a:p>
            <a:r>
              <a:rPr lang="en-US" dirty="0"/>
              <a:t>Frontend </a:t>
            </a:r>
            <a:r>
              <a:rPr lang="ru-RU" dirty="0"/>
              <a:t>разработчик</a:t>
            </a:r>
          </a:p>
          <a:p>
            <a:r>
              <a:rPr lang="en-US" dirty="0"/>
              <a:t>@nex3d</a:t>
            </a:r>
            <a:endParaRPr lang="ru-RU" dirty="0"/>
          </a:p>
          <a:p>
            <a:r>
              <a:rPr lang="en-US" dirty="0"/>
              <a:t>+79009073737</a:t>
            </a:r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C926558-7B0D-DF78-0052-F262C7CC0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b="3151"/>
          <a:stretch>
            <a:fillRect/>
          </a:stretch>
        </p:blipFill>
        <p:spPr>
          <a:xfrm>
            <a:off x="7562321" y="1519974"/>
            <a:ext cx="1536700" cy="14398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0C93A6-46E9-3464-844E-9BAE7F68F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86" y="1519974"/>
            <a:ext cx="1544170" cy="14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ru-RU" dirty="0" err="1">
                <a:latin typeface="+mn-lt"/>
              </a:rPr>
              <a:t>Воппер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0513" y="1708397"/>
            <a:ext cx="4425822" cy="17206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/>
              <a:t>Наша команда состоит из студентов МГТУ Станкин, и это наша первая совместная работа. Несмотря на то что у нас нет предыдущего опыта совместной работы на хакатонах, каждый из нас приносит уникальные навыки и знания в разработке.</a:t>
            </a:r>
          </a:p>
          <a:p>
            <a:pPr marL="0" indent="0" algn="ctr">
              <a:buNone/>
            </a:pPr>
            <a:r>
              <a:rPr lang="ru-RU" dirty="0"/>
              <a:t>Интересный факт: мы активно обсуждали идеи и концепции, проводили каждые 3 дня общие созвоны.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419622" y="4743818"/>
            <a:ext cx="11401164" cy="12171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 хакатоне мы столкнулись с несколькими сложностями, особенно в коммуникации внутри команды. Из-за различий в опыте и понимании задачи у нас возникли недопонимания. Мы не уделили достаточно времени обсуждению архитектуры проекта, что привело к необходимости переписывать код. </a:t>
            </a:r>
          </a:p>
          <a:p>
            <a:pPr marL="0" indent="0" algn="ctr">
              <a:buNone/>
            </a:pPr>
            <a:r>
              <a:rPr lang="ru-RU" dirty="0"/>
              <a:t>Когда мы осознали это, организовали рабочие сессии для перераспределения задач и установления четких сроков. Этот опыт научил нас важности планирования и командной работы. В итоге, несмотря на трудности, мы смогли адаптироваться и завершить проект на минимальном уровне, извлекая из этого много полезного для будущих разработок.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5"/>
            <a:ext cx="4945565" cy="16568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Нас вдохновила возможность создать что-то действительно полезное и актуальное в мире технологий. Мы понимаем, что интерфейсы играют ключевую роль в пользовательском опыте, и стремимся улучшить их, сделав более интуитивными и адаптивными. Эта проблема близка нам как студентам, изучающим программирование, поскольку она позволяет применить наши знания на практике и увидеть результаты нашей работы в реальном времени.</a:t>
            </a:r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омер слайда 20">
            <a:extLst>
              <a:ext uri="{FF2B5EF4-FFF2-40B4-BE49-F238E27FC236}">
                <a16:creationId xmlns:a16="http://schemas.microsoft.com/office/drawing/2014/main" id="{669682A0-CA38-40A8-94F2-47358000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7E23EC9-2FC6-4D30-AF38-406CDD6EAFE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Дороговизна обновления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1F3D1-6A7C-417C-88B0-D92130FE955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Изменение интерфейса требует до 3-х отдельных команд (Web, </a:t>
            </a:r>
            <a:r>
              <a:rPr lang="ru-RU" sz="1200" dirty="0" err="1"/>
              <a:t>iOS</a:t>
            </a:r>
            <a:r>
              <a:rPr lang="ru-RU" sz="1200" dirty="0"/>
              <a:t>, </a:t>
            </a:r>
            <a:r>
              <a:rPr lang="ru-RU" sz="1200" dirty="0" err="1"/>
              <a:t>Android</a:t>
            </a:r>
            <a:r>
              <a:rPr lang="ru-RU" sz="1200" dirty="0"/>
              <a:t>) и до 2–3 недель на выпуск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FDA1A-32AF-41E1-A34D-F85A5B0EDD0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Несинхронность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CF47ED-F081-41D2-846B-E1D156AA031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Пользователи получают обновления UI не одновременно, что тормозит запуск акций и проверку гипотез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9BEAF1A-2D42-4D98-AD35-7280D52BED8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Высокий Time to Market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0E54373-F1CE-490F-A9AC-455CC1CA707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Мелкие правки UI проходят полный цикл релиза мобильного приложения, занимая недели</a:t>
            </a: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</p:spPr>
        <p:txBody>
          <a:bodyPr/>
          <a:lstStyle/>
          <a:p>
            <a:r>
              <a:rPr lang="ru-RU" dirty="0"/>
              <a:t>Боль и ценность для бизнеса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83D68FBC-5A9C-4BE2-A173-8FBC9296615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F7796DA3-237A-4B69-B5A0-A321BB471A9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01D31CD5-C50F-4F9F-AFD3-E6609DC7BFA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98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с одним усеченным углом 16">
            <a:extLst>
              <a:ext uri="{FF2B5EF4-FFF2-40B4-BE49-F238E27FC236}">
                <a16:creationId xmlns:a16="http://schemas.microsoft.com/office/drawing/2014/main" id="{10651A50-CFFD-C440-F1DF-F703C14C9202}"/>
              </a:ext>
            </a:extLst>
          </p:cNvPr>
          <p:cNvSpPr/>
          <p:nvPr/>
        </p:nvSpPr>
        <p:spPr>
          <a:xfrm>
            <a:off x="5301160" y="1363805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Прямоугольник с одним усеченным углом 6">
            <a:extLst>
              <a:ext uri="{FF2B5EF4-FFF2-40B4-BE49-F238E27FC236}">
                <a16:creationId xmlns:a16="http://schemas.microsoft.com/office/drawing/2014/main" id="{2E5EC51C-6A42-A386-6730-F35F8E0CF56A}"/>
              </a:ext>
            </a:extLst>
          </p:cNvPr>
          <p:cNvSpPr/>
          <p:nvPr/>
        </p:nvSpPr>
        <p:spPr>
          <a:xfrm>
            <a:off x="1672609" y="1357669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532ED-B059-4872-93FE-25291054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DA89-34E0-470F-800A-5D94F8D8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Наше решение – Backend‑Driven UI платформа</a:t>
            </a:r>
            <a:endParaRPr lang="ru-RU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8DB357-2788-42D4-93E8-1AB12DB2EE4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4303" y="3810174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Админ-панель</a:t>
            </a:r>
          </a:p>
          <a:p>
            <a:r>
              <a:rPr lang="ru-RU" dirty="0"/>
              <a:t>Дизайнер или контент-менеджер визуально собирает экран в админ-панели. При сохранении платформа генерирует JSON -конфигурацию экрана, которая отправляется на сервер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869BDE-34CE-47D5-B162-82211244B70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69892" y="3810173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Сервер</a:t>
            </a:r>
          </a:p>
          <a:p>
            <a:r>
              <a:rPr lang="ru-RU" dirty="0"/>
              <a:t>Сохраняет и отправляет </a:t>
            </a:r>
            <a:r>
              <a:rPr lang="en-US" dirty="0"/>
              <a:t>JSON </a:t>
            </a:r>
            <a:r>
              <a:rPr lang="ru-RU" dirty="0"/>
              <a:t>конфигурацию экрана.  Уведомляет клиентов через </a:t>
            </a:r>
            <a:r>
              <a:rPr lang="en-US" dirty="0"/>
              <a:t>WebSocket </a:t>
            </a:r>
            <a:r>
              <a:rPr lang="ru-RU" dirty="0"/>
              <a:t>об изменении.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F91A14-DF82-4BD9-95C1-96973CFF3F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dirty="0">
                <a:solidFill>
                  <a:srgbClr val="F92571"/>
                </a:solidFill>
              </a:rPr>
              <a:t>Клиент (андроид)</a:t>
            </a:r>
          </a:p>
          <a:p>
            <a:r>
              <a:rPr lang="ru-RU" dirty="0"/>
              <a:t>При уведомлении запрашивает JSON с сервера и нативно воспроизводит экран, используя все конфигурации из админ-панели</a:t>
            </a:r>
            <a:endParaRPr lang="ru-RU" dirty="0">
              <a:solidFill>
                <a:srgbClr val="F92571"/>
              </a:solidFill>
            </a:endParaRPr>
          </a:p>
        </p:txBody>
      </p:sp>
      <p:cxnSp>
        <p:nvCxnSpPr>
          <p:cNvPr id="58" name="Google Shape;2799;p94">
            <a:extLst>
              <a:ext uri="{FF2B5EF4-FFF2-40B4-BE49-F238E27FC236}">
                <a16:creationId xmlns:a16="http://schemas.microsoft.com/office/drawing/2014/main" id="{567FA9A9-3099-4088-80A0-9601CEE4D42E}"/>
              </a:ext>
            </a:extLst>
          </p:cNvPr>
          <p:cNvCxnSpPr>
            <a:cxnSpLocks/>
            <a:stCxn id="7" idx="0"/>
            <a:endCxn id="17" idx="2"/>
          </p:cNvCxnSpPr>
          <p:nvPr/>
        </p:nvCxnSpPr>
        <p:spPr>
          <a:xfrm>
            <a:off x="3177203" y="2058253"/>
            <a:ext cx="2123957" cy="6136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2802;p94">
            <a:extLst>
              <a:ext uri="{FF2B5EF4-FFF2-40B4-BE49-F238E27FC236}">
                <a16:creationId xmlns:a16="http://schemas.microsoft.com/office/drawing/2014/main" id="{FE9678CA-EDF7-4EBE-9703-D7B106AECBCE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>
            <a:off x="6805754" y="2064389"/>
            <a:ext cx="2289397" cy="5627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Прямоугольник с одним усеченным углом 17">
            <a:extLst>
              <a:ext uri="{FF2B5EF4-FFF2-40B4-BE49-F238E27FC236}">
                <a16:creationId xmlns:a16="http://schemas.microsoft.com/office/drawing/2014/main" id="{4E66C5A3-A3C5-30B4-C393-E9B38DD05805}"/>
              </a:ext>
            </a:extLst>
          </p:cNvPr>
          <p:cNvSpPr/>
          <p:nvPr/>
        </p:nvSpPr>
        <p:spPr>
          <a:xfrm>
            <a:off x="9095151" y="1369432"/>
            <a:ext cx="1504594" cy="1401168"/>
          </a:xfrm>
          <a:prstGeom prst="snip1Rect">
            <a:avLst/>
          </a:prstGeom>
          <a:solidFill>
            <a:schemeClr val="bg1">
              <a:alpha val="0"/>
            </a:schemeClr>
          </a:solidFill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2344EA-A3D0-3BD4-DDCF-73A47622D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179" y="1678799"/>
            <a:ext cx="758908" cy="75890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FE04C59-93E5-85D9-4E7B-14DBCCB2D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01" y="1741133"/>
            <a:ext cx="671504" cy="67150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9B4CE2C-420E-E232-998F-EF4D69074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152" y="1745751"/>
            <a:ext cx="625003" cy="6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46B550E-0CFF-4A79-B1FE-2EC1424EF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89C5FEE7-8855-4287-AE2D-52539F4D5F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458075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Создание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B2C021-BD44-4085-92C0-42B29CA7DD4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814077"/>
            <a:ext cx="2526079" cy="1120685"/>
          </a:xfrm>
        </p:spPr>
        <p:txBody>
          <a:bodyPr/>
          <a:lstStyle/>
          <a:p>
            <a:r>
              <a:rPr lang="ru-RU" dirty="0"/>
              <a:t>Администратор собирает экран со всей нужной функциональностью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26F0F5-5C67-466D-943E-F4703B2F27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458075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Сохранение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D4997F-BA2F-417E-957D-7B6FF608CC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814077"/>
            <a:ext cx="2526079" cy="112068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Данные передаются на сервер для последующей передачи. Отправляется уведомление всем клиентским приложениям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04BBFFE-3199-451F-A356-405FEE6461C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458075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Использование	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B529974-604C-48E2-AD6F-070B19225F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814077"/>
            <a:ext cx="2526079" cy="11206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Пользователь использует готовый экран. При обновлении </a:t>
            </a:r>
            <a:r>
              <a:rPr lang="en-US" dirty="0"/>
              <a:t>JSON </a:t>
            </a:r>
            <a:r>
              <a:rPr lang="ru-RU" dirty="0"/>
              <a:t>он получает уведомление об «устаревании»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9C425FA5-5D8B-4070-9FEA-743FFC23DC9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791290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Проверка	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E4BE6CF-D653-4C71-B520-8F640E846D6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5147292"/>
            <a:ext cx="2526079" cy="11206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Админ панель проверяет что все элементы корректны и генерирует строго определенную </a:t>
            </a:r>
            <a:r>
              <a:rPr lang="en-US" dirty="0"/>
              <a:t>JSON s</a:t>
            </a:r>
            <a:r>
              <a:rPr lang="ru-RU" dirty="0"/>
              <a:t>с</a:t>
            </a:r>
            <a:r>
              <a:rPr lang="en-US" dirty="0"/>
              <a:t>heme</a:t>
            </a:r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FE93D78-FBF8-4CFA-B0D4-B21070DBC33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791290"/>
            <a:ext cx="2526079" cy="1476687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/>
              <a:t>Воспроизведение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31BD573-963A-40B6-8E80-802A897ACB2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5147292"/>
            <a:ext cx="2526079" cy="112068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Клиентское приложение запрашивает </a:t>
            </a:r>
            <a:r>
              <a:rPr lang="en-US" dirty="0"/>
              <a:t>JSON </a:t>
            </a:r>
            <a:r>
              <a:rPr lang="ru-RU" dirty="0"/>
              <a:t>с сервера и воспроизводит его, кешируя его в память, для последующего использования. 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6E01B7D-FD3B-440B-A235-2419581C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архитектура и контракт данных</a:t>
            </a:r>
            <a:endParaRPr lang="ru-RU" dirty="0">
              <a:latin typeface="+mn-lt"/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ED623D4-5E7E-44FB-A655-80D9166ACECF}"/>
              </a:ext>
            </a:extLst>
          </p:cNvPr>
          <p:cNvCxnSpPr>
            <a:cxnSpLocks/>
          </p:cNvCxnSpPr>
          <p:nvPr/>
        </p:nvCxnSpPr>
        <p:spPr>
          <a:xfrm>
            <a:off x="2065940" y="3860224"/>
            <a:ext cx="1332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3BC568E-FCE4-46A3-933D-4F9F8325A813}"/>
              </a:ext>
            </a:extLst>
          </p:cNvPr>
          <p:cNvCxnSpPr>
            <a:cxnSpLocks/>
          </p:cNvCxnSpPr>
          <p:nvPr/>
        </p:nvCxnSpPr>
        <p:spPr>
          <a:xfrm>
            <a:off x="4312137" y="3862139"/>
            <a:ext cx="1332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43ABED0-AC0F-4D92-AB29-318DAE79D38B}"/>
              </a:ext>
            </a:extLst>
          </p:cNvPr>
          <p:cNvCxnSpPr>
            <a:cxnSpLocks/>
          </p:cNvCxnSpPr>
          <p:nvPr/>
        </p:nvCxnSpPr>
        <p:spPr>
          <a:xfrm>
            <a:off x="6558334" y="3862139"/>
            <a:ext cx="133254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836D684E-425A-4867-B96C-B1550D2326EC}"/>
              </a:ext>
            </a:extLst>
          </p:cNvPr>
          <p:cNvCxnSpPr>
            <a:cxnSpLocks/>
          </p:cNvCxnSpPr>
          <p:nvPr/>
        </p:nvCxnSpPr>
        <p:spPr>
          <a:xfrm>
            <a:off x="8780467" y="3862139"/>
            <a:ext cx="133254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1B30F67-B043-4D47-8D41-EA47E7D98286}"/>
              </a:ext>
            </a:extLst>
          </p:cNvPr>
          <p:cNvCxnSpPr>
            <a:cxnSpLocks/>
          </p:cNvCxnSpPr>
          <p:nvPr/>
        </p:nvCxnSpPr>
        <p:spPr>
          <a:xfrm>
            <a:off x="1609114" y="2934762"/>
            <a:ext cx="1" cy="5732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41E618C-6887-4F78-8BEC-4C2ABC30AC44}"/>
              </a:ext>
            </a:extLst>
          </p:cNvPr>
          <p:cNvCxnSpPr>
            <a:cxnSpLocks/>
          </p:cNvCxnSpPr>
          <p:nvPr/>
        </p:nvCxnSpPr>
        <p:spPr>
          <a:xfrm>
            <a:off x="3855312" y="4216228"/>
            <a:ext cx="1245" cy="5750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DE971D4E-B203-4B09-93F8-D53951540777}"/>
              </a:ext>
            </a:extLst>
          </p:cNvPr>
          <p:cNvCxnSpPr>
            <a:cxnSpLocks/>
          </p:cNvCxnSpPr>
          <p:nvPr/>
        </p:nvCxnSpPr>
        <p:spPr>
          <a:xfrm>
            <a:off x="6096000" y="2934762"/>
            <a:ext cx="5509" cy="5732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2BF27CC0-A85F-4C49-884A-649E718F232A}"/>
              </a:ext>
            </a:extLst>
          </p:cNvPr>
          <p:cNvCxnSpPr>
            <a:cxnSpLocks/>
          </p:cNvCxnSpPr>
          <p:nvPr/>
        </p:nvCxnSpPr>
        <p:spPr>
          <a:xfrm flipH="1">
            <a:off x="8343442" y="4216228"/>
            <a:ext cx="4264" cy="5750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A19CF67-915F-4390-A30E-945C95016756}"/>
              </a:ext>
            </a:extLst>
          </p:cNvPr>
          <p:cNvCxnSpPr>
            <a:cxnSpLocks/>
          </p:cNvCxnSpPr>
          <p:nvPr/>
        </p:nvCxnSpPr>
        <p:spPr>
          <a:xfrm>
            <a:off x="10593901" y="2934762"/>
            <a:ext cx="1" cy="57328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с двумя учесеченными противолежащими углами 42">
            <a:extLst>
              <a:ext uri="{FF2B5EF4-FFF2-40B4-BE49-F238E27FC236}">
                <a16:creationId xmlns:a16="http://schemas.microsoft.com/office/drawing/2014/main" id="{4E8CC8D8-3B02-4108-71E4-BDF385E41A76}"/>
              </a:ext>
            </a:extLst>
          </p:cNvPr>
          <p:cNvSpPr/>
          <p:nvPr/>
        </p:nvSpPr>
        <p:spPr>
          <a:xfrm>
            <a:off x="1191126" y="3508049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Прямоугольник с двумя учесеченными противолежащими углами 43">
            <a:extLst>
              <a:ext uri="{FF2B5EF4-FFF2-40B4-BE49-F238E27FC236}">
                <a16:creationId xmlns:a16="http://schemas.microsoft.com/office/drawing/2014/main" id="{219852BA-89EA-AEC0-D3BB-81E4FBB78FBF}"/>
              </a:ext>
            </a:extLst>
          </p:cNvPr>
          <p:cNvSpPr/>
          <p:nvPr/>
        </p:nvSpPr>
        <p:spPr>
          <a:xfrm>
            <a:off x="3412397" y="3506136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Прямоугольник с двумя учесеченными противолежащими углами 44">
            <a:extLst>
              <a:ext uri="{FF2B5EF4-FFF2-40B4-BE49-F238E27FC236}">
                <a16:creationId xmlns:a16="http://schemas.microsoft.com/office/drawing/2014/main" id="{BEB80488-DBD5-60E2-7B94-2C03FD2F73EC}"/>
              </a:ext>
            </a:extLst>
          </p:cNvPr>
          <p:cNvSpPr/>
          <p:nvPr/>
        </p:nvSpPr>
        <p:spPr>
          <a:xfrm>
            <a:off x="5658594" y="3516255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Прямоугольник с двумя учесеченными противолежащими углами 52">
            <a:extLst>
              <a:ext uri="{FF2B5EF4-FFF2-40B4-BE49-F238E27FC236}">
                <a16:creationId xmlns:a16="http://schemas.microsoft.com/office/drawing/2014/main" id="{41C3924C-4DE8-D413-3F15-F71BBA421983}"/>
              </a:ext>
            </a:extLst>
          </p:cNvPr>
          <p:cNvSpPr/>
          <p:nvPr/>
        </p:nvSpPr>
        <p:spPr>
          <a:xfrm>
            <a:off x="7889752" y="3506135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4" name="Прямоугольник с двумя учесеченными противолежащими углами 53">
            <a:extLst>
              <a:ext uri="{FF2B5EF4-FFF2-40B4-BE49-F238E27FC236}">
                <a16:creationId xmlns:a16="http://schemas.microsoft.com/office/drawing/2014/main" id="{5040D480-3D0A-377D-EDA1-4B45E5CE44A4}"/>
              </a:ext>
            </a:extLst>
          </p:cNvPr>
          <p:cNvSpPr/>
          <p:nvPr/>
        </p:nvSpPr>
        <p:spPr>
          <a:xfrm>
            <a:off x="10113012" y="3538626"/>
            <a:ext cx="874814" cy="708179"/>
          </a:xfrm>
          <a:prstGeom prst="snip2Diag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459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7F5BA04-876A-3C6A-5FCA-B77FF3FF5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CDF7544-BAA1-45BC-8F57-4B17008DD572}"/>
              </a:ext>
            </a:extLst>
          </p:cNvPr>
          <p:cNvSpPr txBox="1">
            <a:spLocks/>
          </p:cNvSpPr>
          <p:nvPr/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/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>
                <a:latin typeface="+mn-lt"/>
              </a:rPr>
              <a:t>Возможности и </a:t>
            </a:r>
            <a:r>
              <a:rPr lang="en-US" dirty="0">
                <a:latin typeface="+mn-lt"/>
              </a:rPr>
              <a:t>JSON scheme</a:t>
            </a:r>
            <a:r>
              <a:rPr lang="ru-RU" dirty="0">
                <a:latin typeface="+mn-lt"/>
              </a:rPr>
              <a:t> каждого элемента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11945C6F-2DA0-8B29-794B-7798F34FC3E8}"/>
              </a:ext>
            </a:extLst>
          </p:cNvPr>
          <p:cNvSpPr txBox="1">
            <a:spLocks/>
          </p:cNvSpPr>
          <p:nvPr/>
        </p:nvSpPr>
        <p:spPr>
          <a:xfrm>
            <a:off x="466204" y="1053885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92571"/>
                </a:solidFill>
              </a:rPr>
              <a:t>Тут будет описание каждого элемента и его стили в </a:t>
            </a:r>
            <a:r>
              <a:rPr lang="en-US" dirty="0">
                <a:solidFill>
                  <a:srgbClr val="F92571"/>
                </a:solidFill>
              </a:rPr>
              <a:t>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69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40DA9-2831-7607-13FE-9BD2AFFA8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0626EA-2E75-7801-0F45-00AB5D620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6EEF7E1-6A9A-361D-DF64-5872408370E0}"/>
              </a:ext>
            </a:extLst>
          </p:cNvPr>
          <p:cNvSpPr txBox="1">
            <a:spLocks/>
          </p:cNvSpPr>
          <p:nvPr/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/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>
                <a:latin typeface="+mn-lt"/>
              </a:rPr>
              <a:t>Демонстрация обновления экрана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38218F1C-B2AF-DBF1-5C0A-9CC9239B08E0}"/>
              </a:ext>
            </a:extLst>
          </p:cNvPr>
          <p:cNvSpPr txBox="1">
            <a:spLocks/>
          </p:cNvSpPr>
          <p:nvPr/>
        </p:nvSpPr>
        <p:spPr>
          <a:xfrm>
            <a:off x="466204" y="1053885"/>
            <a:ext cx="3264113" cy="2375115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92571"/>
                </a:solidFill>
              </a:rPr>
              <a:t>Тут будет видео, где будет эмулятор андроида и админ панель. На панель добавляем текст в центр, изменяем размер, ставим </a:t>
            </a:r>
            <a:r>
              <a:rPr lang="en-US" dirty="0">
                <a:solidFill>
                  <a:srgbClr val="F92571"/>
                </a:solidFill>
              </a:rPr>
              <a:t>bold</a:t>
            </a:r>
            <a:r>
              <a:rPr lang="ru-RU" dirty="0">
                <a:solidFill>
                  <a:srgbClr val="F92571"/>
                </a:solidFill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532453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10848</TotalTime>
  <Words>994</Words>
  <Application>Microsoft Office PowerPoint</Application>
  <PresentationFormat>Широкоэкранный</PresentationFormat>
  <Paragraphs>143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Lato Light</vt:lpstr>
      <vt:lpstr>Montserrat</vt:lpstr>
      <vt:lpstr>Poppins Light</vt:lpstr>
      <vt:lpstr>Wingdings</vt:lpstr>
      <vt:lpstr>Для Академия инноваторов 16_9</vt:lpstr>
      <vt:lpstr>Команда «Воппер"</vt:lpstr>
      <vt:lpstr>Презентация PowerPoint</vt:lpstr>
      <vt:lpstr>КОМАНДА «Воппер»</vt:lpstr>
      <vt:lpstr>КОМАНДА «Воппер»</vt:lpstr>
      <vt:lpstr>Боль и ценность для бизнеса</vt:lpstr>
      <vt:lpstr>Наше решение – Backend‑Driven UI платформа</vt:lpstr>
      <vt:lpstr>Техническая архитектура и контракт данных</vt:lpstr>
      <vt:lpstr>Презентация PowerPoint</vt:lpstr>
      <vt:lpstr>Презентация PowerPoint</vt:lpstr>
      <vt:lpstr>Презентация PowerPoint</vt:lpstr>
      <vt:lpstr>Ключевые метрики и эффективность</vt:lpstr>
      <vt:lpstr>Ключевые метрики и эффективность</vt:lpstr>
      <vt:lpstr>Roadmap развития (в месяцах)</vt:lpstr>
      <vt:lpstr>Отрисовка интерфейса в приложении</vt:lpstr>
      <vt:lpstr>Админ панель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zitrax x</cp:lastModifiedBy>
  <cp:revision>80</cp:revision>
  <dcterms:created xsi:type="dcterms:W3CDTF">2023-05-15T07:36:23Z</dcterms:created>
  <dcterms:modified xsi:type="dcterms:W3CDTF">2025-10-17T21:10:42Z</dcterms:modified>
</cp:coreProperties>
</file>