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73" r:id="rId20"/>
    <p:sldId id="282" r:id="rId21"/>
    <p:sldId id="274" r:id="rId22"/>
    <p:sldId id="275" r:id="rId23"/>
    <p:sldId id="276" r:id="rId24"/>
    <p:sldId id="277" r:id="rId25"/>
    <p:sldId id="278" r:id="rId26"/>
    <p:sldId id="283" r:id="rId27"/>
    <p:sldId id="285" r:id="rId28"/>
    <p:sldId id="284" r:id="rId29"/>
    <p:sldId id="279" r:id="rId30"/>
    <p:sldId id="280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24" autoAdjust="0"/>
  </p:normalViewPr>
  <p:slideViewPr>
    <p:cSldViewPr>
      <p:cViewPr varScale="1">
        <p:scale>
          <a:sx n="85" d="100"/>
          <a:sy n="85" d="100"/>
        </p:scale>
        <p:origin x="-7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02F13-88F2-4ACC-A8DD-1A4EB0AEAE7D}" type="datetimeFigureOut">
              <a:rPr lang="ru-RU" smtClean="0"/>
              <a:pPr/>
              <a:t>05.02.2021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84CA5-AD69-46AE-810C-BD9517A98C8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001</a:t>
            </a:r>
            <a:r>
              <a:rPr lang="en-US" dirty="0" smtClean="0"/>
              <a:t> - 002</a:t>
            </a:r>
            <a:endParaRPr lang="ru-RU" dirty="0" err="1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en-US" smtClean="0"/>
              <a:t>011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en-US" smtClean="0"/>
              <a:t>011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en-US" smtClean="0"/>
              <a:t>012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013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</a:t>
            </a:r>
            <a:r>
              <a:rPr lang="ru-RU" smtClean="0"/>
              <a:t>папку 013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</a:t>
            </a:r>
            <a:r>
              <a:rPr lang="ru-RU" smtClean="0"/>
              <a:t>папку 013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</a:t>
            </a:r>
            <a:r>
              <a:rPr lang="ru-RU" smtClean="0"/>
              <a:t>папку 013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</a:t>
            </a:r>
            <a:r>
              <a:rPr lang="ru-RU" smtClean="0"/>
              <a:t>папку 013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</a:t>
            </a:r>
            <a:r>
              <a:rPr lang="ru-RU" smtClean="0"/>
              <a:t>папку 013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</a:t>
            </a:r>
            <a:r>
              <a:rPr lang="ru-RU" smtClean="0"/>
              <a:t>папку 013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003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</a:t>
            </a:r>
            <a:r>
              <a:rPr lang="ru-RU" smtClean="0"/>
              <a:t>папку 013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013</a:t>
            </a:r>
            <a:endParaRPr lang="en-US" dirty="0" smtClean="0"/>
          </a:p>
          <a:p>
            <a:r>
              <a:rPr lang="en-US" dirty="0" err="1" smtClean="0"/>
              <a:t>Catenate</a:t>
            </a:r>
            <a:r>
              <a:rPr lang="en-US" dirty="0" smtClean="0"/>
              <a:t> – </a:t>
            </a:r>
            <a:r>
              <a:rPr lang="ru-RU" dirty="0" smtClean="0"/>
              <a:t>связывать</a:t>
            </a:r>
            <a:r>
              <a:rPr lang="ru-RU" baseline="0" dirty="0" smtClean="0"/>
              <a:t> в одну цепь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014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014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014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014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015</a:t>
            </a:r>
          </a:p>
          <a:p>
            <a:endParaRPr lang="ru-RU" dirty="0" smtClean="0"/>
          </a:p>
          <a:p>
            <a:r>
              <a:rPr lang="en-US" dirty="0" smtClean="0"/>
              <a:t>https://code.s3.yandex.net/web-developer/procrastinate/index.html</a:t>
            </a:r>
            <a:endParaRPr lang="ru-RU" dirty="0" smtClean="0"/>
          </a:p>
          <a:p>
            <a:endParaRPr lang="ru-RU" dirty="0" smtClean="0"/>
          </a:p>
          <a:p>
            <a:r>
              <a:rPr lang="en-US" smtClean="0"/>
              <a:t>https://www.ted.com/talks/tim_urban_inside_the_mind_of_a_master_procrastinator?language=ru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015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015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015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en-US" dirty="0" smtClean="0"/>
              <a:t>004-005-006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016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</a:t>
            </a:r>
            <a:r>
              <a:rPr lang="ru-RU" smtClean="0"/>
              <a:t>папку 016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</a:t>
            </a:r>
            <a:r>
              <a:rPr lang="ru-RU" smtClean="0"/>
              <a:t>папку 016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</a:t>
            </a:r>
            <a:r>
              <a:rPr lang="ru-RU" smtClean="0"/>
              <a:t>папку 016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</a:t>
            </a:r>
            <a:r>
              <a:rPr lang="en-US" dirty="0" smtClean="0"/>
              <a:t>7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</a:t>
            </a:r>
            <a:r>
              <a:rPr lang="en-US" smtClean="0"/>
              <a:t>7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</a:t>
            </a:r>
            <a:r>
              <a:rPr lang="en-US" smtClean="0"/>
              <a:t>7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</a:t>
            </a:r>
            <a:r>
              <a:rPr lang="en-US" smtClean="0"/>
              <a:t>7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</a:t>
            </a:r>
            <a:r>
              <a:rPr lang="en-US" dirty="0" smtClean="0"/>
              <a:t>8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</a:t>
            </a:r>
            <a:r>
              <a:rPr lang="en-US" smtClean="0"/>
              <a:t>8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en-US" smtClean="0"/>
              <a:t>004-005-006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</a:t>
            </a:r>
            <a:r>
              <a:rPr lang="en-US" smtClean="0"/>
              <a:t>9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</a:t>
            </a:r>
            <a:r>
              <a:rPr lang="en-US" dirty="0" smtClean="0"/>
              <a:t>9</a:t>
            </a:r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Такое использование называется вызовом, говорят: «вызвать функцию».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</a:t>
            </a:r>
            <a:r>
              <a:rPr lang="en-US" dirty="0" smtClean="0"/>
              <a:t>9</a:t>
            </a:r>
            <a:r>
              <a:rPr lang="ru-RU" dirty="0" smtClean="0"/>
              <a:t>…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getRandomElement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let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randIndex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Math.floor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Math.random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*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arr.length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console.log(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randIndex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console.log(phrases[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randIndex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getRandomElement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(phrases);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</a:t>
            </a:r>
            <a:r>
              <a:rPr lang="en-US" dirty="0" smtClean="0"/>
              <a:t>9</a:t>
            </a:r>
            <a:r>
              <a:rPr lang="ru-RU" dirty="0" smtClean="0"/>
              <a:t>…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getRandomElement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let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randIndex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Math.floor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Math.random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*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arr.length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randIndex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randomElement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getRandomElement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(phrases);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console.log(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randomElement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</a:t>
            </a:r>
            <a:r>
              <a:rPr lang="en-US" dirty="0" smtClean="0"/>
              <a:t>9</a:t>
            </a:r>
            <a:r>
              <a:rPr lang="ru-RU" dirty="0" smtClean="0"/>
              <a:t>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</a:t>
            </a:r>
            <a:r>
              <a:rPr lang="en-US" dirty="0" smtClean="0"/>
              <a:t>9</a:t>
            </a:r>
            <a:r>
              <a:rPr lang="ru-RU" dirty="0" smtClean="0"/>
              <a:t>…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переменную </a:t>
            </a:r>
            <a:r>
              <a:rPr lang="ru-RU" dirty="0" err="1" smtClean="0"/>
              <a:t>photoElement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попадёт элемент с классом </a:t>
            </a:r>
            <a:r>
              <a:rPr lang="ru-RU" dirty="0" err="1" smtClean="0"/>
              <a:t>photo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Теперь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может изменить содержимое элемента, его стиль и поведение. 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getRandomElement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let </a:t>
            </a:r>
            <a:r>
              <a:rPr lang="en-US" dirty="0" err="1" smtClean="0"/>
              <a:t>randIndex</a:t>
            </a:r>
            <a:r>
              <a:rPr lang="en-US" dirty="0" smtClean="0"/>
              <a:t> = </a:t>
            </a:r>
            <a:r>
              <a:rPr lang="en-US" dirty="0" err="1" smtClean="0"/>
              <a:t>Math.floor</a:t>
            </a:r>
            <a:r>
              <a:rPr lang="en-US" dirty="0" smtClean="0"/>
              <a:t>(</a:t>
            </a:r>
            <a:r>
              <a:rPr lang="en-US" dirty="0" err="1" smtClean="0"/>
              <a:t>Math.random</a:t>
            </a:r>
            <a:r>
              <a:rPr lang="en-US" dirty="0" smtClean="0"/>
              <a:t>() * </a:t>
            </a:r>
            <a:r>
              <a:rPr lang="en-US" dirty="0" err="1" smtClean="0"/>
              <a:t>arr.length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return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randIndex</a:t>
            </a:r>
            <a:r>
              <a:rPr lang="en-US" dirty="0" smtClean="0"/>
              <a:t>];}</a:t>
            </a:r>
          </a:p>
          <a:p>
            <a:endParaRPr lang="en-US" dirty="0" smtClean="0"/>
          </a:p>
          <a:p>
            <a:r>
              <a:rPr lang="en-US" dirty="0" smtClean="0"/>
              <a:t>let button = </a:t>
            </a:r>
            <a:r>
              <a:rPr lang="en-US" dirty="0" err="1" smtClean="0"/>
              <a:t>document.querySelector</a:t>
            </a:r>
            <a:r>
              <a:rPr lang="en-US" dirty="0" smtClean="0"/>
              <a:t>('.button');</a:t>
            </a:r>
          </a:p>
          <a:p>
            <a:r>
              <a:rPr lang="en-US" dirty="0" smtClean="0"/>
              <a:t>let advice = </a:t>
            </a:r>
            <a:r>
              <a:rPr lang="en-US" dirty="0" err="1" smtClean="0"/>
              <a:t>document.querySelector</a:t>
            </a:r>
            <a:r>
              <a:rPr lang="en-US" dirty="0" smtClean="0"/>
              <a:t>('.advice');</a:t>
            </a:r>
          </a:p>
          <a:p>
            <a:r>
              <a:rPr lang="en-US" dirty="0" smtClean="0"/>
              <a:t>let phrase = </a:t>
            </a:r>
            <a:r>
              <a:rPr lang="en-US" dirty="0" err="1" smtClean="0"/>
              <a:t>document.querySelector</a:t>
            </a:r>
            <a:r>
              <a:rPr lang="en-US" dirty="0" smtClean="0"/>
              <a:t>('.phrase');</a:t>
            </a:r>
          </a:p>
          <a:p>
            <a:r>
              <a:rPr lang="en-US" dirty="0" smtClean="0"/>
              <a:t>let image = </a:t>
            </a:r>
            <a:r>
              <a:rPr lang="en-US" dirty="0" err="1" smtClean="0"/>
              <a:t>document.querySelector</a:t>
            </a:r>
            <a:r>
              <a:rPr lang="en-US" dirty="0" smtClean="0"/>
              <a:t>('.image');</a:t>
            </a:r>
          </a:p>
          <a:p>
            <a:endParaRPr lang="en-US" dirty="0" smtClean="0"/>
          </a:p>
          <a:p>
            <a:r>
              <a:rPr lang="en-US" dirty="0" err="1" smtClean="0"/>
              <a:t>phrase.</a:t>
            </a:r>
            <a:r>
              <a:rPr lang="en-US" b="1" dirty="0" err="1" smtClean="0"/>
              <a:t>textContent</a:t>
            </a:r>
            <a:r>
              <a:rPr lang="en-US" b="1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getRandomElement</a:t>
            </a:r>
            <a:r>
              <a:rPr lang="en-US" dirty="0" smtClean="0"/>
              <a:t>(phrases);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</a:t>
            </a:r>
            <a:r>
              <a:rPr lang="en-US" dirty="0" smtClean="0"/>
              <a:t>9</a:t>
            </a:r>
            <a:r>
              <a:rPr lang="ru-RU" dirty="0" smtClean="0"/>
              <a:t>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01</a:t>
            </a:r>
            <a:r>
              <a:rPr lang="en-US" dirty="0" smtClean="0"/>
              <a:t>9</a:t>
            </a:r>
            <a:r>
              <a:rPr lang="ru-RU" smtClean="0"/>
              <a:t>…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020…</a:t>
            </a:r>
          </a:p>
          <a:p>
            <a:r>
              <a:rPr lang="en-US" dirty="0" err="1" smtClean="0"/>
              <a:t>button.addEventListener</a:t>
            </a:r>
            <a:r>
              <a:rPr lang="en-US" dirty="0" smtClean="0"/>
              <a:t>('click', function () 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phrase.textContent</a:t>
            </a:r>
            <a:r>
              <a:rPr lang="en-US" dirty="0" smtClean="0"/>
              <a:t> = </a:t>
            </a:r>
            <a:r>
              <a:rPr lang="en-US" dirty="0" err="1" smtClean="0"/>
              <a:t>getRandomElement</a:t>
            </a:r>
            <a:r>
              <a:rPr lang="en-US" dirty="0" smtClean="0"/>
              <a:t>(phrases);</a:t>
            </a:r>
          </a:p>
          <a:p>
            <a:r>
              <a:rPr lang="en-US" dirty="0" smtClean="0"/>
              <a:t>}); 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020…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en-US" dirty="0" smtClean="0"/>
              <a:t>00</a:t>
            </a:r>
            <a:r>
              <a:rPr lang="ru-RU" dirty="0" smtClean="0"/>
              <a:t>7-008-009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ru-RU" smtClean="0"/>
              <a:t>020…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ru-RU" smtClean="0"/>
              <a:t>020…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ru-RU" smtClean="0"/>
              <a:t>020…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ru-RU" smtClean="0"/>
              <a:t>020…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ru-RU" smtClean="0"/>
              <a:t>020…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ru-RU" smtClean="0"/>
              <a:t>020…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020…</a:t>
            </a:r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Такой код называется псевдокодом. Как это записать на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Разберём на более простом случае: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59</a:t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ru-RU" smtClean="0"/>
              <a:t>020…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60</a:t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ru-RU" smtClean="0"/>
              <a:t>020…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61</a:t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02</a:t>
            </a:r>
            <a:r>
              <a:rPr lang="en-US" dirty="0" smtClean="0"/>
              <a:t>1</a:t>
            </a:r>
            <a:r>
              <a:rPr lang="ru-RU" dirty="0" smtClean="0"/>
              <a:t>…</a:t>
            </a:r>
            <a:endParaRPr lang="en-US" dirty="0" smtClean="0"/>
          </a:p>
          <a:p>
            <a:r>
              <a:rPr lang="ru-RU" dirty="0" smtClean="0"/>
              <a:t>Изменим</a:t>
            </a:r>
            <a:r>
              <a:rPr lang="ru-RU" baseline="0" dirty="0" smtClean="0"/>
              <a:t> размер шрифта фраз в зависимости от количества символов в фразе…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62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en-US" dirty="0" smtClean="0"/>
              <a:t>010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022…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понять: </a:t>
            </a:r>
            <a:r>
              <a:rPr lang="ru-RU" dirty="0" smtClean="0"/>
              <a:t>21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 это возраст или стаж работы? </a:t>
            </a:r>
            <a:r>
              <a:rPr lang="ru-RU" dirty="0" smtClean="0"/>
              <a:t>'Железногорск'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 это родной город Марии или она там живёт?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63</a:t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022…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 — ящик с элементами. Фигурные скобки — стенки ящика, границы объекта. Лежащие внутри ящика элементы разделены запятыми. Это важно, без запятых всё сломается.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ru-RU" smtClean="0"/>
              <a:t>022…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65</a:t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023…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66</a:t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</a:t>
            </a:r>
            <a:r>
              <a:rPr lang="ru-RU" smtClean="0"/>
              <a:t>папку 023…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67</a:t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023…</a:t>
            </a:r>
          </a:p>
          <a:p>
            <a:endParaRPr lang="ru-RU" dirty="0" smtClean="0"/>
          </a:p>
          <a:p>
            <a:r>
              <a:rPr lang="en-US" dirty="0" smtClean="0"/>
              <a:t>https://code.s3.yandex.net/web-code/smoothly/index.html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68</a:t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023…</a:t>
            </a:r>
          </a:p>
          <a:p>
            <a:endParaRPr lang="ru-RU" dirty="0" smtClean="0"/>
          </a:p>
          <a:p>
            <a:r>
              <a:rPr lang="en-US" smtClean="0"/>
              <a:t>https://code.s3.yandex.net/web-code/smoothly/index.html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69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en-US" smtClean="0"/>
              <a:t>010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en-US" smtClean="0"/>
              <a:t>010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Смотри папку </a:t>
            </a:r>
            <a:r>
              <a:rPr lang="en-US" dirty="0" smtClean="0"/>
              <a:t>011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4CA5-AD69-46AE-810C-BD9517A98C8F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30C-907A-4337-A7CF-918B852589AC}" type="datetimeFigureOut">
              <a:rPr lang="ru-RU" smtClean="0"/>
              <a:pPr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00FE-4E25-4664-91FE-7624174E32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30C-907A-4337-A7CF-918B852589AC}" type="datetimeFigureOut">
              <a:rPr lang="ru-RU" smtClean="0"/>
              <a:pPr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00FE-4E25-4664-91FE-7624174E32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30C-907A-4337-A7CF-918B852589AC}" type="datetimeFigureOut">
              <a:rPr lang="ru-RU" smtClean="0"/>
              <a:pPr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00FE-4E25-4664-91FE-7624174E32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30C-907A-4337-A7CF-918B852589AC}" type="datetimeFigureOut">
              <a:rPr lang="ru-RU" smtClean="0"/>
              <a:pPr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00FE-4E25-4664-91FE-7624174E32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30C-907A-4337-A7CF-918B852589AC}" type="datetimeFigureOut">
              <a:rPr lang="ru-RU" smtClean="0"/>
              <a:pPr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00FE-4E25-4664-91FE-7624174E32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30C-907A-4337-A7CF-918B852589AC}" type="datetimeFigureOut">
              <a:rPr lang="ru-RU" smtClean="0"/>
              <a:pPr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00FE-4E25-4664-91FE-7624174E32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30C-907A-4337-A7CF-918B852589AC}" type="datetimeFigureOut">
              <a:rPr lang="ru-RU" smtClean="0"/>
              <a:pPr/>
              <a:t>05.02.2021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00FE-4E25-4664-91FE-7624174E32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30C-907A-4337-A7CF-918B852589AC}" type="datetimeFigureOut">
              <a:rPr lang="ru-RU" smtClean="0"/>
              <a:pPr/>
              <a:t>05.02.2021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00FE-4E25-4664-91FE-7624174E32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30C-907A-4337-A7CF-918B852589AC}" type="datetimeFigureOut">
              <a:rPr lang="ru-RU" smtClean="0"/>
              <a:pPr/>
              <a:t>05.02.2021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00FE-4E25-4664-91FE-7624174E32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30C-907A-4337-A7CF-918B852589AC}" type="datetimeFigureOut">
              <a:rPr lang="ru-RU" smtClean="0"/>
              <a:pPr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00FE-4E25-4664-91FE-7624174E32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30C-907A-4337-A7CF-918B852589AC}" type="datetimeFigureOut">
              <a:rPr lang="ru-RU" smtClean="0"/>
              <a:pPr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00FE-4E25-4664-91FE-7624174E320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DF30C-907A-4337-A7CF-918B852589AC}" type="datetimeFigureOut">
              <a:rPr lang="ru-RU" smtClean="0"/>
              <a:pPr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100FE-4E25-4664-91FE-7624174E320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s3.yandex.net/web-developer/procrastinate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d.com/talks/tim_urban_inside_the_mind_of_a_master_procrastinator?language=r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HTML, CSS, JavaScript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вводный курс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Правила </a:t>
            </a:r>
            <a:r>
              <a:rPr lang="en-US" dirty="0" smtClean="0"/>
              <a:t>CSS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842" y="1530612"/>
            <a:ext cx="7371429" cy="41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Правила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 правилах нужно знать, что: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после селектора в фигурных скобках указывают свойства стилей;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фигурные скобки вмещают сколько угодно пар «свойство-значение»;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каждую новую пару принято писать на следующей строке, ставьте точку с запятой;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селектор — не обязательно и далеко не всегда имя тега.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Правила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Работать с CSS-кодом в отдельном месте приятнее — и технически, и визуально.</a:t>
            </a:r>
            <a:endParaRPr lang="en-US" dirty="0" smtClean="0"/>
          </a:p>
          <a:p>
            <a:pPr lvl="1"/>
            <a:r>
              <a:rPr lang="ru-RU" dirty="0" smtClean="0"/>
              <a:t>Писать CSS в отдельном файле приятнее, но это не значит, что жизнь станет проще. Наоборот, теперь пришло время зарубиться по профессиональной вёрстке.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Давай посмотрим, как твои успехи. Интересно же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Какой атрибут содержит текстовое описание изображения?</a:t>
            </a:r>
            <a:endParaRPr lang="en-US" dirty="0" smtClean="0"/>
          </a:p>
          <a:p>
            <a:pPr lvl="1"/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err="1" smtClean="0"/>
              <a:t>rel</a:t>
            </a:r>
            <a:endParaRPr lang="en-US" dirty="0" smtClean="0"/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alt</a:t>
            </a:r>
          </a:p>
          <a:p>
            <a:pPr lvl="1"/>
            <a:r>
              <a:rPr lang="en-US" dirty="0" err="1" smtClean="0"/>
              <a:t>lang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Давай посмотрим, как твои успехи. Интересно же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Какое свойство CSS определяет размер шрифта текста?</a:t>
            </a:r>
            <a:endParaRPr lang="en-US" dirty="0" smtClean="0"/>
          </a:p>
          <a:p>
            <a:pPr lvl="1"/>
            <a:r>
              <a:rPr lang="en-US" dirty="0" smtClean="0"/>
              <a:t>font-family</a:t>
            </a:r>
          </a:p>
          <a:p>
            <a:pPr lvl="1"/>
            <a:r>
              <a:rPr lang="en-US" dirty="0" smtClean="0"/>
              <a:t>font-style</a:t>
            </a:r>
          </a:p>
          <a:p>
            <a:pPr lvl="1"/>
            <a:r>
              <a:rPr lang="en-US" dirty="0" smtClean="0"/>
              <a:t>font-size</a:t>
            </a:r>
          </a:p>
          <a:p>
            <a:pPr lvl="1"/>
            <a:r>
              <a:rPr lang="en-US" dirty="0" smtClean="0"/>
              <a:t>font-color</a:t>
            </a:r>
          </a:p>
          <a:p>
            <a:pPr lvl="1"/>
            <a:r>
              <a:rPr lang="en-US" dirty="0" smtClean="0"/>
              <a:t>font-weight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Давай посмотрим, как твои успехи. Интересно же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Какой тег надо переставить, чтобы ссылка оказалась внутри абзаца?</a:t>
            </a:r>
            <a:endParaRPr lang="en-US" dirty="0" smtClean="0"/>
          </a:p>
          <a:p>
            <a:pPr lvl="1"/>
            <a:r>
              <a:rPr lang="en-US" dirty="0" smtClean="0"/>
              <a:t>&lt;h1&gt;</a:t>
            </a:r>
          </a:p>
          <a:p>
            <a:pPr lvl="1"/>
            <a:r>
              <a:rPr lang="en-US" dirty="0" smtClean="0"/>
              <a:t>&lt;/a&gt;</a:t>
            </a:r>
          </a:p>
          <a:p>
            <a:pPr lvl="1"/>
            <a:r>
              <a:rPr lang="en-US" dirty="0" smtClean="0"/>
              <a:t>&lt;p&gt;</a:t>
            </a:r>
          </a:p>
          <a:p>
            <a:pPr lvl="1"/>
            <a:r>
              <a:rPr lang="en-US" dirty="0" smtClean="0"/>
              <a:t>&lt;/body&gt;</a:t>
            </a:r>
          </a:p>
          <a:p>
            <a:pPr lvl="1"/>
            <a:r>
              <a:rPr lang="en-US" smtClean="0"/>
              <a:t>&lt;/p&gt;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Незаменимый инструмент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alert('</a:t>
            </a:r>
            <a:r>
              <a:rPr lang="ru-RU" dirty="0" smtClean="0"/>
              <a:t>В чём сила?');</a:t>
            </a:r>
          </a:p>
          <a:p>
            <a:r>
              <a:rPr lang="ru-RU" dirty="0" smtClean="0"/>
              <a:t>Командой </a:t>
            </a:r>
            <a:r>
              <a:rPr lang="ru-RU" dirty="0" err="1" smtClean="0"/>
              <a:t>alert</a:t>
            </a:r>
            <a:r>
              <a:rPr lang="ru-RU" dirty="0" smtClean="0"/>
              <a:t> почти не пользуются — встроенные диалоговые окна </a:t>
            </a:r>
            <a:r>
              <a:rPr lang="ru-RU" dirty="0" err="1" smtClean="0"/>
              <a:t>неклассно</a:t>
            </a:r>
            <a:r>
              <a:rPr lang="ru-RU" dirty="0" smtClean="0"/>
              <a:t> выглядят и их стиль нельзя менять.</a:t>
            </a:r>
          </a:p>
          <a:p>
            <a:pPr lvl="1"/>
            <a:r>
              <a:rPr lang="en-US" dirty="0" smtClean="0"/>
              <a:t>console.log(</a:t>
            </a:r>
            <a:r>
              <a:rPr lang="ru-RU" dirty="0" smtClean="0"/>
              <a:t>'Сила — в правде.')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Для вывода промежуточного результата есть инструмент лучше, чем </a:t>
            </a:r>
            <a:r>
              <a:rPr lang="ru-RU" dirty="0" err="1" smtClean="0"/>
              <a:t>alert</a:t>
            </a:r>
            <a:r>
              <a:rPr lang="ru-RU" dirty="0" smtClean="0"/>
              <a:t> — </a:t>
            </a:r>
            <a:r>
              <a:rPr lang="ru-RU" dirty="0" err="1" smtClean="0"/>
              <a:t>браузерная</a:t>
            </a:r>
            <a:r>
              <a:rPr lang="ru-RU" dirty="0" smtClean="0"/>
              <a:t> консоль.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Числа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console.log(2 + 2); // </a:t>
            </a:r>
            <a:r>
              <a:rPr lang="ru-RU" dirty="0" smtClean="0"/>
              <a:t>выведет в консоль 4</a:t>
            </a:r>
          </a:p>
          <a:p>
            <a:r>
              <a:rPr lang="en-US" dirty="0" smtClean="0"/>
              <a:t>console.log(2 * 2); // </a:t>
            </a:r>
            <a:r>
              <a:rPr lang="ru-RU" dirty="0" smtClean="0"/>
              <a:t>выведет в консоль 4</a:t>
            </a:r>
          </a:p>
          <a:p>
            <a:r>
              <a:rPr lang="en-US" dirty="0" smtClean="0"/>
              <a:t>console.log(2 - 2); // </a:t>
            </a:r>
            <a:r>
              <a:rPr lang="ru-RU" dirty="0" smtClean="0"/>
              <a:t>выведет в консоль 0</a:t>
            </a:r>
          </a:p>
          <a:p>
            <a:r>
              <a:rPr lang="en-US" dirty="0" smtClean="0"/>
              <a:t>console.log(2 / 2); // </a:t>
            </a:r>
            <a:r>
              <a:rPr lang="ru-RU" dirty="0" smtClean="0"/>
              <a:t>выведет в консоль 1</a:t>
            </a:r>
          </a:p>
          <a:p>
            <a:r>
              <a:rPr lang="en-US" dirty="0" smtClean="0"/>
              <a:t>console.log(2 ** 3); // </a:t>
            </a:r>
            <a:r>
              <a:rPr lang="ru-RU" dirty="0" smtClean="0"/>
              <a:t>возведение в степень. выведет в консоль 8</a:t>
            </a:r>
          </a:p>
          <a:p>
            <a:r>
              <a:rPr lang="en-US" dirty="0" smtClean="0"/>
              <a:t>console.log((2 + 2) / 2); // </a:t>
            </a:r>
            <a:r>
              <a:rPr lang="ru-RU" dirty="0" err="1" smtClean="0"/>
              <a:t>фух</a:t>
            </a:r>
            <a:r>
              <a:rPr lang="ru-RU" dirty="0" smtClean="0"/>
              <a:t>!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Числа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Прокрастинируя</a:t>
            </a:r>
            <a:r>
              <a:rPr lang="ru-RU" dirty="0" smtClean="0"/>
              <a:t> в офисе, дизайнер Олег: 128 минут ругался в </a:t>
            </a:r>
            <a:r>
              <a:rPr lang="ru-RU" dirty="0" err="1" smtClean="0"/>
              <a:t>Фейсбуке</a:t>
            </a:r>
            <a:r>
              <a:rPr lang="ru-RU" dirty="0" smtClean="0"/>
              <a:t>, 254 минуты провёл в </a:t>
            </a:r>
            <a:r>
              <a:rPr lang="ru-RU" dirty="0" err="1" smtClean="0"/>
              <a:t>Инстаграме</a:t>
            </a:r>
            <a:r>
              <a:rPr lang="ru-RU" dirty="0" smtClean="0"/>
              <a:t>, 137 минут читал группы во </a:t>
            </a:r>
            <a:r>
              <a:rPr lang="ru-RU" dirty="0" err="1" smtClean="0"/>
              <a:t>Вконтакте</a:t>
            </a:r>
            <a:r>
              <a:rPr lang="ru-RU" dirty="0" smtClean="0"/>
              <a:t> и 201 минуту смотрел </a:t>
            </a:r>
            <a:r>
              <a:rPr lang="ru-RU" dirty="0" err="1" smtClean="0"/>
              <a:t>стендапы</a:t>
            </a:r>
            <a:r>
              <a:rPr lang="ru-RU" dirty="0" smtClean="0"/>
              <a:t> на </a:t>
            </a:r>
            <a:r>
              <a:rPr lang="ru-RU" dirty="0" err="1" smtClean="0"/>
              <a:t>YouTube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Выведите в консоль, сколько часов </a:t>
            </a:r>
            <a:r>
              <a:rPr lang="ru-RU" dirty="0" err="1" smtClean="0"/>
              <a:t>прокрастинировал</a:t>
            </a:r>
            <a:r>
              <a:rPr lang="ru-RU" dirty="0" smtClean="0"/>
              <a:t> Олег.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'роман' // строка в одинарных кавычках</a:t>
            </a:r>
          </a:p>
          <a:p>
            <a:r>
              <a:rPr lang="ru-RU" dirty="0" smtClean="0"/>
              <a:t>"Джорджа Оруэлла" // строка в двойных кавычках</a:t>
            </a:r>
          </a:p>
          <a:p>
            <a:r>
              <a:rPr lang="ru-RU" dirty="0" smtClean="0"/>
              <a:t>'1984' // число в кавычках тоже становится строкой</a:t>
            </a:r>
          </a:p>
          <a:p>
            <a:r>
              <a:rPr lang="ru-RU" dirty="0" smtClean="0"/>
              <a:t>"Джордж Оруэлл' // такой код приведёт к ошибке 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Кстати, об ошибках. </a:t>
            </a:r>
            <a:r>
              <a:rPr lang="ru-RU" b="1" dirty="0" err="1" smtClean="0">
                <a:solidFill>
                  <a:srgbClr val="FF0000"/>
                </a:solidFill>
              </a:rPr>
              <a:t>Бóльшую</a:t>
            </a:r>
            <a:r>
              <a:rPr lang="ru-RU" b="1" dirty="0" smtClean="0">
                <a:solidFill>
                  <a:srgbClr val="FF0000"/>
                </a:solidFill>
              </a:rPr>
              <a:t> часть времени разработчик ищет ошибки, а не пишет код. Ошибок будет много, и важно относиться к ним правильно. Если код не работает сразу — всё идёт, как надо. Примите это и постарайтесь разобраться в причинах.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код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Что делают разработчики</a:t>
            </a:r>
            <a:r>
              <a:rPr lang="ru-RU" b="1" dirty="0" smtClean="0"/>
              <a:t>?</a:t>
            </a:r>
          </a:p>
          <a:p>
            <a:pPr lvl="1"/>
            <a:r>
              <a:rPr lang="ru-RU" dirty="0"/>
              <a:t>Разработчики пишут код и делают так, чтобы сайтами можно было пользоваться</a:t>
            </a:r>
            <a:r>
              <a:rPr lang="ru-RU" dirty="0" smtClean="0"/>
              <a:t>.</a:t>
            </a:r>
          </a:p>
          <a:p>
            <a:pPr lvl="1"/>
            <a:r>
              <a:rPr lang="ru-RU" dirty="0"/>
              <a:t>В основном </a:t>
            </a:r>
            <a:r>
              <a:rPr lang="ru-RU" dirty="0" err="1"/>
              <a:t>веб-разработчик</a:t>
            </a:r>
            <a:r>
              <a:rPr lang="ru-RU" dirty="0"/>
              <a:t> пишет код на трёх языках: HTML, CSS и </a:t>
            </a:r>
            <a:r>
              <a:rPr lang="ru-RU" dirty="0" err="1"/>
              <a:t>JavaScript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когда </a:t>
            </a:r>
            <a:r>
              <a:rPr lang="ru-RU" b="1" dirty="0"/>
              <a:t>вы открываете сайт, что первым делом загружается на компьютер?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попытках направить энергию в нужное русло, дизайнер Олег наткнулся на курсы программирования на JS. Но тут же споткнулся о задание, где нужно вывести в консоль строку "я не хочу работать"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Арифметика строк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196752"/>
            <a:ext cx="397670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780928"/>
            <a:ext cx="222024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2852936"/>
            <a:ext cx="195692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3861048"/>
            <a:ext cx="22245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Арифметика строк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7783" y="1340768"/>
            <a:ext cx="433709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2348880"/>
            <a:ext cx="936104" cy="103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2348880"/>
            <a:ext cx="1447403" cy="9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3861048"/>
            <a:ext cx="4323091" cy="75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Арифметика строк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40768"/>
            <a:ext cx="8622615" cy="66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7" y="2348880"/>
            <a:ext cx="172440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2276872"/>
            <a:ext cx="1049833" cy="1130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5476" y="3219450"/>
            <a:ext cx="1880388" cy="92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640" y="4365104"/>
            <a:ext cx="600848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Арифметика строк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Сложение строк называют «конкатенацией», от какого-то английского слова.</a:t>
            </a:r>
          </a:p>
          <a:p>
            <a:r>
              <a:rPr lang="ru-RU" dirty="0" smtClean="0"/>
              <a:t>Конкатенацией собирают одну строку из нескольких. Например, через запятую выводят товары, добавленные в корзину </a:t>
            </a:r>
            <a:r>
              <a:rPr lang="ru-RU" dirty="0" err="1" smtClean="0"/>
              <a:t>интернет-магазина</a:t>
            </a:r>
            <a:r>
              <a:rPr lang="ru-RU" dirty="0" smtClean="0"/>
              <a:t>. Или в шапке сайта приветствуют пользователя по имени, объединив строки "Привет, " и "Олег". В общем, довольно часто.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let</a:t>
            </a:r>
            <a:r>
              <a:rPr lang="ru-RU" dirty="0" smtClean="0"/>
              <a:t> </a:t>
            </a:r>
            <a:r>
              <a:rPr lang="ru-RU" dirty="0" err="1" smtClean="0"/>
              <a:t>pages</a:t>
            </a:r>
            <a:r>
              <a:rPr lang="ru-RU" dirty="0" smtClean="0"/>
              <a:t>; </a:t>
            </a:r>
          </a:p>
          <a:p>
            <a:pPr lvl="1"/>
            <a:r>
              <a:rPr lang="ru-RU" dirty="0" smtClean="0"/>
              <a:t>// создали коробку с именем </a:t>
            </a:r>
            <a:r>
              <a:rPr lang="ru-RU" dirty="0" err="1" smtClean="0"/>
              <a:t>pages</a:t>
            </a:r>
            <a:r>
              <a:rPr lang="ru-RU" dirty="0" smtClean="0"/>
              <a:t>, то есть «страницы»</a:t>
            </a:r>
          </a:p>
          <a:p>
            <a:r>
              <a:rPr lang="en-US" dirty="0" smtClean="0"/>
              <a:t>pages = 210; 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Переменные </a:t>
            </a:r>
            <a:r>
              <a:rPr lang="en-US" sz="3600" b="1" dirty="0" smtClean="0"/>
              <a:t>I. </a:t>
            </a:r>
            <a:r>
              <a:rPr lang="ru-RU" sz="3600" b="1" dirty="0" smtClean="0"/>
              <a:t>Прямое </a:t>
            </a:r>
            <a:r>
              <a:rPr lang="ru-RU" sz="3600" b="1" dirty="0" err="1" smtClean="0"/>
              <a:t>переприсваивание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ru-RU" dirty="0" smtClean="0"/>
              <a:t>// начали книгу и залпом прочитали 45 страниц</a:t>
            </a:r>
          </a:p>
          <a:p>
            <a:r>
              <a:rPr lang="ru-RU" dirty="0" err="1" smtClean="0"/>
              <a:t>let</a:t>
            </a:r>
            <a:r>
              <a:rPr lang="ru-RU" dirty="0" smtClean="0"/>
              <a:t> </a:t>
            </a:r>
            <a:r>
              <a:rPr lang="ru-RU" dirty="0" err="1" smtClean="0"/>
              <a:t>pages</a:t>
            </a:r>
            <a:r>
              <a:rPr lang="ru-RU" dirty="0" smtClean="0"/>
              <a:t> = 45;</a:t>
            </a:r>
          </a:p>
          <a:p>
            <a:pPr lvl="1"/>
            <a:r>
              <a:rPr lang="ru-RU" dirty="0" smtClean="0"/>
              <a:t>// прочитали ещё пять страниц. переопределим переменную</a:t>
            </a:r>
          </a:p>
          <a:p>
            <a:r>
              <a:rPr lang="ru-RU" dirty="0" err="1" smtClean="0"/>
              <a:t>pages</a:t>
            </a:r>
            <a:r>
              <a:rPr lang="ru-RU" dirty="0" smtClean="0"/>
              <a:t> = 50;</a:t>
            </a:r>
          </a:p>
          <a:p>
            <a:pPr lvl="1"/>
            <a:r>
              <a:rPr lang="ru-RU" dirty="0" smtClean="0"/>
              <a:t>// ещё 23 страницы? </a:t>
            </a:r>
            <a:r>
              <a:rPr lang="ru-RU" dirty="0" err="1" smtClean="0"/>
              <a:t>окей</a:t>
            </a:r>
            <a:endParaRPr lang="ru-RU" dirty="0" smtClean="0"/>
          </a:p>
          <a:p>
            <a:r>
              <a:rPr lang="ru-RU" dirty="0" err="1" smtClean="0"/>
              <a:t>pages</a:t>
            </a:r>
            <a:r>
              <a:rPr lang="ru-RU" dirty="0" smtClean="0"/>
              <a:t> = 73;</a:t>
            </a:r>
          </a:p>
          <a:p>
            <a:pPr lvl="1"/>
            <a:r>
              <a:rPr lang="ru-RU" dirty="0" smtClean="0"/>
              <a:t>// надоело читать</a:t>
            </a:r>
          </a:p>
          <a:p>
            <a:r>
              <a:rPr lang="ru-RU" dirty="0" err="1" smtClean="0"/>
              <a:t>pages</a:t>
            </a:r>
            <a:r>
              <a:rPr lang="ru-RU" dirty="0" smtClean="0"/>
              <a:t> = 'ВЖУХ';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Переменные </a:t>
            </a:r>
            <a:r>
              <a:rPr lang="ru-RU" sz="3200" b="1" dirty="0" smtClean="0"/>
              <a:t>II. </a:t>
            </a:r>
            <a:r>
              <a:rPr lang="ru-RU" sz="3200" b="1" dirty="0" err="1" smtClean="0"/>
              <a:t>Переприсваивание</a:t>
            </a:r>
            <a:r>
              <a:rPr lang="ru-RU" sz="3200" b="1" dirty="0" smtClean="0"/>
              <a:t> с использованием переменной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// начали книгу и залпом прочитали 45 страниц</a:t>
            </a:r>
          </a:p>
          <a:p>
            <a:r>
              <a:rPr lang="ru-RU" dirty="0" err="1" smtClean="0"/>
              <a:t>let</a:t>
            </a:r>
            <a:r>
              <a:rPr lang="ru-RU" dirty="0" smtClean="0"/>
              <a:t> </a:t>
            </a:r>
            <a:r>
              <a:rPr lang="ru-RU" dirty="0" err="1" smtClean="0"/>
              <a:t>pages</a:t>
            </a:r>
            <a:r>
              <a:rPr lang="ru-RU" dirty="0" smtClean="0"/>
              <a:t> = 45;</a:t>
            </a:r>
          </a:p>
          <a:p>
            <a:pPr lvl="1"/>
            <a:r>
              <a:rPr lang="ru-RU" dirty="0" smtClean="0"/>
              <a:t>// прочитали ещё пять страниц. переопределим переменную</a:t>
            </a:r>
          </a:p>
          <a:p>
            <a:r>
              <a:rPr lang="ru-RU" dirty="0" err="1" smtClean="0"/>
              <a:t>pages</a:t>
            </a:r>
            <a:r>
              <a:rPr lang="ru-RU" dirty="0" smtClean="0"/>
              <a:t> = </a:t>
            </a:r>
            <a:r>
              <a:rPr lang="ru-RU" dirty="0" err="1" smtClean="0"/>
              <a:t>pages</a:t>
            </a:r>
            <a:r>
              <a:rPr lang="ru-RU" dirty="0" smtClean="0"/>
              <a:t> + 5;</a:t>
            </a:r>
          </a:p>
          <a:p>
            <a:pPr lvl="1"/>
            <a:r>
              <a:rPr lang="ru-RU" dirty="0" smtClean="0"/>
              <a:t>// стоп, это как?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let time;</a:t>
            </a:r>
          </a:p>
          <a:p>
            <a:r>
              <a:rPr lang="en-US" dirty="0" smtClean="0"/>
              <a:t>time = 34;</a:t>
            </a:r>
          </a:p>
          <a:p>
            <a:r>
              <a:rPr lang="en-US" dirty="0" smtClean="0"/>
              <a:t>console.log('</a:t>
            </a:r>
            <a:r>
              <a:rPr lang="ru-RU" dirty="0" smtClean="0"/>
              <a:t>Старт поездки. Осталось минут: ' + </a:t>
            </a:r>
            <a:r>
              <a:rPr lang="en-US" dirty="0" smtClean="0"/>
              <a:t>time);</a:t>
            </a:r>
          </a:p>
          <a:p>
            <a:r>
              <a:rPr lang="en-US" dirty="0" smtClean="0"/>
              <a:t>time = time -15;</a:t>
            </a:r>
          </a:p>
          <a:p>
            <a:r>
              <a:rPr lang="en-US" dirty="0" smtClean="0"/>
              <a:t>console.log('</a:t>
            </a:r>
            <a:r>
              <a:rPr lang="ru-RU" dirty="0" smtClean="0"/>
              <a:t>Немного </a:t>
            </a:r>
            <a:r>
              <a:rPr lang="ru-RU" dirty="0" err="1" smtClean="0"/>
              <a:t>сториз</a:t>
            </a:r>
            <a:r>
              <a:rPr lang="ru-RU" dirty="0" smtClean="0"/>
              <a:t> в </a:t>
            </a:r>
            <a:r>
              <a:rPr lang="ru-RU" dirty="0" err="1" smtClean="0"/>
              <a:t>инстаграме</a:t>
            </a:r>
            <a:r>
              <a:rPr lang="ru-RU" dirty="0" smtClean="0"/>
              <a:t>. Осталось минут: ' + </a:t>
            </a:r>
            <a:r>
              <a:rPr lang="en-US" dirty="0" smtClean="0"/>
              <a:t>time);</a:t>
            </a:r>
          </a:p>
          <a:p>
            <a:r>
              <a:rPr lang="en-US" dirty="0" smtClean="0"/>
              <a:t>time = time -10;</a:t>
            </a:r>
          </a:p>
          <a:p>
            <a:r>
              <a:rPr lang="en-US" dirty="0" smtClean="0"/>
              <a:t>console.log('</a:t>
            </a:r>
            <a:r>
              <a:rPr lang="ru-RU" dirty="0" smtClean="0"/>
              <a:t>Немного новостей на </a:t>
            </a:r>
            <a:r>
              <a:rPr lang="en-US" dirty="0" smtClean="0"/>
              <a:t>meduza.io. </a:t>
            </a:r>
            <a:r>
              <a:rPr lang="ru-RU" dirty="0" smtClean="0"/>
              <a:t>Осталось минут: ' + </a:t>
            </a:r>
            <a:r>
              <a:rPr lang="en-US" dirty="0" smtClean="0"/>
              <a:t>time);</a:t>
            </a:r>
          </a:p>
          <a:p>
            <a:r>
              <a:rPr lang="en-US" dirty="0" smtClean="0"/>
              <a:t>time = 0;</a:t>
            </a:r>
          </a:p>
          <a:p>
            <a:r>
              <a:rPr lang="en-US" dirty="0" smtClean="0"/>
              <a:t>console.log('</a:t>
            </a:r>
            <a:r>
              <a:rPr lang="ru-RU" dirty="0" smtClean="0"/>
              <a:t>Вы приехали. Добро пожаловать в Томск');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Мастер </a:t>
            </a:r>
            <a:r>
              <a:rPr lang="ru-RU" b="1" dirty="0" err="1" smtClean="0"/>
              <a:t>прокрастинации</a:t>
            </a:r>
            <a:endParaRPr lang="ru-RU" b="1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Вроде этот </a:t>
            </a:r>
            <a:r>
              <a:rPr lang="ru-RU" dirty="0" err="1" smtClean="0"/>
              <a:t>JavaScript</a:t>
            </a:r>
            <a:r>
              <a:rPr lang="ru-RU" dirty="0" smtClean="0"/>
              <a:t> вполне посильная штука. Да и конструктор </a:t>
            </a:r>
            <a:r>
              <a:rPr lang="ru-RU" dirty="0" err="1" smtClean="0"/>
              <a:t>прокрастинации</a:t>
            </a:r>
            <a:r>
              <a:rPr lang="ru-RU" dirty="0" smtClean="0"/>
              <a:t> сам себя не сделает.</a:t>
            </a:r>
          </a:p>
          <a:p>
            <a:r>
              <a:rPr lang="ru-RU" dirty="0" smtClean="0"/>
              <a:t>У вас получится </a:t>
            </a:r>
            <a:r>
              <a:rPr lang="ru-RU" dirty="0" smtClean="0">
                <a:hlinkClick r:id="rId3"/>
              </a:rPr>
              <a:t>такой проект</a:t>
            </a:r>
            <a:r>
              <a:rPr lang="ru-RU" dirty="0" smtClean="0"/>
              <a:t>. </a:t>
            </a:r>
          </a:p>
          <a:p>
            <a:endParaRPr lang="ru-RU" dirty="0" smtClean="0"/>
          </a:p>
          <a:p>
            <a:r>
              <a:rPr lang="ru-RU" dirty="0" smtClean="0"/>
              <a:t>Поучительный рассказ - </a:t>
            </a:r>
            <a:r>
              <a:rPr lang="en-US" dirty="0" smtClean="0">
                <a:hlinkClick r:id="rId4"/>
              </a:rPr>
              <a:t>https://www.ted.com/talks/tim_urban_inside_the_mind_of_a_master_procrastinator?language=ru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Первый код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5001419"/>
          </a:xfrm>
        </p:spPr>
        <p:txBody>
          <a:bodyPr/>
          <a:lstStyle/>
          <a:p>
            <a:r>
              <a:rPr lang="ru-RU" dirty="0"/>
              <a:t>браузер получает </a:t>
            </a:r>
            <a:r>
              <a:rPr lang="en-US" dirty="0"/>
              <a:t>HTML-</a:t>
            </a:r>
            <a:r>
              <a:rPr lang="ru-RU" dirty="0"/>
              <a:t>код</a:t>
            </a:r>
            <a:endParaRPr lang="ru-RU" b="1" dirty="0"/>
          </a:p>
        </p:txBody>
      </p:sp>
      <p:pic>
        <p:nvPicPr>
          <p:cNvPr id="1026" name="Picture 2" descr="E:\-=Из сети=-\source_1596024594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916832"/>
            <a:ext cx="33909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Подключите </a:t>
            </a:r>
            <a:r>
              <a:rPr lang="en-US" b="1" dirty="0" smtClean="0"/>
              <a:t>JavaScript </a:t>
            </a:r>
            <a:r>
              <a:rPr lang="ru-RU" b="1" dirty="0" smtClean="0"/>
              <a:t>к </a:t>
            </a:r>
            <a:r>
              <a:rPr lang="en-US" b="1" dirty="0" smtClean="0"/>
              <a:t>HTML</a:t>
            </a:r>
            <a:endParaRPr lang="en-US" b="1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&lt;script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="</a:t>
            </a:r>
            <a:r>
              <a:rPr lang="ru-RU" dirty="0" smtClean="0">
                <a:solidFill>
                  <a:srgbClr val="FF0000"/>
                </a:solidFill>
              </a:rPr>
              <a:t>путь к файлу"&gt;&lt;/</a:t>
            </a:r>
            <a:r>
              <a:rPr lang="en-US" dirty="0" smtClean="0">
                <a:solidFill>
                  <a:srgbClr val="FF0000"/>
                </a:solidFill>
              </a:rPr>
              <a:t>script&gt;</a:t>
            </a:r>
            <a:endParaRPr lang="ru-RU" dirty="0" smtClean="0">
              <a:solidFill>
                <a:srgbClr val="FF0000"/>
              </a:solidFill>
            </a:endParaRPr>
          </a:p>
          <a:p>
            <a:pPr lvl="1"/>
            <a:r>
              <a:rPr lang="ru-RU" dirty="0" smtClean="0"/>
              <a:t>Очень похоже на подключение CSS внутри &lt;</a:t>
            </a:r>
            <a:r>
              <a:rPr lang="ru-RU" dirty="0" err="1" smtClean="0"/>
              <a:t>head</a:t>
            </a:r>
            <a:r>
              <a:rPr lang="ru-RU" dirty="0" smtClean="0"/>
              <a:t>&gt;&lt;/</a:t>
            </a:r>
            <a:r>
              <a:rPr lang="ru-RU" dirty="0" err="1" smtClean="0"/>
              <a:t>head</a:t>
            </a:r>
            <a:r>
              <a:rPr lang="ru-RU" dirty="0" smtClean="0"/>
              <a:t>&gt;, но имейте в виду, что: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тегу &lt;</a:t>
            </a:r>
            <a:r>
              <a:rPr lang="ru-RU" dirty="0" err="1" smtClean="0">
                <a:solidFill>
                  <a:srgbClr val="FF0000"/>
                </a:solidFill>
              </a:rPr>
              <a:t>script</a:t>
            </a:r>
            <a:r>
              <a:rPr lang="ru-RU" dirty="0" smtClean="0">
                <a:solidFill>
                  <a:srgbClr val="FF0000"/>
                </a:solidFill>
              </a:rPr>
              <a:t>&gt; всегда нужен закрывающий &lt;/</a:t>
            </a:r>
            <a:r>
              <a:rPr lang="ru-RU" dirty="0" err="1" smtClean="0">
                <a:solidFill>
                  <a:srgbClr val="FF0000"/>
                </a:solidFill>
              </a:rPr>
              <a:t>script</a:t>
            </a:r>
            <a:r>
              <a:rPr lang="ru-RU" dirty="0" smtClean="0">
                <a:solidFill>
                  <a:srgbClr val="FF0000"/>
                </a:solidFill>
              </a:rPr>
              <a:t>&gt;, в отличие от &lt;</a:t>
            </a:r>
            <a:r>
              <a:rPr lang="ru-RU" dirty="0" err="1" smtClean="0">
                <a:solidFill>
                  <a:srgbClr val="FF0000"/>
                </a:solidFill>
              </a:rPr>
              <a:t>link</a:t>
            </a:r>
            <a:r>
              <a:rPr lang="ru-RU" dirty="0" smtClean="0">
                <a:solidFill>
                  <a:srgbClr val="FF0000"/>
                </a:solidFill>
              </a:rPr>
              <a:t>&gt;;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путь к JavaScript-файлу задаётся атрибутом </a:t>
            </a:r>
            <a:r>
              <a:rPr lang="ru-RU" dirty="0" err="1" smtClean="0">
                <a:solidFill>
                  <a:srgbClr val="FF0000"/>
                </a:solidFill>
              </a:rPr>
              <a:t>src</a:t>
            </a:r>
            <a:r>
              <a:rPr lang="ru-RU" dirty="0" smtClean="0">
                <a:solidFill>
                  <a:srgbClr val="FF0000"/>
                </a:solidFill>
              </a:rPr>
              <a:t> (как с картинками), а не </a:t>
            </a:r>
            <a:r>
              <a:rPr lang="ru-RU" dirty="0" err="1" smtClean="0">
                <a:solidFill>
                  <a:srgbClr val="FF0000"/>
                </a:solidFill>
              </a:rPr>
              <a:t>href</a:t>
            </a:r>
            <a:r>
              <a:rPr lang="ru-RU" dirty="0" smtClean="0">
                <a:solidFill>
                  <a:srgbClr val="FF0000"/>
                </a:solidFill>
              </a:rPr>
              <a:t> (как с гиперссылками).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Массивы</a:t>
            </a:r>
            <a:endParaRPr lang="ru-RU" b="1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ru-RU" dirty="0" smtClean="0"/>
              <a:t>JavaScript-файл подключён. В нём будет код проекта о </a:t>
            </a:r>
            <a:r>
              <a:rPr lang="ru-RU" dirty="0" err="1" smtClean="0"/>
              <a:t>прокрастинации</a:t>
            </a:r>
            <a:r>
              <a:rPr lang="ru-RU" dirty="0" smtClean="0"/>
              <a:t>. Сценарий его работы таков:</a:t>
            </a:r>
          </a:p>
          <a:p>
            <a:r>
              <a:rPr lang="ru-RU" dirty="0" smtClean="0"/>
              <a:t>пользователь гадает, чем бы заняться, и нажимает на кнопку;</a:t>
            </a:r>
          </a:p>
          <a:p>
            <a:r>
              <a:rPr lang="ru-RU" dirty="0" smtClean="0"/>
              <a:t>программа выбирает случайный ответ из базы;</a:t>
            </a:r>
          </a:p>
          <a:p>
            <a:r>
              <a:rPr lang="ru-RU" dirty="0" smtClean="0"/>
              <a:t>подставляет ответ в нужное место на сайте.</a:t>
            </a:r>
          </a:p>
          <a:p>
            <a:pPr lvl="1"/>
            <a:r>
              <a:rPr lang="ru-RU" dirty="0" smtClean="0"/>
              <a:t>Представьте себе с десяток возможных ответов, обычных строк: 'Поваляться', 'Слушать </a:t>
            </a:r>
            <a:r>
              <a:rPr lang="ru-RU" dirty="0" err="1" smtClean="0"/>
              <a:t>подкаст</a:t>
            </a:r>
            <a:r>
              <a:rPr lang="ru-RU" dirty="0" smtClean="0"/>
              <a:t>', 'Медитировать'. Строки могут храниться в разных переменных. Но выбирать удобнее, если они собраны в одном месте под общим именем. Для этого придуман массив — ещё одна структура данных в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Массивы</a:t>
            </a:r>
            <a:endParaRPr lang="ru-RU" b="1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В массиве элементы перечисляются через запятую, все они заключены в общие квадратные скобки. Обычно они однотипны, как товары, которые пользователь добавил в корзину на </a:t>
            </a:r>
            <a:r>
              <a:rPr lang="ru-RU" dirty="0" err="1" smtClean="0"/>
              <a:t>Алиэкспресс</a:t>
            </a:r>
            <a:r>
              <a:rPr lang="ru-RU" dirty="0" smtClean="0"/>
              <a:t>:</a:t>
            </a:r>
          </a:p>
          <a:p>
            <a:r>
              <a:rPr lang="ru-RU" dirty="0" err="1" smtClean="0"/>
              <a:t>let</a:t>
            </a:r>
            <a:r>
              <a:rPr lang="ru-RU" dirty="0" smtClean="0"/>
              <a:t> </a:t>
            </a:r>
            <a:r>
              <a:rPr lang="ru-RU" dirty="0" err="1" smtClean="0"/>
              <a:t>aliExpress</a:t>
            </a:r>
            <a:r>
              <a:rPr lang="ru-RU" dirty="0" smtClean="0"/>
              <a:t> = ['Лазерная указка </a:t>
            </a:r>
            <a:r>
              <a:rPr lang="ru-RU" dirty="0" err="1" smtClean="0"/>
              <a:t>Xioamo</a:t>
            </a:r>
            <a:r>
              <a:rPr lang="ru-RU" dirty="0" smtClean="0"/>
              <a:t>', 'Гарнитура в виде телефонной трубки', 'Форма для льда «Титаник»'];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Массивы</a:t>
            </a:r>
            <a:endParaRPr lang="ru-RU" b="1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Каждый элемент массива имеет свой порядковый номер — индекс:</a:t>
            </a:r>
          </a:p>
          <a:p>
            <a:r>
              <a:rPr lang="ru-RU" dirty="0" err="1" smtClean="0"/>
              <a:t>console.log</a:t>
            </a:r>
            <a:r>
              <a:rPr lang="ru-RU" dirty="0" smtClean="0"/>
              <a:t>(</a:t>
            </a:r>
            <a:r>
              <a:rPr lang="ru-RU" dirty="0" err="1" smtClean="0"/>
              <a:t>aliExpress</a:t>
            </a:r>
            <a:r>
              <a:rPr lang="ru-RU" dirty="0" smtClean="0"/>
              <a:t>[1]); // 'Гарнитура в виде телефонной трубки‘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aliExpress</a:t>
            </a:r>
            <a:r>
              <a:rPr lang="en-US" dirty="0" smtClean="0"/>
              <a:t>[0]); // '</a:t>
            </a:r>
            <a:r>
              <a:rPr lang="ru-RU" dirty="0" smtClean="0"/>
              <a:t>Лазерная указка </a:t>
            </a:r>
            <a:r>
              <a:rPr lang="en-US" dirty="0" err="1" smtClean="0"/>
              <a:t>Xioamo</a:t>
            </a:r>
            <a:r>
              <a:rPr lang="en-US" dirty="0" smtClean="0"/>
              <a:t>'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Случайные числа</a:t>
            </a:r>
            <a:endParaRPr lang="ru-RU" b="1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ru-RU" dirty="0" smtClean="0"/>
              <a:t>Чтобы получить определённый элемент массива, нужно имя массива и индекс элемента. </a:t>
            </a:r>
            <a:r>
              <a:rPr lang="ru-RU" b="1" dirty="0" smtClean="0"/>
              <a:t>Но как выбрать случайный элемент массива?</a:t>
            </a:r>
          </a:p>
          <a:p>
            <a:pPr lvl="1"/>
            <a:r>
              <a:rPr lang="ru-RU" dirty="0" smtClean="0"/>
              <a:t>Для генерации случайных чисел есть команда </a:t>
            </a:r>
            <a:r>
              <a:rPr lang="ru-RU" b="1" dirty="0" err="1" smtClean="0"/>
              <a:t>Math.random</a:t>
            </a:r>
            <a:r>
              <a:rPr lang="ru-RU" b="1" dirty="0" smtClean="0"/>
              <a:t>()</a:t>
            </a:r>
            <a:r>
              <a:rPr lang="ru-RU" dirty="0" smtClean="0"/>
              <a:t>. Она возвращает случайное число между 0 и 1, включая ноль:</a:t>
            </a:r>
          </a:p>
          <a:p>
            <a:r>
              <a:rPr lang="en-US" b="1" dirty="0" smtClean="0"/>
              <a:t>let </a:t>
            </a:r>
            <a:r>
              <a:rPr lang="en-US" b="1" dirty="0" err="1" smtClean="0"/>
              <a:t>randomNumber</a:t>
            </a:r>
            <a:r>
              <a:rPr lang="en-US" b="1" dirty="0" smtClean="0"/>
              <a:t> = </a:t>
            </a:r>
            <a:r>
              <a:rPr lang="en-US" b="1" dirty="0" err="1" smtClean="0"/>
              <a:t>Math.random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console.log(</a:t>
            </a:r>
            <a:r>
              <a:rPr lang="en-US" b="1" dirty="0" err="1" smtClean="0"/>
              <a:t>randomNumber</a:t>
            </a:r>
            <a:r>
              <a:rPr lang="en-US" b="1" dirty="0" smtClean="0"/>
              <a:t>); // </a:t>
            </a:r>
            <a:r>
              <a:rPr lang="ru-RU" b="1" dirty="0" smtClean="0"/>
              <a:t>например, 0.9752705074780903</a:t>
            </a:r>
            <a:endParaRPr lang="ru-RU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Случайные числа</a:t>
            </a:r>
            <a:endParaRPr lang="ru-RU" b="1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Как получить случайное число от 0 до 10?</a:t>
            </a:r>
          </a:p>
          <a:p>
            <a:r>
              <a:rPr lang="en-US" dirty="0" err="1" smtClean="0"/>
              <a:t>Math.random</a:t>
            </a:r>
            <a:r>
              <a:rPr lang="en-US" dirty="0" smtClean="0"/>
              <a:t>(0, 10);</a:t>
            </a:r>
            <a:endParaRPr lang="ru-RU" dirty="0" smtClean="0"/>
          </a:p>
          <a:p>
            <a:r>
              <a:rPr lang="en-US" dirty="0" err="1" smtClean="0"/>
              <a:t>Math.random</a:t>
            </a:r>
            <a:r>
              <a:rPr lang="en-US" dirty="0" smtClean="0"/>
              <a:t>() * 10;</a:t>
            </a:r>
          </a:p>
          <a:p>
            <a:pPr lvl="1"/>
            <a:endParaRPr lang="ru-RU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Случайные числа</a:t>
            </a:r>
            <a:endParaRPr lang="ru-RU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57662"/>
            <a:ext cx="8229600" cy="361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Случайные числа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 smtClean="0"/>
              <a:t>Math.random</a:t>
            </a:r>
            <a:r>
              <a:rPr lang="ru-RU" dirty="0" smtClean="0"/>
              <a:t>() генерирует число от 0 до 0.99999999999. Получается, что самое маленькое число, которое может быть сгенерировано — ноль, самое большое — почти 1, но не 1. Поэтому </a:t>
            </a:r>
            <a:r>
              <a:rPr lang="ru-RU" dirty="0" err="1" smtClean="0"/>
              <a:t>Math.random</a:t>
            </a:r>
            <a:r>
              <a:rPr lang="ru-RU" dirty="0" smtClean="0"/>
              <a:t>() * 10 генерирует числа от 0 до 9.9999999999.</a:t>
            </a:r>
          </a:p>
          <a:p>
            <a:r>
              <a:rPr lang="ru-RU" dirty="0" smtClean="0"/>
              <a:t>Вы можете умножать </a:t>
            </a:r>
            <a:r>
              <a:rPr lang="ru-RU" dirty="0" err="1" smtClean="0"/>
              <a:t>Math.random</a:t>
            </a:r>
            <a:r>
              <a:rPr lang="ru-RU" dirty="0" smtClean="0"/>
              <a:t>() на количество элементов в массиве и получать случайное число.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Случайные числа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Посмотрите, поможет ли найденное случайное число достать случайную фразу из массива. Выведите в консоль элемент массива </a:t>
            </a:r>
            <a:r>
              <a:rPr lang="ru-RU" dirty="0" err="1" smtClean="0"/>
              <a:t>phrases</a:t>
            </a:r>
            <a:r>
              <a:rPr lang="ru-RU" dirty="0" smtClean="0"/>
              <a:t> с индексом </a:t>
            </a:r>
            <a:r>
              <a:rPr lang="ru-RU" dirty="0" err="1" smtClean="0"/>
              <a:t>randIndex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Строчку с </a:t>
            </a:r>
            <a:r>
              <a:rPr lang="ru-RU" dirty="0" err="1" smtClean="0"/>
              <a:t>console.log</a:t>
            </a:r>
            <a:r>
              <a:rPr lang="ru-RU" dirty="0" smtClean="0"/>
              <a:t>(</a:t>
            </a:r>
            <a:r>
              <a:rPr lang="ru-RU" dirty="0" err="1" smtClean="0"/>
              <a:t>randIndex</a:t>
            </a:r>
            <a:r>
              <a:rPr lang="ru-RU" dirty="0" smtClean="0"/>
              <a:t>) не удаляйте, чтобы в консоли наблюдать связь между индексом и элементом массива.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Математика ниже плинтуса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Math.random</a:t>
            </a:r>
            <a:r>
              <a:rPr lang="ru-RU" dirty="0" smtClean="0"/>
              <a:t>() практически всегда генерирует дробное число. </a:t>
            </a:r>
            <a:r>
              <a:rPr lang="ru-RU" b="1" dirty="0" smtClean="0"/>
              <a:t>Соответственно, </a:t>
            </a:r>
            <a:r>
              <a:rPr lang="ru-RU" b="1" dirty="0" err="1" smtClean="0"/>
              <a:t>Math.random</a:t>
            </a:r>
            <a:r>
              <a:rPr lang="ru-RU" b="1" dirty="0" smtClean="0"/>
              <a:t>() * [длина массива] — тоже дробное число</a:t>
            </a:r>
            <a:r>
              <a:rPr lang="ru-RU" dirty="0" smtClean="0"/>
              <a:t>, а вовсе не случайный индекс массива.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Первый код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5001419"/>
          </a:xfrm>
        </p:spPr>
        <p:txBody>
          <a:bodyPr/>
          <a:lstStyle/>
          <a:p>
            <a:r>
              <a:rPr lang="en-US" dirty="0" smtClean="0"/>
              <a:t>index.html</a:t>
            </a:r>
            <a:r>
              <a:rPr lang="ru-RU" dirty="0" smtClean="0"/>
              <a:t> – главный файл сайта</a:t>
            </a:r>
            <a:endParaRPr lang="en-US" dirty="0" smtClean="0"/>
          </a:p>
          <a:p>
            <a:r>
              <a:rPr lang="en-US" dirty="0" smtClean="0"/>
              <a:t>Style.css – </a:t>
            </a:r>
            <a:r>
              <a:rPr lang="ru-RU" dirty="0" smtClean="0"/>
              <a:t>в нашем проекте отвечает за таблицу стилей (за внешний вид)</a:t>
            </a:r>
            <a:endParaRPr lang="en-US" dirty="0" smtClean="0"/>
          </a:p>
          <a:p>
            <a:r>
              <a:rPr lang="en-US" dirty="0" smtClean="0"/>
              <a:t>Script.js - </a:t>
            </a:r>
            <a:r>
              <a:rPr lang="ru-RU" dirty="0" smtClean="0"/>
              <a:t>Чтобы не запутаться в сценарии, код на </a:t>
            </a:r>
            <a:r>
              <a:rPr lang="ru-RU" dirty="0" err="1" smtClean="0"/>
              <a:t>JavaScript</a:t>
            </a:r>
            <a:r>
              <a:rPr lang="ru-RU" dirty="0" smtClean="0"/>
              <a:t> пишут в отдельном файле и оставляют комментарии. Обычно этот файл называют </a:t>
            </a:r>
            <a:r>
              <a:rPr lang="ru-RU" dirty="0" err="1" smtClean="0"/>
              <a:t>script.js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Математика ниже плинтуса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ru-RU" dirty="0" smtClean="0"/>
              <a:t>Но дробные числа можно округлить до целых. Для этого как раз есть команда </a:t>
            </a:r>
            <a:r>
              <a:rPr lang="ru-RU" b="1" dirty="0" err="1" smtClean="0"/>
              <a:t>Math.floor</a:t>
            </a:r>
            <a:r>
              <a:rPr lang="ru-RU" b="1" dirty="0" smtClean="0"/>
              <a:t>()</a:t>
            </a:r>
            <a:r>
              <a:rPr lang="ru-RU" dirty="0" smtClean="0"/>
              <a:t>. В круглые скобки она принимает нецелое число и округляет его вниз, то есть отбрасывает все цифры после точки: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randomNumber</a:t>
            </a:r>
            <a:r>
              <a:rPr lang="en-US" dirty="0" smtClean="0"/>
              <a:t> = </a:t>
            </a:r>
            <a:r>
              <a:rPr lang="en-US" dirty="0" err="1" smtClean="0"/>
              <a:t>Math.random</a:t>
            </a:r>
            <a:r>
              <a:rPr lang="en-US" dirty="0" smtClean="0"/>
              <a:t>() * 10;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randomNumberInt</a:t>
            </a:r>
            <a:r>
              <a:rPr lang="en-US" dirty="0" smtClean="0"/>
              <a:t> = </a:t>
            </a:r>
            <a:r>
              <a:rPr lang="en-US" dirty="0" err="1" smtClean="0"/>
              <a:t>Math.floor</a:t>
            </a:r>
            <a:r>
              <a:rPr lang="en-US" dirty="0" smtClean="0"/>
              <a:t>(</a:t>
            </a:r>
            <a:r>
              <a:rPr lang="en-US" dirty="0" err="1" smtClean="0"/>
              <a:t>randomNumber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randomNumber</a:t>
            </a:r>
            <a:r>
              <a:rPr lang="en-US" dirty="0" smtClean="0"/>
              <a:t>); // 9.315448768805199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randomNumberInt</a:t>
            </a:r>
            <a:r>
              <a:rPr lang="en-US" dirty="0" smtClean="0"/>
              <a:t>); // 9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Математика ниже плинтуса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ru-RU" dirty="0" smtClean="0"/>
              <a:t>Можно записать и в одну строку:</a:t>
            </a:r>
            <a:endParaRPr lang="en-US" dirty="0" smtClean="0"/>
          </a:p>
          <a:p>
            <a:r>
              <a:rPr lang="en-US" b="1" dirty="0" smtClean="0"/>
              <a:t>let </a:t>
            </a:r>
            <a:r>
              <a:rPr lang="en-US" b="1" dirty="0" err="1" smtClean="0"/>
              <a:t>randomNumberInt</a:t>
            </a:r>
            <a:r>
              <a:rPr lang="en-US" b="1" dirty="0" smtClean="0"/>
              <a:t> = </a:t>
            </a:r>
            <a:r>
              <a:rPr lang="en-US" b="1" dirty="0" err="1" smtClean="0"/>
              <a:t>Math.floor</a:t>
            </a:r>
            <a:r>
              <a:rPr lang="en-US" b="1" dirty="0" smtClean="0"/>
              <a:t>(</a:t>
            </a:r>
            <a:r>
              <a:rPr lang="en-US" b="1" dirty="0" err="1" smtClean="0"/>
              <a:t>Math.random</a:t>
            </a:r>
            <a:r>
              <a:rPr lang="en-US" b="1" dirty="0" smtClean="0"/>
              <a:t>() * 10);</a:t>
            </a:r>
          </a:p>
          <a:p>
            <a:pPr lvl="1"/>
            <a:r>
              <a:rPr lang="ru-RU" dirty="0" smtClean="0"/>
              <a:t>Здесь в переменной </a:t>
            </a:r>
            <a:r>
              <a:rPr lang="ru-RU" dirty="0" err="1" smtClean="0"/>
              <a:t>randomNumberInt</a:t>
            </a:r>
            <a:r>
              <a:rPr lang="ru-RU" dirty="0" smtClean="0"/>
              <a:t> окажется число от 0 до 9. Почему не до 10? Потому, что </a:t>
            </a:r>
            <a:r>
              <a:rPr lang="ru-RU" dirty="0" err="1" smtClean="0"/>
              <a:t>Math.random</a:t>
            </a:r>
            <a:r>
              <a:rPr lang="ru-RU" dirty="0" smtClean="0"/>
              <a:t>() генерирует число от 0 до 1, включая 0 и не включая 1. Стало быть, самое большое число, которое она может сгенерировать, скажем, 0.99999999999 при умножении на 10 даст 9.99999999999, а при округлении вниз — 9.</a:t>
            </a:r>
          </a:p>
          <a:p>
            <a:pPr lvl="1"/>
            <a:r>
              <a:rPr lang="ru-RU" dirty="0" smtClean="0"/>
              <a:t>Математика — царица наук.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Математика ниже плинтуса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console.log(</a:t>
            </a:r>
            <a:r>
              <a:rPr lang="en-US" dirty="0" err="1" smtClean="0"/>
              <a:t>aliExpress.length</a:t>
            </a:r>
            <a:r>
              <a:rPr lang="en-US" dirty="0" smtClean="0"/>
              <a:t>) // </a:t>
            </a:r>
            <a:r>
              <a:rPr lang="ru-RU" dirty="0" smtClean="0"/>
              <a:t>покажет длину массива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Функции</a:t>
            </a:r>
            <a:endParaRPr lang="ru-RU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058072"/>
            <a:ext cx="7632848" cy="561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Функции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3240360"/>
          </a:xfrm>
        </p:spPr>
        <p:txBody>
          <a:bodyPr>
            <a:normAutofit/>
          </a:bodyPr>
          <a:lstStyle/>
          <a:p>
            <a:r>
              <a:rPr lang="ru-RU" dirty="0" smtClean="0"/>
              <a:t> Создавая функцию, вы создаёте лишь инструкцию — что будет сделано, если к функции позже обратятся по имени.</a:t>
            </a:r>
          </a:p>
          <a:p>
            <a:r>
              <a:rPr lang="ru-RU" dirty="0" smtClean="0"/>
              <a:t>Чтобы использовать функцию, нужно написать её имя и поставить круглые скобки:</a:t>
            </a:r>
          </a:p>
          <a:p>
            <a:endParaRPr lang="ru-RU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291603"/>
            <a:ext cx="4392488" cy="230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Функции с аргументами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324036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 Функция </a:t>
            </a:r>
            <a:r>
              <a:rPr lang="ru-RU" b="1" dirty="0" err="1" smtClean="0"/>
              <a:t>getRandomElement</a:t>
            </a:r>
            <a:r>
              <a:rPr lang="ru-RU" dirty="0" smtClean="0"/>
              <a:t> работает только с массивом </a:t>
            </a:r>
            <a:r>
              <a:rPr lang="ru-RU" b="1" dirty="0" err="1" smtClean="0"/>
              <a:t>phrases</a:t>
            </a:r>
            <a:r>
              <a:rPr lang="ru-RU" dirty="0" smtClean="0"/>
              <a:t> — она использует имя этого массива в своём коде. Но если ей нужно получить какие-то внешние данные, их передают как аргументы. Так функция получается универсальной — при каждом вызове на вход можно передавать разное.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293096"/>
            <a:ext cx="674677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3" y="5517232"/>
            <a:ext cx="506936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Возвращаемое значение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324036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 функциям в </a:t>
            </a:r>
            <a:r>
              <a:rPr lang="ru-RU" dirty="0" err="1" smtClean="0"/>
              <a:t>JavaScript</a:t>
            </a:r>
            <a:r>
              <a:rPr lang="ru-RU" dirty="0" smtClean="0"/>
              <a:t> обычно поручают преобразовывать данные, но не определять, где они применяются (в консоли, во всплывающем окне, в других функциях — вариантов слишком много). Нужно просто вернуть эти данные </a:t>
            </a:r>
            <a:r>
              <a:rPr lang="ru-RU" dirty="0" err="1" smtClean="0"/>
              <a:t>скрипту</a:t>
            </a:r>
            <a:r>
              <a:rPr lang="ru-RU" dirty="0" smtClean="0"/>
              <a:t> для дальнейшего использования. Возвращаемые значения указывает оператор </a:t>
            </a:r>
            <a:r>
              <a:rPr lang="ru-RU" b="1" dirty="0" err="1" smtClean="0"/>
              <a:t>return</a:t>
            </a:r>
            <a:r>
              <a:rPr lang="ru-RU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1" y="4077072"/>
            <a:ext cx="608724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Выбор и изменение элементов страницы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 Чтобы работать с элементами страницы, в </a:t>
            </a:r>
            <a:r>
              <a:rPr lang="ru-RU" dirty="0" err="1" smtClean="0"/>
              <a:t>JavaScript</a:t>
            </a:r>
            <a:r>
              <a:rPr lang="ru-RU" dirty="0" smtClean="0"/>
              <a:t> есть специальный ящик, он называется </a:t>
            </a:r>
            <a:r>
              <a:rPr lang="ru-RU" b="1" dirty="0" err="1" smtClean="0"/>
              <a:t>document</a:t>
            </a:r>
            <a:r>
              <a:rPr lang="ru-RU" dirty="0" smtClean="0"/>
              <a:t>. В этом ящике — вся информация о </a:t>
            </a:r>
            <a:r>
              <a:rPr lang="ru-RU" dirty="0" err="1" smtClean="0"/>
              <a:t>веб-странице</a:t>
            </a:r>
            <a:r>
              <a:rPr lang="ru-RU" dirty="0" smtClean="0"/>
              <a:t>: URL-адрес, таблицы стилей, кодировка, гиперссылки, все тексты. И да, через </a:t>
            </a:r>
            <a:r>
              <a:rPr lang="ru-RU" b="1" dirty="0" err="1" smtClean="0"/>
              <a:t>document</a:t>
            </a:r>
            <a:r>
              <a:rPr lang="ru-RU" dirty="0" smtClean="0"/>
              <a:t> можно получить доступ к управлению любым элементом на странице.</a:t>
            </a:r>
          </a:p>
          <a:p>
            <a:r>
              <a:rPr lang="ru-RU" dirty="0" smtClean="0"/>
              <a:t>элементами можно управлять и через </a:t>
            </a:r>
            <a:r>
              <a:rPr lang="ru-RU" dirty="0" err="1" smtClean="0"/>
              <a:t>JavaScript</a:t>
            </a:r>
            <a:r>
              <a:rPr lang="ru-RU" dirty="0" smtClean="0"/>
              <a:t> — надо только их найти, например, </a:t>
            </a:r>
            <a:r>
              <a:rPr lang="ru-RU" b="1" dirty="0" smtClean="0"/>
              <a:t>по названию класса </a:t>
            </a:r>
            <a:r>
              <a:rPr lang="ru-RU" dirty="0" smtClean="0"/>
              <a:t>элемента.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Выбор и изменение элементов страницы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266429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 Помимо ящиков в </a:t>
            </a:r>
            <a:r>
              <a:rPr lang="ru-RU" dirty="0" err="1" smtClean="0"/>
              <a:t>JavaScript</a:t>
            </a:r>
            <a:r>
              <a:rPr lang="ru-RU" dirty="0" smtClean="0"/>
              <a:t> есть инструменты, которыми можно менять всё, что оказалось в ящиках — не только в </a:t>
            </a:r>
            <a:r>
              <a:rPr lang="ru-RU" b="1" dirty="0" err="1" smtClean="0"/>
              <a:t>document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Например, инструмент </a:t>
            </a:r>
            <a:r>
              <a:rPr lang="ru-RU" b="1" dirty="0" err="1" smtClean="0"/>
              <a:t>querySelector</a:t>
            </a:r>
            <a:r>
              <a:rPr lang="ru-RU" dirty="0" smtClean="0"/>
              <a:t>. Он работает как функция и принимает на вход селектор класса элемента, к которому вы хотите получить доступ: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89040"/>
            <a:ext cx="831793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Реакция на действия пользователя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266429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 Самое крутое в JS — это взаимодействие с пользователем.</a:t>
            </a:r>
          </a:p>
          <a:p>
            <a:r>
              <a:rPr lang="ru-RU" dirty="0" smtClean="0"/>
              <a:t>Чтобы отреагировать на действие пользователя, это действие нужно «услышать». В JS существуют «слушатели событий», которые добавляют к определённому элементу. Когда с элементом совершается событие, запускается функция: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645024"/>
            <a:ext cx="756024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Первый код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5001419"/>
          </a:xfrm>
        </p:spPr>
        <p:txBody>
          <a:bodyPr/>
          <a:lstStyle/>
          <a:p>
            <a:r>
              <a:rPr lang="ru-RU" dirty="0" smtClean="0"/>
              <a:t>Трюки и финты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Реакция на действия пользователя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440159"/>
          </a:xfrm>
        </p:spPr>
        <p:txBody>
          <a:bodyPr>
            <a:normAutofit/>
          </a:bodyPr>
          <a:lstStyle/>
          <a:p>
            <a:r>
              <a:rPr lang="ru-RU" dirty="0" smtClean="0"/>
              <a:t> На примере с элементом .</a:t>
            </a:r>
            <a:r>
              <a:rPr lang="ru-RU" dirty="0" err="1" smtClean="0"/>
              <a:t>button</a:t>
            </a:r>
            <a:r>
              <a:rPr lang="ru-RU" dirty="0" smtClean="0"/>
              <a:t> это будет выглядеть так: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133" y="2420888"/>
            <a:ext cx="854956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Реакция на действия пользователя</a:t>
            </a:r>
            <a:endParaRPr lang="ru-RU" sz="3200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052736"/>
            <a:ext cx="6735252" cy="56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Булевы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ru-RU" dirty="0" smtClean="0"/>
              <a:t>В 1833 году британский математик </a:t>
            </a:r>
            <a:r>
              <a:rPr lang="ru-RU" b="1" dirty="0" smtClean="0"/>
              <a:t>Джордж Буль</a:t>
            </a:r>
            <a:r>
              <a:rPr lang="ru-RU" dirty="0" smtClean="0"/>
              <a:t> на прогулке решил срезать угол через частное поле и задумался, правильно ли он идёт. Ему пришло в голову, что верное утверждение можно записать как 1, а неверное как 0. Родилась новая алгебра — исчисление высказываний, где правду или ложь вычисляют, решая уравнения. Придуманные Булем значения записывают английскими словами </a:t>
            </a:r>
            <a:r>
              <a:rPr lang="ru-RU" b="1" dirty="0" err="1" smtClean="0"/>
              <a:t>true</a:t>
            </a:r>
            <a:r>
              <a:rPr lang="ru-RU" dirty="0" smtClean="0"/>
              <a:t> (истинный) и </a:t>
            </a:r>
            <a:r>
              <a:rPr lang="ru-RU" b="1" dirty="0" err="1" smtClean="0"/>
              <a:t>false</a:t>
            </a:r>
            <a:r>
              <a:rPr lang="ru-RU" dirty="0" smtClean="0"/>
              <a:t> (ложный).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Булевы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/>
          <a:lstStyle/>
          <a:p>
            <a:r>
              <a:rPr lang="ru-RU" dirty="0" smtClean="0"/>
              <a:t>106 лет спустя другой британский математик, </a:t>
            </a:r>
            <a:r>
              <a:rPr lang="ru-RU" b="1" dirty="0" smtClean="0"/>
              <a:t>Алан Тьюринг</a:t>
            </a:r>
            <a:r>
              <a:rPr lang="ru-RU" dirty="0" smtClean="0"/>
              <a:t>, вообразил вычислительную машину, которая перебирала все решения задачи, пока не находила правильное. Тьюринг придумал, как остановить программу: после каждого действия машина отвечает на проверочный вопрос, и когда ответ меняется с </a:t>
            </a:r>
            <a:r>
              <a:rPr lang="ru-RU" b="1" dirty="0" err="1" smtClean="0"/>
              <a:t>true</a:t>
            </a:r>
            <a:r>
              <a:rPr lang="ru-RU" dirty="0" smtClean="0"/>
              <a:t> на </a:t>
            </a:r>
            <a:r>
              <a:rPr lang="ru-RU" b="1" dirty="0" err="1" smtClean="0"/>
              <a:t>false</a:t>
            </a:r>
            <a:r>
              <a:rPr lang="ru-RU" dirty="0" smtClean="0"/>
              <a:t>, останавливает перебор.</a:t>
            </a: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Булевы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Неожиданно для самого </a:t>
            </a:r>
            <a:r>
              <a:rPr lang="ru-RU" b="1" dirty="0" smtClean="0"/>
              <a:t>Тьюринга</a:t>
            </a:r>
            <a:r>
              <a:rPr lang="ru-RU" dirty="0" smtClean="0"/>
              <a:t> такую машину сразу же стали строить, когда началась война с нацистской Германией. Немцы кодировали сообщения армии и флота электромеханической машиной </a:t>
            </a:r>
            <a:r>
              <a:rPr lang="ru-RU" b="1" dirty="0" err="1" smtClean="0"/>
              <a:t>Энигма</a:t>
            </a:r>
            <a:r>
              <a:rPr lang="ru-RU" dirty="0" smtClean="0"/>
              <a:t>, где ключом к шифру была ежедневно менявшаяся комбинация чисел. Взломать шифр можно было только перебором 17576 возможных комбинаций. Так применение </a:t>
            </a:r>
            <a:r>
              <a:rPr lang="ru-RU" b="1" dirty="0" err="1" smtClean="0"/>
              <a:t>true</a:t>
            </a:r>
            <a:r>
              <a:rPr lang="ru-RU" dirty="0" smtClean="0"/>
              <a:t> и </a:t>
            </a:r>
            <a:r>
              <a:rPr lang="ru-RU" b="1" dirty="0" err="1" smtClean="0"/>
              <a:t>false</a:t>
            </a:r>
            <a:r>
              <a:rPr lang="ru-RU" dirty="0" smtClean="0"/>
              <a:t> помогло очистить море от немецких подлодок и открыть в Европе второй фронт.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Булевы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Немецкие </a:t>
            </a:r>
            <a:r>
              <a:rPr lang="ru-RU" dirty="0" err="1" smtClean="0"/>
              <a:t>криптографы</a:t>
            </a:r>
            <a:r>
              <a:rPr lang="ru-RU" dirty="0" smtClean="0"/>
              <a:t> не спешили дорабатывать </a:t>
            </a:r>
            <a:r>
              <a:rPr lang="ru-RU" b="1" dirty="0" err="1" smtClean="0"/>
              <a:t>Энигму</a:t>
            </a:r>
            <a:r>
              <a:rPr lang="ru-RU" dirty="0" smtClean="0"/>
              <a:t>, потому что не верили, что кто-то способен такую машину построить. Но когда </a:t>
            </a:r>
            <a:r>
              <a:rPr lang="ru-RU" b="1" dirty="0" smtClean="0"/>
              <a:t>Тьюринг</a:t>
            </a:r>
            <a:r>
              <a:rPr lang="ru-RU" dirty="0" smtClean="0"/>
              <a:t> создал её, поверили все. </a:t>
            </a:r>
            <a:r>
              <a:rPr lang="ru-RU" b="1" dirty="0" smtClean="0"/>
              <a:t>Началось производство компьютеров.</a:t>
            </a:r>
          </a:p>
          <a:p>
            <a:r>
              <a:rPr lang="ru-RU" dirty="0" smtClean="0"/>
              <a:t>Тьюринга поблагодарили, а семь лет спустя он попал под суд за то, что был </a:t>
            </a:r>
            <a:r>
              <a:rPr lang="ru-RU" dirty="0" err="1" smtClean="0"/>
              <a:t>гомосексуалом</a:t>
            </a:r>
            <a:r>
              <a:rPr lang="ru-RU" dirty="0" smtClean="0"/>
              <a:t>. Из двух возможных наказаний — тюрьмы и «лечения от неправильной ориентации» непроверенным препаратом — он выбрал лечение. Два года спустя </a:t>
            </a:r>
            <a:r>
              <a:rPr lang="ru-RU" b="1" dirty="0" smtClean="0"/>
              <a:t>Тьюринг погиб </a:t>
            </a:r>
            <a:r>
              <a:rPr lang="ru-RU" dirty="0" smtClean="0"/>
              <a:t>от отравления цианидом.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Булевы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/>
          </a:bodyPr>
          <a:lstStyle/>
          <a:p>
            <a:r>
              <a:rPr lang="ru-RU" dirty="0" smtClean="0"/>
              <a:t>Внимание, вопрос. Выражение 2 &gt; 2 — правда или ложь?</a:t>
            </a:r>
            <a:endParaRPr lang="en-US" dirty="0" smtClean="0"/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для этого есть специальный тип данных — </a:t>
            </a:r>
            <a:r>
              <a:rPr lang="ru-RU" b="1" dirty="0" smtClean="0"/>
              <a:t>булевы величины </a:t>
            </a:r>
            <a:r>
              <a:rPr lang="ru-RU" b="1" dirty="0" err="1" smtClean="0"/>
              <a:t>true</a:t>
            </a:r>
            <a:r>
              <a:rPr lang="ru-RU" b="1" dirty="0" smtClean="0"/>
              <a:t> и </a:t>
            </a:r>
            <a:r>
              <a:rPr lang="ru-RU" b="1" dirty="0" err="1" smtClean="0"/>
              <a:t>false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Спасибо Булю, что решил срезать угол.</a:t>
            </a:r>
          </a:p>
          <a:p>
            <a:endParaRPr lang="en-US" dirty="0" smtClean="0"/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Условия в теории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r>
              <a:rPr lang="ru-RU" b="1" dirty="0" smtClean="0"/>
              <a:t>Если</a:t>
            </a:r>
            <a:r>
              <a:rPr lang="ru-RU" dirty="0" smtClean="0"/>
              <a:t> за окном дождь, возьмите зонт. </a:t>
            </a:r>
            <a:r>
              <a:rPr lang="ru-RU" b="1" dirty="0" smtClean="0"/>
              <a:t>Если</a:t>
            </a:r>
            <a:r>
              <a:rPr lang="ru-RU" dirty="0" smtClean="0"/>
              <a:t> в баке осталось мало бензина, остановитесь на заправке. </a:t>
            </a:r>
            <a:r>
              <a:rPr lang="ru-RU" b="1" dirty="0" smtClean="0"/>
              <a:t>Если</a:t>
            </a:r>
            <a:r>
              <a:rPr lang="ru-RU" dirty="0" smtClean="0"/>
              <a:t> есть в кармане пачка — ну, вы поняли. В жизни человек вообще действует на основе условий: </a:t>
            </a:r>
            <a:r>
              <a:rPr lang="ru-RU" b="1" dirty="0" smtClean="0"/>
              <a:t>если такие-то условия, то делаем вот так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Если </a:t>
            </a:r>
            <a:r>
              <a:rPr lang="ru-RU" dirty="0" err="1" smtClean="0"/>
              <a:t>прокрастинаторский</a:t>
            </a:r>
            <a:r>
              <a:rPr lang="ru-RU" dirty="0" smtClean="0"/>
              <a:t> совет слишком длинный и в экран не помещается, то надо уменьшить шрифт:</a:t>
            </a:r>
            <a:endParaRPr lang="en-US" dirty="0" smtClean="0"/>
          </a:p>
          <a:p>
            <a:pPr lvl="1"/>
            <a:r>
              <a:rPr lang="ru-RU" dirty="0" smtClean="0"/>
              <a:t>если (надпись длиннее 40 символов) {    уменьшить размер надписи до 32px}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Условия в теории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r>
              <a:rPr lang="ru-RU" dirty="0" smtClean="0"/>
              <a:t>Но что, если надпись не такая длинная, а размер шрифта почему-то маленький? Стоит перестраховаться:</a:t>
            </a:r>
            <a:endParaRPr lang="en-US" dirty="0" smtClean="0"/>
          </a:p>
          <a:p>
            <a:pPr lvl="1"/>
            <a:r>
              <a:rPr lang="ru-RU" dirty="0" smtClean="0"/>
              <a:t>если (надпись длиннее 40 символов) {    уменьшить размер надписи до 33px} иначе {    установить обычный размер в 42px}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Условия в теории</a:t>
            </a:r>
            <a:endParaRPr lang="ru-RU" sz="32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09563"/>
            <a:ext cx="8229600" cy="475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Что такое HTML и CSS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5001419"/>
          </a:xfrm>
        </p:spPr>
        <p:txBody>
          <a:bodyPr/>
          <a:lstStyle/>
          <a:p>
            <a:r>
              <a:rPr lang="ru-RU" dirty="0" smtClean="0"/>
              <a:t>Теги </a:t>
            </a:r>
            <a:r>
              <a:rPr lang="en-US" dirty="0" smtClean="0"/>
              <a:t>HTML</a:t>
            </a:r>
          </a:p>
          <a:p>
            <a:pPr lvl="1"/>
            <a:r>
              <a:rPr lang="ru-RU" dirty="0" smtClean="0"/>
              <a:t>В уроке ссылка оказалась внутри параграфа:</a:t>
            </a:r>
            <a:endParaRPr lang="en-US" dirty="0" smtClean="0"/>
          </a:p>
          <a:p>
            <a:pPr lvl="1"/>
            <a:r>
              <a:rPr lang="ru-RU" dirty="0" smtClean="0"/>
              <a:t>Суть HTML-конструктора в этом — в элементы можно вкладывать не только текст, но и другие элементы. Элемент, который лежит внутри, называется дочерним. Тот, в который вложен дочерний, называется родительским.</a:t>
            </a:r>
            <a:endParaRPr lang="en-US" dirty="0" smtClean="0"/>
          </a:p>
          <a:p>
            <a:pPr lvl="1"/>
            <a:endParaRPr lang="ru-RU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Условия в теории</a:t>
            </a:r>
            <a:endParaRPr lang="ru-RU" sz="32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426" y="908720"/>
            <a:ext cx="870805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717032"/>
            <a:ext cx="8568952" cy="309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Условия в теории</a:t>
            </a:r>
            <a:endParaRPr lang="ru-RU" sz="3200" b="1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ru-RU" dirty="0" smtClean="0"/>
              <a:t>Проверяя выполнение условия, </a:t>
            </a:r>
            <a:r>
              <a:rPr lang="ru-RU" dirty="0" err="1" smtClean="0"/>
              <a:t>JavaScript</a:t>
            </a:r>
            <a:r>
              <a:rPr lang="ru-RU" dirty="0" smtClean="0"/>
              <a:t> отвечает на вопрос, равно ли оно </a:t>
            </a:r>
            <a:r>
              <a:rPr lang="ru-RU" dirty="0" err="1" smtClean="0"/>
              <a:t>true</a:t>
            </a:r>
            <a:r>
              <a:rPr lang="ru-RU" dirty="0" smtClean="0"/>
              <a:t> или </a:t>
            </a:r>
            <a:r>
              <a:rPr lang="ru-RU" dirty="0" err="1" smtClean="0"/>
              <a:t>false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3848" y="2780928"/>
            <a:ext cx="7232568" cy="1343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Условия в теории</a:t>
            </a:r>
            <a:endParaRPr lang="ru-RU" sz="3200" b="1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ru-RU" dirty="0" smtClean="0"/>
              <a:t>Что попадёт в консоль?</a:t>
            </a:r>
            <a:endParaRPr lang="en-US" dirty="0" smtClean="0"/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068960"/>
            <a:ext cx="6449035" cy="212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Объекты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r>
              <a:rPr lang="ru-RU" dirty="0" smtClean="0"/>
              <a:t>Массивы годятся для хранения однородных элементов. Но хранить в них информацию о пользователе неудобно: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435" y="2852936"/>
            <a:ext cx="7997116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Объекты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r>
              <a:rPr lang="ru-RU" dirty="0" smtClean="0"/>
              <a:t>Для хранения разнородных данных обычно используют другую структуру — </a:t>
            </a:r>
            <a:r>
              <a:rPr lang="ru-RU" b="1" dirty="0" smtClean="0"/>
              <a:t>объекты</a:t>
            </a:r>
            <a:r>
              <a:rPr lang="ru-RU" dirty="0" smtClean="0"/>
              <a:t>. </a:t>
            </a:r>
            <a:r>
              <a:rPr lang="ru-RU" b="1" i="1" dirty="0" smtClean="0"/>
              <a:t>Они создаются фигурными скобками</a:t>
            </a:r>
            <a:r>
              <a:rPr lang="ru-RU" dirty="0" smtClean="0"/>
              <a:t>. Того же самого пользователя в объекте можно представить так, что сразу всё ясно: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698" y="3573016"/>
            <a:ext cx="4564534" cy="2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Объекты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r>
              <a:rPr lang="ru-RU" b="1" dirty="0" smtClean="0"/>
              <a:t>Объекты</a:t>
            </a:r>
            <a:r>
              <a:rPr lang="ru-RU" dirty="0" smtClean="0"/>
              <a:t> содержат </a:t>
            </a:r>
            <a:r>
              <a:rPr lang="ru-RU" b="1" dirty="0" smtClean="0"/>
              <a:t>свойства</a:t>
            </a:r>
            <a:r>
              <a:rPr lang="ru-RU" dirty="0" smtClean="0"/>
              <a:t>. </a:t>
            </a:r>
            <a:r>
              <a:rPr lang="ru-RU" b="1" dirty="0" smtClean="0"/>
              <a:t>Свойство</a:t>
            </a:r>
            <a:r>
              <a:rPr lang="ru-RU" dirty="0" smtClean="0"/>
              <a:t> объекта состоит из </a:t>
            </a:r>
            <a:r>
              <a:rPr lang="ru-RU" b="1" dirty="0" smtClean="0"/>
              <a:t>ключа</a:t>
            </a:r>
            <a:r>
              <a:rPr lang="ru-RU" dirty="0" smtClean="0"/>
              <a:t>, например, </a:t>
            </a:r>
            <a:r>
              <a:rPr lang="ru-RU" dirty="0" err="1" smtClean="0"/>
              <a:t>name</a:t>
            </a:r>
            <a:r>
              <a:rPr lang="ru-RU" dirty="0" smtClean="0"/>
              <a:t> и значения по этому ключу — 'Мария'. Обратиться к свойству объекта можно через точку: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609" y="3933056"/>
            <a:ext cx="776912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Подключение внешних библиотек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r>
              <a:rPr lang="ru-RU" dirty="0" smtClean="0"/>
              <a:t>Хороший разработчик умеет общаться с дизайнером. Хороший дизайнер говорит с разработчиком на одном языке.</a:t>
            </a:r>
          </a:p>
          <a:p>
            <a:r>
              <a:rPr lang="ru-RU" dirty="0" smtClean="0"/>
              <a:t>Вы подготовили демо-версию проекта для </a:t>
            </a:r>
            <a:r>
              <a:rPr lang="ru-RU" dirty="0" err="1" smtClean="0"/>
              <a:t>прокрастинаторов</a:t>
            </a:r>
            <a:r>
              <a:rPr lang="ru-RU" dirty="0" smtClean="0"/>
              <a:t> и отправили её абстрактному дизайнеру.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050724"/>
            <a:ext cx="5404445" cy="261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Подключение внешних библиотек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9218" name="Picture 2" descr="E:\-=Из сети=-\ezgif-7-dc59babae242_1584989092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980728"/>
            <a:ext cx="6971929" cy="55513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Подключение внешних библиотек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36712"/>
            <a:ext cx="864406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Подключение внешних библиотек</a:t>
            </a:r>
            <a:endParaRPr lang="ru-RU" sz="32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Что ещё за </a:t>
            </a:r>
            <a:r>
              <a:rPr lang="ru-RU" b="1" dirty="0" smtClean="0"/>
              <a:t>библиотека</a:t>
            </a:r>
            <a:r>
              <a:rPr lang="ru-RU" dirty="0" smtClean="0"/>
              <a:t>?</a:t>
            </a:r>
          </a:p>
          <a:p>
            <a:r>
              <a:rPr lang="ru-RU" dirty="0" smtClean="0"/>
              <a:t>Не весь код надо писать самим. Вокруг </a:t>
            </a:r>
            <a:r>
              <a:rPr lang="ru-RU" dirty="0" err="1" smtClean="0"/>
              <a:t>JavaScript</a:t>
            </a:r>
            <a:r>
              <a:rPr lang="ru-RU" dirty="0" smtClean="0"/>
              <a:t> — большое сообщество разработчиков. </a:t>
            </a:r>
            <a:r>
              <a:rPr lang="ru-RU" b="1" i="1" dirty="0" smtClean="0"/>
              <a:t>Они уже решили множество задач, которые встанут перед вами</a:t>
            </a:r>
            <a:r>
              <a:rPr lang="ru-RU" dirty="0" smtClean="0"/>
              <a:t>. Многие разработчики выложили результат своей работы в виде библиотек готового кода. Вы просто подключаете их и используете в своём проекте.</a:t>
            </a:r>
          </a:p>
          <a:p>
            <a:r>
              <a:rPr lang="ru-RU" dirty="0" smtClean="0"/>
              <a:t>Обычно </a:t>
            </a:r>
            <a:r>
              <a:rPr lang="ru-RU" b="1" dirty="0" smtClean="0"/>
              <a:t>библиотека</a:t>
            </a:r>
            <a:r>
              <a:rPr lang="ru-RU" dirty="0" smtClean="0"/>
              <a:t> — это </a:t>
            </a:r>
            <a:r>
              <a:rPr lang="ru-RU" b="1" dirty="0" smtClean="0"/>
              <a:t>просто JavaScript-файл</a:t>
            </a:r>
            <a:r>
              <a:rPr lang="ru-RU" dirty="0" smtClean="0"/>
              <a:t>, лежащий на стороннем сайте. Потому и подключить её можно как простой файл, указав её адрес в атрибуте </a:t>
            </a:r>
            <a:r>
              <a:rPr lang="ru-RU" b="1" dirty="0" err="1" smtClean="0"/>
              <a:t>src</a:t>
            </a:r>
            <a:r>
              <a:rPr lang="ru-RU" dirty="0" smtClean="0"/>
              <a:t> тега </a:t>
            </a:r>
            <a:r>
              <a:rPr lang="ru-RU" b="1" smtClean="0"/>
              <a:t>script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Что такое HTML и CSS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5001419"/>
          </a:xfrm>
        </p:spPr>
        <p:txBody>
          <a:bodyPr/>
          <a:lstStyle/>
          <a:p>
            <a:r>
              <a:rPr lang="ru-RU" dirty="0" smtClean="0"/>
              <a:t>Перед тем, как улететь дальше к вершинам вёрстки, выберите, какая разметка будет работать: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&lt;p&gt;&lt;a </a:t>
            </a:r>
            <a:r>
              <a:rPr lang="en-US" dirty="0" err="1" smtClean="0"/>
              <a:t>href</a:t>
            </a:r>
            <a:r>
              <a:rPr lang="en-US" dirty="0" smtClean="0"/>
              <a:t>="https://vk.com"&gt;&lt;/p&gt;&lt;/a&gt;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&lt;div&gt;&lt;h1&gt;&lt;h2&gt;&lt;/h1&gt;&lt;/h2&gt;&lt;/div&gt;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&lt;/p&gt;&lt;/h1&gt;&lt;h1&gt;&lt;p&gt;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&lt;div&gt;&lt;a href="https://nasa.gov"&gt;&lt;/a&gt;&lt;p&gt;&lt;/p&gt;&lt;/div&gt;</a:t>
            </a:r>
            <a:endParaRPr lang="en-US" dirty="0" smtClean="0"/>
          </a:p>
          <a:p>
            <a:pPr lvl="1"/>
            <a:endParaRPr lang="ru-R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Что такое HTML и CSS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5001419"/>
          </a:xfrm>
        </p:spPr>
        <p:txBody>
          <a:bodyPr/>
          <a:lstStyle/>
          <a:p>
            <a:r>
              <a:rPr lang="ru-RU" dirty="0" smtClean="0"/>
              <a:t>Изображения</a:t>
            </a:r>
          </a:p>
          <a:p>
            <a:pPr lvl="1"/>
            <a:r>
              <a:rPr lang="ru-RU" dirty="0" smtClean="0"/>
              <a:t>Без указания размеров изображение загружается в своём исходном размере. Пока мы не добрались до CSS, сделаем картинку чуть меньше.</a:t>
            </a:r>
          </a:p>
          <a:p>
            <a:pPr lvl="1"/>
            <a:r>
              <a:rPr lang="ru-RU" dirty="0" smtClean="0"/>
              <a:t>Добавьте тегу &lt;</a:t>
            </a:r>
            <a:r>
              <a:rPr lang="ru-RU" dirty="0" err="1" smtClean="0"/>
              <a:t>img</a:t>
            </a:r>
            <a:r>
              <a:rPr lang="ru-RU" dirty="0" smtClean="0"/>
              <a:t>&gt; атрибут </a:t>
            </a:r>
            <a:r>
              <a:rPr lang="ru-RU" dirty="0" err="1" smtClean="0"/>
              <a:t>width</a:t>
            </a:r>
            <a:r>
              <a:rPr lang="ru-RU" dirty="0" smtClean="0"/>
              <a:t> со значением 230</a:t>
            </a:r>
          </a:p>
          <a:p>
            <a:pPr lvl="1"/>
            <a:endParaRPr lang="en-US" dirty="0" smtClean="0"/>
          </a:p>
          <a:p>
            <a:pPr lvl="1"/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Правила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5001419"/>
          </a:xfrm>
        </p:spPr>
        <p:txBody>
          <a:bodyPr>
            <a:normAutofit fontScale="77500" lnSpcReduction="20000"/>
          </a:bodyPr>
          <a:lstStyle/>
          <a:p>
            <a:pPr lvl="1"/>
            <a:endParaRPr lang="en-US" dirty="0" smtClean="0"/>
          </a:p>
          <a:p>
            <a:r>
              <a:rPr lang="ru-RU" dirty="0" smtClean="0"/>
              <a:t>Стиль, заданный внутри тега, называется встроенным или </a:t>
            </a:r>
            <a:r>
              <a:rPr lang="ru-RU" dirty="0" err="1" smtClean="0"/>
              <a:t>инлайновым</a:t>
            </a:r>
            <a:r>
              <a:rPr lang="ru-RU" dirty="0" smtClean="0"/>
              <a:t>. Такой стиль подходит для уникального элемента, который должен бросаться в глаза. Но что если на странице 228 абзацев и нужно, чтобы все они выглядели одинаково?</a:t>
            </a:r>
          </a:p>
          <a:p>
            <a:r>
              <a:rPr lang="ru-RU" dirty="0" smtClean="0"/>
              <a:t>На такой случай в CSS есть правила стиля. Правило состоит из селектора и свойств со значениями. Селектор (по-латыни «тот, кто проводит отбор») — это отличительный признак элементов, которым данное правило установит единый стиль.</a:t>
            </a:r>
          </a:p>
          <a:p>
            <a:r>
              <a:rPr lang="ru-RU" dirty="0" smtClean="0"/>
              <a:t>Вот код, предписывающий всем заголовкам второго уровня небесно-голубой цвет и размер шрифта 32px. В роли селектора выступает имя тега: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2185</Words>
  <Application>Microsoft Office PowerPoint</Application>
  <PresentationFormat>Экран (4:3)</PresentationFormat>
  <Paragraphs>415</Paragraphs>
  <Slides>69</Slides>
  <Notes>66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0" baseType="lpstr">
      <vt:lpstr>Тема Office</vt:lpstr>
      <vt:lpstr>HTML, CSS, JavaScript</vt:lpstr>
      <vt:lpstr>Первый код</vt:lpstr>
      <vt:lpstr>Первый код</vt:lpstr>
      <vt:lpstr>Первый код</vt:lpstr>
      <vt:lpstr>Первый код</vt:lpstr>
      <vt:lpstr>Что такое HTML и CSS</vt:lpstr>
      <vt:lpstr>Что такое HTML и CSS</vt:lpstr>
      <vt:lpstr>Что такое HTML и CSS</vt:lpstr>
      <vt:lpstr>Правила CSS</vt:lpstr>
      <vt:lpstr>Правила CSS</vt:lpstr>
      <vt:lpstr>Правила CSS</vt:lpstr>
      <vt:lpstr>Правила CSS</vt:lpstr>
      <vt:lpstr>Давай посмотрим, как твои успехи. Интересно же</vt:lpstr>
      <vt:lpstr>Давай посмотрим, как твои успехи. Интересно же</vt:lpstr>
      <vt:lpstr>Давай посмотрим, как твои успехи. Интересно же</vt:lpstr>
      <vt:lpstr>Незаменимый инструмент</vt:lpstr>
      <vt:lpstr>Числа</vt:lpstr>
      <vt:lpstr>Числа</vt:lpstr>
      <vt:lpstr>Строки</vt:lpstr>
      <vt:lpstr>Строки</vt:lpstr>
      <vt:lpstr>Арифметика строк</vt:lpstr>
      <vt:lpstr>Арифметика строк</vt:lpstr>
      <vt:lpstr>Арифметика строк</vt:lpstr>
      <vt:lpstr>Арифметика строк</vt:lpstr>
      <vt:lpstr>Переменные</vt:lpstr>
      <vt:lpstr>Переменные I. Прямое переприсваивание</vt:lpstr>
      <vt:lpstr>Переменные II. Переприсваивание с использованием переменной</vt:lpstr>
      <vt:lpstr>Переменные</vt:lpstr>
      <vt:lpstr>Мастер прокрастинации</vt:lpstr>
      <vt:lpstr>Подключите JavaScript к HTML</vt:lpstr>
      <vt:lpstr>Массивы</vt:lpstr>
      <vt:lpstr>Массивы</vt:lpstr>
      <vt:lpstr>Массивы</vt:lpstr>
      <vt:lpstr>Случайные числа</vt:lpstr>
      <vt:lpstr>Случайные числа</vt:lpstr>
      <vt:lpstr>Случайные числа</vt:lpstr>
      <vt:lpstr>Случайные числа</vt:lpstr>
      <vt:lpstr>Случайные числа</vt:lpstr>
      <vt:lpstr>Математика ниже плинтуса</vt:lpstr>
      <vt:lpstr>Математика ниже плинтуса</vt:lpstr>
      <vt:lpstr>Математика ниже плинтуса</vt:lpstr>
      <vt:lpstr>Математика ниже плинтуса</vt:lpstr>
      <vt:lpstr>Функции</vt:lpstr>
      <vt:lpstr>Функции</vt:lpstr>
      <vt:lpstr>Функции с аргументами</vt:lpstr>
      <vt:lpstr>Возвращаемое значение</vt:lpstr>
      <vt:lpstr>Выбор и изменение элементов страницы</vt:lpstr>
      <vt:lpstr>Выбор и изменение элементов страницы</vt:lpstr>
      <vt:lpstr>Реакция на действия пользователя</vt:lpstr>
      <vt:lpstr>Реакция на действия пользователя</vt:lpstr>
      <vt:lpstr>Реакция на действия пользователя</vt:lpstr>
      <vt:lpstr>Булевы</vt:lpstr>
      <vt:lpstr>Булевы</vt:lpstr>
      <vt:lpstr>Булевы</vt:lpstr>
      <vt:lpstr>Булевы</vt:lpstr>
      <vt:lpstr>Булевы</vt:lpstr>
      <vt:lpstr>Условия в теории</vt:lpstr>
      <vt:lpstr>Условия в теории</vt:lpstr>
      <vt:lpstr>Условия в теории</vt:lpstr>
      <vt:lpstr>Условия в теории</vt:lpstr>
      <vt:lpstr>Условия в теории</vt:lpstr>
      <vt:lpstr>Условия в теории</vt:lpstr>
      <vt:lpstr>Объекты</vt:lpstr>
      <vt:lpstr>Объекты</vt:lpstr>
      <vt:lpstr>Объекты</vt:lpstr>
      <vt:lpstr>Подключение внешних библиотек</vt:lpstr>
      <vt:lpstr>Подключение внешних библиотек</vt:lpstr>
      <vt:lpstr>Подключение внешних библиотек</vt:lpstr>
      <vt:lpstr>Подключение внешних библиотек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</dc:title>
  <dc:creator>Zverdvd.org</dc:creator>
  <cp:lastModifiedBy>Zverdvd.org</cp:lastModifiedBy>
  <cp:revision>91</cp:revision>
  <dcterms:created xsi:type="dcterms:W3CDTF">2020-09-25T18:50:19Z</dcterms:created>
  <dcterms:modified xsi:type="dcterms:W3CDTF">2021-02-05T17:39:37Z</dcterms:modified>
</cp:coreProperties>
</file>