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808080"/>
    <a:srgbClr val="292929"/>
    <a:srgbClr val="333333"/>
    <a:srgbClr val="C0C0C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0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D357F3-80AE-452F-9786-194C2F821D49}"/>
              </a:ext>
            </a:extLst>
          </p:cNvPr>
          <p:cNvSpPr/>
          <p:nvPr/>
        </p:nvSpPr>
        <p:spPr>
          <a:xfrm>
            <a:off x="791580" y="2459504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71717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Крестьянская реформа 1861 года и особенности её реализации на Беларуси.</a:t>
            </a:r>
          </a:p>
        </p:txBody>
      </p:sp>
    </p:spTree>
    <p:extLst>
      <p:ext uri="{BB962C8B-B14F-4D97-AF65-F5344CB8AC3E}">
        <p14:creationId xmlns:p14="http://schemas.microsoft.com/office/powerpoint/2010/main" val="63368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53197" y="1638626"/>
            <a:ext cx="8051251" cy="3240361"/>
            <a:chOff x="435213" y="1527296"/>
            <a:chExt cx="8149491" cy="3485881"/>
          </a:xfrm>
        </p:grpSpPr>
        <p:pic>
          <p:nvPicPr>
            <p:cNvPr id="6146" name="Picture 2" descr="D:\БЕЛАРУСЬ\Новая папка\7b3b0fde2bc95336b181ca1ae21ce32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872" y="1527296"/>
              <a:ext cx="5843832" cy="348118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://opisanie-kartin.com/uploads16/image14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2" t="5562" r="6142"/>
            <a:stretch/>
          </p:blipFill>
          <p:spPr bwMode="auto">
            <a:xfrm>
              <a:off x="435213" y="1628800"/>
              <a:ext cx="2355641" cy="33843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611560" y="3695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В результате осуществления крестьянской реформы помещики в Беларуси сохранили в своей собственности более половины всех земель.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4941168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К помещикам отошли самые лучшие участки земли, что привело к </a:t>
            </a:r>
            <a:r>
              <a:rPr lang="be-BY" sz="2400" b="1" u="sng" dirty="0">
                <a:solidFill>
                  <a:srgbClr val="C00000"/>
                </a:solidFill>
              </a:rPr>
              <a:t>чересполосице,</a:t>
            </a:r>
            <a:r>
              <a:rPr lang="be-BY" sz="2400" b="1" dirty="0"/>
              <a:t> при которой помещичьи и крестьянские наделы (полоски) земли чередовались в зависимости от плодородия почвы.</a:t>
            </a:r>
          </a:p>
        </p:txBody>
      </p:sp>
    </p:spTree>
    <p:extLst>
      <p:ext uri="{BB962C8B-B14F-4D97-AF65-F5344CB8AC3E}">
        <p14:creationId xmlns:p14="http://schemas.microsoft.com/office/powerpoint/2010/main" val="80902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5556" y="34717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Реформа обусловила достаточно медленное развитие капиталистических отношений в сельском хозяйстве по так называемому </a:t>
            </a:r>
            <a:r>
              <a:rPr lang="be-BY" sz="2400" b="1" u="sng" dirty="0">
                <a:solidFill>
                  <a:srgbClr val="C00000"/>
                </a:solidFill>
              </a:rPr>
              <a:t>«прусскому» пути»</a:t>
            </a:r>
            <a:r>
              <a:rPr lang="be-BY" sz="2400" b="1" dirty="0"/>
              <a:t>, связанному с сохранением помещичьей собственности на землю.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494116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Условия рефо</a:t>
            </a:r>
            <a:r>
              <a:rPr lang="ru-RU" sz="2400" b="1" dirty="0"/>
              <a:t>р</a:t>
            </a:r>
            <a:r>
              <a:rPr lang="be-BY" sz="2400" b="1" dirty="0"/>
              <a:t>мы вызвали глубокое разочарование бывших помещичьих крестьян. Им было обидно выкупать землю, которой они пользовались на протяжении десятилетий и которую считали своей.</a:t>
            </a:r>
          </a:p>
          <a:p>
            <a:pPr algn="just"/>
            <a:endParaRPr lang="be-BY" sz="24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683568" y="1988840"/>
            <a:ext cx="7801829" cy="2880320"/>
            <a:chOff x="683567" y="2132856"/>
            <a:chExt cx="7801829" cy="2880320"/>
          </a:xfrm>
        </p:grpSpPr>
        <p:pic>
          <p:nvPicPr>
            <p:cNvPr id="9219" name="Picture 3" descr="D:\БЕЛАРУСЬ\Новая папка\215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90" b="16545"/>
            <a:stretch/>
          </p:blipFill>
          <p:spPr bwMode="auto">
            <a:xfrm>
              <a:off x="683567" y="2132856"/>
              <a:ext cx="5471197" cy="28803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http://www.irakly.info/forum/download/file.php?id=14815&amp;style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436" y="2160620"/>
              <a:ext cx="2271960" cy="280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055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7564" y="32102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Крестьянская реформа стала своеобразной чертой между феодализмом и капитализмом. Однако она имела половинчатый характер.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9572" y="3742594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Объявление крепостных крестьян лично свободными сочеталось с сохранением в собственности помещиков более половины всех земель.</a:t>
            </a:r>
          </a:p>
          <a:p>
            <a:pPr algn="just"/>
            <a:r>
              <a:rPr lang="be-BY" sz="2400" b="1" dirty="0"/>
              <a:t>Вместе с тем освобождение миллионов крестьян от крепостной зависимости создало необходимый для развития капиталистического производства рынок рабочей силы.</a:t>
            </a:r>
          </a:p>
        </p:txBody>
      </p:sp>
      <p:pic>
        <p:nvPicPr>
          <p:cNvPr id="5122" name="Picture 2" descr="D:\БЕЛАРУСЬ\Новая папка\_1880-v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276" b="12142"/>
          <a:stretch/>
        </p:blipFill>
        <p:spPr bwMode="auto">
          <a:xfrm>
            <a:off x="1223628" y="1521357"/>
            <a:ext cx="6840760" cy="22212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6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29816" y="1628800"/>
            <a:ext cx="7941275" cy="3418300"/>
            <a:chOff x="629816" y="1628800"/>
            <a:chExt cx="7941275" cy="3418300"/>
          </a:xfrm>
        </p:grpSpPr>
        <p:pic>
          <p:nvPicPr>
            <p:cNvPr id="10244" name="Picture 4" descr="http://www.fonstola.ru/pic/201201/240x320/fonstola.ru-7266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16" y="1893167"/>
              <a:ext cx="2286000" cy="304800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D:\БЕЛАРУСЬ\Новая папка\Сало-с-№востями-разное-скрепы-Русская-деревня-1847234.jpe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D4CDC3"/>
                </a:clrFrom>
                <a:clrTo>
                  <a:srgbClr val="D4CDC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1628800"/>
              <a:ext cx="5655275" cy="341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629816" y="431168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Особенности отмены крепостного права в Беларуси были связаны с предотвращением участия недовольных условиями наделения землей крестьян в восстании 1863—1864 гг.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4955684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Крестьяне Беларуси и Литвы независимо от согласия помещиков, срочно переводились на обязательный выкуп земельных наделов. Размер таких выкупных платежей был снижен на 20 %. </a:t>
            </a:r>
          </a:p>
        </p:txBody>
      </p:sp>
    </p:spTree>
    <p:extLst>
      <p:ext uri="{BB962C8B-B14F-4D97-AF65-F5344CB8AC3E}">
        <p14:creationId xmlns:p14="http://schemas.microsoft.com/office/powerpoint/2010/main" val="178475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5744" y="332656"/>
            <a:ext cx="8212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Историческое значение отмены крепостного права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F55147-34D4-4E58-9702-EB5B04B9F4FC}"/>
              </a:ext>
            </a:extLst>
          </p:cNvPr>
          <p:cNvGrpSpPr/>
          <p:nvPr/>
        </p:nvGrpSpPr>
        <p:grpSpPr>
          <a:xfrm>
            <a:off x="596703" y="1093874"/>
            <a:ext cx="8369585" cy="4846695"/>
            <a:chOff x="463615" y="832562"/>
            <a:chExt cx="8369585" cy="4846695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6C7FED1-0432-4136-91D2-77C1FE907ED1}"/>
                </a:ext>
              </a:extLst>
            </p:cNvPr>
            <p:cNvSpPr/>
            <p:nvPr/>
          </p:nvSpPr>
          <p:spPr>
            <a:xfrm>
              <a:off x="1403648" y="908720"/>
              <a:ext cx="7429552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ru-RU" sz="2000" b="1" dirty="0">
                  <a:effectLst>
                    <a:glow rad="50800">
                      <a:schemeClr val="bg1"/>
                    </a:glow>
                  </a:effectLst>
                  <a:latin typeface="Arial" pitchFamily="34" charset="0"/>
                  <a:ea typeface="Roboto Slab" pitchFamily="2" charset="0"/>
                  <a:cs typeface="Arial" pitchFamily="34" charset="0"/>
                </a:rPr>
                <a:t>Открыла перед Россией новые перспективы.</a:t>
              </a:r>
              <a:endParaRPr lang="ru-RU" sz="2000" dirty="0">
                <a:effectLst>
                  <a:glow rad="50800">
                    <a:schemeClr val="bg1"/>
                  </a:glow>
                </a:effectLst>
                <a:latin typeface="Arial" pitchFamily="34" charset="0"/>
                <a:ea typeface="Roboto Slab" pitchFamily="2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endParaRPr lang="ru-RU" sz="2000" dirty="0">
                <a:effectLst>
                  <a:glow rad="50800">
                    <a:schemeClr val="bg1"/>
                  </a:glow>
                </a:effectLst>
                <a:latin typeface="Arial" pitchFamily="34" charset="0"/>
                <a:ea typeface="Roboto Slab" pitchFamily="2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r>
                <a:rPr lang="ru-RU" sz="2000" b="1" dirty="0">
                  <a:effectLst>
                    <a:glow rad="50800">
                      <a:schemeClr val="bg1"/>
                    </a:glow>
                  </a:effectLst>
                  <a:latin typeface="Arial" pitchFamily="34" charset="0"/>
                  <a:ea typeface="Roboto Slab" pitchFamily="2" charset="0"/>
                  <a:cs typeface="Arial" pitchFamily="34" charset="0"/>
                </a:rPr>
                <a:t>У России появилась возможность развития рыночных отношений.</a:t>
              </a:r>
              <a:endParaRPr lang="ru-RU" sz="2000" dirty="0">
                <a:effectLst>
                  <a:glow rad="50800">
                    <a:schemeClr val="bg1"/>
                  </a:glow>
                </a:effectLst>
                <a:latin typeface="Arial" pitchFamily="34" charset="0"/>
                <a:ea typeface="Roboto Slab" pitchFamily="2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endParaRPr lang="ru-RU" sz="2000" dirty="0">
                <a:effectLst>
                  <a:glow rad="50800">
                    <a:schemeClr val="bg1"/>
                  </a:glow>
                </a:effectLst>
                <a:latin typeface="Arial" pitchFamily="34" charset="0"/>
                <a:ea typeface="Roboto Slab" pitchFamily="2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r>
                <a:rPr lang="ru-RU" sz="2000" b="1" dirty="0">
                  <a:effectLst>
                    <a:glow rad="50800">
                      <a:schemeClr val="bg1"/>
                    </a:glow>
                  </a:effectLst>
                  <a:latin typeface="Arial" pitchFamily="34" charset="0"/>
                  <a:ea typeface="Roboto Slab" pitchFamily="2" charset="0"/>
                  <a:cs typeface="Arial" pitchFamily="34" charset="0"/>
                </a:rPr>
                <a:t>Россия уверенно вступила на путь капиталистического развития.</a:t>
              </a:r>
              <a:r>
                <a:rPr lang="ru-RU" sz="2000" b="1" i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9933FF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lnSpc>
                  <a:spcPct val="95000"/>
                </a:lnSpc>
              </a:pPr>
              <a:endParaRPr lang="ru-RU" sz="2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933FF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r>
                <a:rPr lang="ru-RU" sz="2000" b="1" dirty="0">
                  <a:effectLst>
                    <a:glow rad="50800">
                      <a:schemeClr val="bg1"/>
                    </a:glow>
                  </a:effectLst>
                  <a:latin typeface="Arial" pitchFamily="34" charset="0"/>
                  <a:cs typeface="Arial" pitchFamily="34" charset="0"/>
                </a:rPr>
                <a:t>Реформа привела к изменению социальной структуры российского общества.</a:t>
              </a:r>
            </a:p>
            <a:p>
              <a:pPr>
                <a:lnSpc>
                  <a:spcPct val="95000"/>
                </a:lnSpc>
              </a:pPr>
              <a:endParaRPr lang="ru-RU" sz="2000" b="1" dirty="0">
                <a:effectLst>
                  <a:glow rad="50800">
                    <a:schemeClr val="bg1"/>
                  </a:glo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r>
                <a:rPr lang="ru-RU" sz="2000" b="1" dirty="0">
                  <a:effectLst>
                    <a:glow rad="50800">
                      <a:schemeClr val="bg1"/>
                    </a:glow>
                  </a:effectLst>
                  <a:latin typeface="Arial" pitchFamily="34" charset="0"/>
                  <a:cs typeface="Arial" pitchFamily="34" charset="0"/>
                </a:rPr>
                <a:t>В дальнейшем – вызвала необходимость реформирования всей политической системы страны.</a:t>
              </a:r>
            </a:p>
            <a:p>
              <a:pPr>
                <a:lnSpc>
                  <a:spcPct val="95000"/>
                </a:lnSpc>
              </a:pPr>
              <a:endParaRPr lang="ru-RU" sz="2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933FF"/>
                </a:solidFill>
                <a:effectLst>
                  <a:glow rad="50800">
                    <a:schemeClr val="bg1"/>
                  </a:glo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endParaRPr lang="ru-RU" sz="2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933FF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95000"/>
                </a:lnSpc>
              </a:pPr>
              <a:endParaRPr lang="ru-RU" sz="2000" dirty="0">
                <a:effectLst>
                  <a:glow rad="50800">
                    <a:schemeClr val="bg1"/>
                  </a:glow>
                </a:effectLst>
                <a:latin typeface="Arial" pitchFamily="34" charset="0"/>
                <a:ea typeface="Roboto Slab" pitchFamily="2" charset="0"/>
                <a:cs typeface="Arial" pitchFamily="34" charset="0"/>
              </a:endParaRPr>
            </a:p>
          </p:txBody>
        </p:sp>
        <p:pic>
          <p:nvPicPr>
            <p:cNvPr id="8" name="Picture 6" descr="http://afrodiziaki.com/zhenskie-duhi-s-feromonami/images/fer.png">
              <a:extLst>
                <a:ext uri="{FF2B5EF4-FFF2-40B4-BE49-F238E27FC236}">
                  <a16:creationId xmlns:a16="http://schemas.microsoft.com/office/drawing/2014/main" id="{C8B506E1-D119-4908-A12F-D74B63956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72" y="832562"/>
              <a:ext cx="505856" cy="618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afrodiziaki.com/zhenskie-duhi-s-feromonami/images/fer.png">
              <a:extLst>
                <a:ext uri="{FF2B5EF4-FFF2-40B4-BE49-F238E27FC236}">
                  <a16:creationId xmlns:a16="http://schemas.microsoft.com/office/drawing/2014/main" id="{32A9E633-2B0F-4453-AE49-AA6684BE6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72" y="1546942"/>
              <a:ext cx="505856" cy="618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afrodiziaki.com/zhenskie-duhi-s-feromonami/images/fer.png">
              <a:extLst>
                <a:ext uri="{FF2B5EF4-FFF2-40B4-BE49-F238E27FC236}">
                  <a16:creationId xmlns:a16="http://schemas.microsoft.com/office/drawing/2014/main" id="{2FB70A47-CD44-45BD-AF39-4B2D55C9F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5" y="2331460"/>
              <a:ext cx="505856" cy="618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://afrodiziaki.com/zhenskie-duhi-s-feromonami/images/fer.png">
              <a:extLst>
                <a:ext uri="{FF2B5EF4-FFF2-40B4-BE49-F238E27FC236}">
                  <a16:creationId xmlns:a16="http://schemas.microsoft.com/office/drawing/2014/main" id="{1C60BE0E-AB12-406B-A9E9-BDAA06E43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72" y="3242327"/>
              <a:ext cx="505856" cy="618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afrodiziaki.com/zhenskie-duhi-s-feromonami/images/fer.png">
              <a:extLst>
                <a:ext uri="{FF2B5EF4-FFF2-40B4-BE49-F238E27FC236}">
                  <a16:creationId xmlns:a16="http://schemas.microsoft.com/office/drawing/2014/main" id="{C9E182DB-CBFF-46BF-B224-3B993DAC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72" y="4068356"/>
              <a:ext cx="505856" cy="6185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2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02712" y="40466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2400" b="1" dirty="0"/>
              <a:t>Причины отмены крепостного права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7080BF-7622-41CD-8150-F03D9E27C90D}"/>
              </a:ext>
            </a:extLst>
          </p:cNvPr>
          <p:cNvSpPr/>
          <p:nvPr/>
        </p:nvSpPr>
        <p:spPr>
          <a:xfrm>
            <a:off x="467544" y="1083035"/>
            <a:ext cx="8208912" cy="4403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0" indent="-274638" algn="just">
              <a:lnSpc>
                <a:spcPct val="87000"/>
              </a:lnSpc>
              <a:buFont typeface="Arial" pitchFamily="34" charset="0"/>
              <a:buChar char="•"/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Низкая производительность крепостного труда препятствовала дальнейшему развитию сельского хозяйства.</a:t>
            </a:r>
          </a:p>
          <a:p>
            <a:pPr marL="274638" lvl="0" indent="-274638" algn="just">
              <a:lnSpc>
                <a:spcPct val="87000"/>
              </a:lnSpc>
              <a:buFont typeface="Arial" pitchFamily="34" charset="0"/>
              <a:buChar char="•"/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Отсутствие личной свободы у крестьян мешало развитию промышленности. </a:t>
            </a:r>
          </a:p>
          <a:p>
            <a:pPr marL="274638" lvl="0" indent="-274638" algn="just">
              <a:lnSpc>
                <a:spcPct val="87000"/>
              </a:lnSpc>
              <a:buFont typeface="Arial" pitchFamily="34" charset="0"/>
              <a:buChar char="•"/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Поражение в Крымской войне наглядно показало экономическую и военно-техническую отсталость страны.</a:t>
            </a:r>
          </a:p>
          <a:p>
            <a:pPr marL="274638" lvl="0" indent="-274638" algn="just">
              <a:lnSpc>
                <a:spcPct val="87000"/>
              </a:lnSpc>
              <a:buFont typeface="Arial" pitchFamily="34" charset="0"/>
              <a:buChar char="•"/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Рост числа </a:t>
            </a:r>
          </a:p>
          <a:p>
            <a:pPr marL="274638" lvl="0" algn="just">
              <a:lnSpc>
                <a:spcPct val="87000"/>
              </a:lnSpc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крестьянских </a:t>
            </a:r>
          </a:p>
          <a:p>
            <a:pPr marL="274638" lvl="0" algn="just">
              <a:lnSpc>
                <a:spcPct val="87000"/>
              </a:lnSpc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волнений </a:t>
            </a:r>
          </a:p>
          <a:p>
            <a:pPr marL="274638" lvl="0" algn="just">
              <a:lnSpc>
                <a:spcPct val="87000"/>
              </a:lnSpc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создавало </a:t>
            </a:r>
          </a:p>
          <a:p>
            <a:pPr marL="274638" lvl="0" algn="just">
              <a:lnSpc>
                <a:spcPct val="87000"/>
              </a:lnSpc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реальную </a:t>
            </a:r>
          </a:p>
          <a:p>
            <a:pPr marL="274638" lvl="0" algn="just">
              <a:lnSpc>
                <a:spcPct val="87000"/>
              </a:lnSpc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угрозу новой </a:t>
            </a:r>
          </a:p>
          <a:p>
            <a:pPr marL="274638" lvl="0" algn="just">
              <a:lnSpc>
                <a:spcPct val="87000"/>
              </a:lnSpc>
            </a:pPr>
            <a:r>
              <a:rPr lang="ru-RU" sz="2300" b="1" dirty="0">
                <a:effectLst/>
                <a:latin typeface="+mj-lt"/>
                <a:ea typeface="Tahoma" pitchFamily="34" charset="0"/>
                <a:cs typeface="Arial" pitchFamily="34" charset="0"/>
              </a:rPr>
              <a:t>«пугачевщины»</a:t>
            </a:r>
          </a:p>
        </p:txBody>
      </p:sp>
      <p:pic>
        <p:nvPicPr>
          <p:cNvPr id="8" name="Picture 6" descr="https://pp.vk.me/c626223/v626223573/6df0/J8Le8IjBIpY.jpg">
            <a:extLst>
              <a:ext uri="{FF2B5EF4-FFF2-40B4-BE49-F238E27FC236}">
                <a16:creationId xmlns:a16="http://schemas.microsoft.com/office/drawing/2014/main" id="{CEA2DDDB-4990-4CC1-9FEA-E4A827473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785" y="3284984"/>
            <a:ext cx="5234663" cy="327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61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40DEE2-8EE1-44A8-BDBB-93E9F30C06E3}"/>
              </a:ext>
            </a:extLst>
          </p:cNvPr>
          <p:cNvSpPr/>
          <p:nvPr/>
        </p:nvSpPr>
        <p:spPr>
          <a:xfrm>
            <a:off x="679005" y="263986"/>
            <a:ext cx="446449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/>
              <a:t>«Слухи носятся, что я хочу дать свободу крестьянам; это не справедливо, и вы можете сказать это всем направо и налево; но чувства, враждебные между крестьянами и их помещиками, к несчастью, существуют, и от этого было уже несколько случаев неповиновения к помещикам. Я убеждён, что рано или поздно мы должны к этому прийти. Я думаю, что вы одного мнения со мною, следовательно, </a:t>
            </a:r>
            <a:r>
              <a:rPr lang="ru-RU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гораздо лучше, чтобы это произошло свыше, нежели снизу»</a:t>
            </a:r>
            <a:r>
              <a:rPr lang="en-US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3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F7EF6E-4463-4694-A05A-172762892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20" y="684614"/>
            <a:ext cx="3435849" cy="4581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2ADCC-E1AC-4C4E-B3B6-F43B552BC1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20" y="5348049"/>
            <a:ext cx="308606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7564" y="4234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Условия освобождения помещичьих крестьян от крепостной зависимости были определены в Манифесте, подписанном </a:t>
            </a:r>
            <a:r>
              <a:rPr lang="be-BY" sz="2400" b="1" dirty="0">
                <a:solidFill>
                  <a:srgbClr val="C00000"/>
                </a:solidFill>
              </a:rPr>
              <a:t>Александром</a:t>
            </a:r>
            <a:r>
              <a:rPr lang="be-BY" sz="2400" b="1" dirty="0"/>
              <a:t> </a:t>
            </a:r>
            <a:r>
              <a:rPr lang="be-BY" sz="2400" b="1" dirty="0">
                <a:solidFill>
                  <a:srgbClr val="C00000"/>
                </a:solidFill>
              </a:rPr>
              <a:t>II</a:t>
            </a:r>
            <a:r>
              <a:rPr lang="be-BY" sz="2400" b="1" dirty="0"/>
              <a:t> 19 февраля </a:t>
            </a:r>
            <a:r>
              <a:rPr lang="be-BY" sz="2400" b="1" dirty="0">
                <a:solidFill>
                  <a:srgbClr val="C00000"/>
                </a:solidFill>
              </a:rPr>
              <a:t>1861</a:t>
            </a:r>
            <a:r>
              <a:rPr lang="be-BY" sz="2400" b="1" dirty="0"/>
              <a:t> г.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253007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Крестьяне получили личную свободу и определенные гражданские права, которые коренным образом изменили их положение.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043608" y="1700808"/>
            <a:ext cx="7056784" cy="3608562"/>
            <a:chOff x="611560" y="1764654"/>
            <a:chExt cx="7776864" cy="3608562"/>
          </a:xfrm>
        </p:grpSpPr>
        <p:pic>
          <p:nvPicPr>
            <p:cNvPr id="2050" name="Picture 2" descr="http://vremya4e.com/uploads/posts/2016-03/medium/1459160276_manifes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772816"/>
              <a:ext cx="4392488" cy="35283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dok.opredelim.com/pars_docs/refs/34/33574/img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" t="23599" r="48219"/>
            <a:stretch/>
          </p:blipFill>
          <p:spPr bwMode="auto">
            <a:xfrm flipH="1">
              <a:off x="5292482" y="1764654"/>
              <a:ext cx="3095942" cy="360856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026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_06c99aa831418dd556f2d94a24029ad8">
            <a:extLst>
              <a:ext uri="{FF2B5EF4-FFF2-40B4-BE49-F238E27FC236}">
                <a16:creationId xmlns:a16="http://schemas.microsoft.com/office/drawing/2014/main" id="{3030F49E-8073-435D-9A10-B68062E8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476" y="1748041"/>
            <a:ext cx="2927709" cy="439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5" descr="photo_book01_02">
            <a:extLst>
              <a:ext uri="{FF2B5EF4-FFF2-40B4-BE49-F238E27FC236}">
                <a16:creationId xmlns:a16="http://schemas.microsoft.com/office/drawing/2014/main" id="{6E80464C-3A46-410E-B7B6-09FE35D1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1848" y="1748041"/>
            <a:ext cx="2814897" cy="4424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FBB912E5-0FBC-43F2-AD4F-4B268089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595140"/>
            <a:ext cx="4319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  <a:t>Манифест </a:t>
            </a:r>
          </a:p>
          <a:p>
            <a:pPr algn="ctr"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  <a:t>об отмене крепостного права 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7D4F1A9-4C65-463F-AD17-E4293D68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32" y="562720"/>
            <a:ext cx="41383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  <a:t>Положение о крестьянах,</a:t>
            </a:r>
          </a:p>
          <a:p>
            <a:pPr algn="ctr">
              <a:defRPr/>
            </a:pPr>
            <a:r>
              <a:rPr lang="ru-RU" sz="2400" b="1" dirty="0">
                <a:latin typeface="+mj-lt"/>
              </a:rPr>
              <a:t>выходящих из крепостной зависимости</a:t>
            </a:r>
            <a:endParaRPr 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1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245FE7-E274-4F6C-8FEB-FB2C68200FA3}"/>
              </a:ext>
            </a:extLst>
          </p:cNvPr>
          <p:cNvSpPr/>
          <p:nvPr/>
        </p:nvSpPr>
        <p:spPr>
          <a:xfrm>
            <a:off x="7358082" y="750034"/>
            <a:ext cx="1543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Районы с различными формами зависимости</a:t>
            </a:r>
            <a:endParaRPr lang="ru-RU" sz="1400" dirty="0"/>
          </a:p>
        </p:txBody>
      </p:sp>
      <p:pic>
        <p:nvPicPr>
          <p:cNvPr id="8" name="Picture 2" descr="https://slide-share.ru/slide/99271.jpeg">
            <a:extLst>
              <a:ext uri="{FF2B5EF4-FFF2-40B4-BE49-F238E27FC236}">
                <a16:creationId xmlns:a16="http://schemas.microsoft.com/office/drawing/2014/main" id="{EEB39CCD-0644-49EA-8F72-6E63D545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50536"/>
          <a:stretch>
            <a:fillRect/>
          </a:stretch>
        </p:blipFill>
        <p:spPr bwMode="auto">
          <a:xfrm>
            <a:off x="1907704" y="404663"/>
            <a:ext cx="5400600" cy="6141493"/>
          </a:xfrm>
          <a:prstGeom prst="rect">
            <a:avLst/>
          </a:prstGeom>
          <a:noFill/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599DC98-FE4C-44B1-ADC8-D0EBF7EED6BB}"/>
              </a:ext>
            </a:extLst>
          </p:cNvPr>
          <p:cNvCxnSpPr>
            <a:cxnSpLocks/>
          </p:cNvCxnSpPr>
          <p:nvPr/>
        </p:nvCxnSpPr>
        <p:spPr>
          <a:xfrm>
            <a:off x="5940152" y="5949280"/>
            <a:ext cx="2104130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510360E-D37E-4340-A7D0-8AE88717FA3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384867" y="4598561"/>
            <a:ext cx="2142718" cy="988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slide-share.ru/slide/99271.jpeg">
            <a:extLst>
              <a:ext uri="{FF2B5EF4-FFF2-40B4-BE49-F238E27FC236}">
                <a16:creationId xmlns:a16="http://schemas.microsoft.com/office/drawing/2014/main" id="{7F5B944C-8F5F-413E-B113-E9E1AA46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7623" t="57809" r="69807" b="38765"/>
          <a:stretch>
            <a:fillRect/>
          </a:stretch>
        </p:blipFill>
        <p:spPr bwMode="auto">
          <a:xfrm>
            <a:off x="683568" y="4462337"/>
            <a:ext cx="701299" cy="292208"/>
          </a:xfrm>
          <a:prstGeom prst="rect">
            <a:avLst/>
          </a:prstGeom>
          <a:noFill/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87E3FB2-419F-4AA7-9859-DC407DC89950}"/>
              </a:ext>
            </a:extLst>
          </p:cNvPr>
          <p:cNvSpPr/>
          <p:nvPr/>
        </p:nvSpPr>
        <p:spPr>
          <a:xfrm>
            <a:off x="323529" y="3536116"/>
            <a:ext cx="1584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Arial" pitchFamily="34" charset="0"/>
                <a:cs typeface="Arial" pitchFamily="34" charset="0"/>
              </a:rPr>
              <a:t>Районы с преобладанием барщинной системы</a:t>
            </a:r>
            <a:endParaRPr lang="ru-RU" sz="1400" dirty="0"/>
          </a:p>
        </p:txBody>
      </p:sp>
      <p:pic>
        <p:nvPicPr>
          <p:cNvPr id="13" name="Picture 2" descr="https://slide-share.ru/slide/99271.jpeg">
            <a:extLst>
              <a:ext uri="{FF2B5EF4-FFF2-40B4-BE49-F238E27FC236}">
                <a16:creationId xmlns:a16="http://schemas.microsoft.com/office/drawing/2014/main" id="{82D3B6DF-93DC-4B57-BC36-6E783C98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1360" t="87106" r="66947" b="11856"/>
          <a:stretch>
            <a:fillRect/>
          </a:stretch>
        </p:blipFill>
        <p:spPr bwMode="auto">
          <a:xfrm>
            <a:off x="7922747" y="5811717"/>
            <a:ext cx="701299" cy="241945"/>
          </a:xfrm>
          <a:prstGeom prst="rect">
            <a:avLst/>
          </a:prstGeom>
          <a:noFill/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6067A6A-BBCB-4E20-BC38-F3DAE4093187}"/>
              </a:ext>
            </a:extLst>
          </p:cNvPr>
          <p:cNvSpPr/>
          <p:nvPr/>
        </p:nvSpPr>
        <p:spPr>
          <a:xfrm>
            <a:off x="7297394" y="4890792"/>
            <a:ext cx="1592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Районы с преобладанием оброчной системы</a:t>
            </a:r>
            <a:endParaRPr lang="ru-RU" sz="14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1A9DE44-C6FB-42C7-B714-7400F9FEA1D7}"/>
              </a:ext>
            </a:extLst>
          </p:cNvPr>
          <p:cNvCxnSpPr>
            <a:cxnSpLocks/>
          </p:cNvCxnSpPr>
          <p:nvPr/>
        </p:nvCxnSpPr>
        <p:spPr>
          <a:xfrm>
            <a:off x="5786446" y="1785926"/>
            <a:ext cx="2104130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s://slide-share.ru/slide/99271.jpeg">
            <a:extLst>
              <a:ext uri="{FF2B5EF4-FFF2-40B4-BE49-F238E27FC236}">
                <a16:creationId xmlns:a16="http://schemas.microsoft.com/office/drawing/2014/main" id="{D18A1F04-92DA-418F-B159-6C3D6D96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4414" t="13893" r="61904" b="84093"/>
          <a:stretch>
            <a:fillRect/>
          </a:stretch>
        </p:blipFill>
        <p:spPr bwMode="auto">
          <a:xfrm>
            <a:off x="7929586" y="1648804"/>
            <a:ext cx="701299" cy="215784"/>
          </a:xfrm>
          <a:prstGeom prst="rect">
            <a:avLst/>
          </a:prstGeom>
          <a:noFill/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2DF5D09-F139-4A60-BEEC-A84A3B394F33}"/>
              </a:ext>
            </a:extLst>
          </p:cNvPr>
          <p:cNvCxnSpPr>
            <a:cxnSpLocks/>
          </p:cNvCxnSpPr>
          <p:nvPr/>
        </p:nvCxnSpPr>
        <p:spPr>
          <a:xfrm flipH="1" flipV="1">
            <a:off x="3296321" y="2143175"/>
            <a:ext cx="61233" cy="1529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1A44002-A897-4396-BE57-024EDAE517B5}"/>
              </a:ext>
            </a:extLst>
          </p:cNvPr>
          <p:cNvCxnSpPr>
            <a:cxnSpLocks/>
          </p:cNvCxnSpPr>
          <p:nvPr/>
        </p:nvCxnSpPr>
        <p:spPr>
          <a:xfrm flipH="1" flipV="1">
            <a:off x="1000100" y="2214554"/>
            <a:ext cx="1357322" cy="1285884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s://slide-share.ru/slide/99271.jpeg">
            <a:extLst>
              <a:ext uri="{FF2B5EF4-FFF2-40B4-BE49-F238E27FC236}">
                <a16:creationId xmlns:a16="http://schemas.microsoft.com/office/drawing/2014/main" id="{CBE56FF5-4CB6-428C-923D-AA5A78B0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011" t="32053" r="91756" b="67216"/>
          <a:stretch>
            <a:fillRect/>
          </a:stretch>
        </p:blipFill>
        <p:spPr bwMode="auto">
          <a:xfrm>
            <a:off x="500034" y="2006474"/>
            <a:ext cx="701299" cy="233766"/>
          </a:xfrm>
          <a:prstGeom prst="rect">
            <a:avLst/>
          </a:prstGeom>
          <a:noFill/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1D356B8-720F-430F-B740-62E15E8FE76F}"/>
              </a:ext>
            </a:extLst>
          </p:cNvPr>
          <p:cNvSpPr/>
          <p:nvPr/>
        </p:nvSpPr>
        <p:spPr>
          <a:xfrm>
            <a:off x="416056" y="623271"/>
            <a:ext cx="15430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Arial" pitchFamily="34" charset="0"/>
                <a:cs typeface="Arial" pitchFamily="34" charset="0"/>
              </a:rPr>
              <a:t>Районы, где была уже отменена личная зависимость крестьян</a:t>
            </a:r>
            <a:endParaRPr lang="ru-RU" sz="1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4368B71-4426-4F7F-996F-390C70482EA5}"/>
              </a:ext>
            </a:extLst>
          </p:cNvPr>
          <p:cNvCxnSpPr>
            <a:cxnSpLocks/>
          </p:cNvCxnSpPr>
          <p:nvPr/>
        </p:nvCxnSpPr>
        <p:spPr>
          <a:xfrm>
            <a:off x="6572264" y="4214818"/>
            <a:ext cx="2104130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08C047E-BEE8-4A4F-8825-A1B8FDF8221E}"/>
              </a:ext>
            </a:extLst>
          </p:cNvPr>
          <p:cNvSpPr/>
          <p:nvPr/>
        </p:nvSpPr>
        <p:spPr>
          <a:xfrm>
            <a:off x="7271248" y="2581656"/>
            <a:ext cx="15430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latin typeface="Arial" pitchFamily="34" charset="0"/>
                <a:cs typeface="Arial" pitchFamily="34" charset="0"/>
              </a:rPr>
              <a:t>Районы, где помещичьи хозяйства не имели большого значения</a:t>
            </a:r>
            <a:endParaRPr lang="ru-RU" sz="1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65AAB8F-2E3F-414C-BE3B-371B49D4BC9A}"/>
              </a:ext>
            </a:extLst>
          </p:cNvPr>
          <p:cNvCxnSpPr>
            <a:cxnSpLocks/>
          </p:cNvCxnSpPr>
          <p:nvPr/>
        </p:nvCxnSpPr>
        <p:spPr>
          <a:xfrm>
            <a:off x="6143636" y="642918"/>
            <a:ext cx="1928826" cy="357190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s://slide-share.ru/slide/99271.jpeg">
            <a:extLst>
              <a:ext uri="{FF2B5EF4-FFF2-40B4-BE49-F238E27FC236}">
                <a16:creationId xmlns:a16="http://schemas.microsoft.com/office/drawing/2014/main" id="{C74B49AB-EBD1-4FF3-B6AD-C3029908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1425" t="55814" r="50536" b="39654"/>
          <a:stretch>
            <a:fillRect/>
          </a:stretch>
        </p:blipFill>
        <p:spPr bwMode="auto">
          <a:xfrm>
            <a:off x="7995404" y="4077873"/>
            <a:ext cx="701299" cy="222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22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2882" y="428139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Однако, получив личную свободу, бывшие помещичьи крестьяне не получили земли. Земля оставалась собственностью помещиков.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253007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Крестьяне должны были выкупать землю по установленной правительством и значительно завышенной цене.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11560" y="1674760"/>
            <a:ext cx="8004210" cy="3508480"/>
            <a:chOff x="611560" y="1756336"/>
            <a:chExt cx="8004210" cy="3508480"/>
          </a:xfrm>
        </p:grpSpPr>
        <p:pic>
          <p:nvPicPr>
            <p:cNvPr id="3074" name="Picture 2" descr="http://www.uchportfolio.ru/users_content/6a6610feab86a1f294dbbf5855c74af9/images/1%D0%B0(13)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772816"/>
              <a:ext cx="4731706" cy="3492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БЕЛАРУСЬ\Новая папка\{BF3390F7-425B-4058-B8BE-40331AE80074}Img15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355" y="1756336"/>
              <a:ext cx="3253415" cy="3492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769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9129" y="338154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Правила </a:t>
            </a:r>
            <a:r>
              <a:rPr lang="be-BY" sz="2400" b="1" u="sng" dirty="0">
                <a:solidFill>
                  <a:srgbClr val="C00000"/>
                </a:solidFill>
              </a:rPr>
              <a:t>выкупной операции</a:t>
            </a:r>
            <a:r>
              <a:rPr lang="be-BY" sz="2400" b="1" dirty="0">
                <a:solidFill>
                  <a:srgbClr val="C00000"/>
                </a:solidFill>
              </a:rPr>
              <a:t> </a:t>
            </a:r>
            <a:r>
              <a:rPr lang="be-BY" sz="2400" b="1" dirty="0"/>
              <a:t>(выплаты крестьянами денег за земельные наделы) были следующими. Государство закладывало за крестьян 4/5 выкупной суммы, чтобы они могли рассчитаться с помещиками. Возвращать этот долг крестьянам нужно было на протяжении 49 лет с большими процентами.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326747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Общая сумма, которую крестьяне вынуждены были заплатить за землю, в 3 раза превышала ее рыночную стоимость.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577674" y="2703688"/>
            <a:ext cx="7988652" cy="2561061"/>
            <a:chOff x="541994" y="2839919"/>
            <a:chExt cx="7988652" cy="2561061"/>
          </a:xfrm>
        </p:grpSpPr>
        <p:pic>
          <p:nvPicPr>
            <p:cNvPr id="7170" name="Picture 2" descr="D:\БЕЛАРУСЬ\Новая папка\380_photo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6" b="10354"/>
            <a:stretch/>
          </p:blipFill>
          <p:spPr bwMode="auto">
            <a:xfrm>
              <a:off x="541994" y="2839919"/>
              <a:ext cx="4318038" cy="2556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D:\БЕЛАРУСЬ\Новая папка\54159964_russianvillage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2" r="4646"/>
            <a:stretch/>
          </p:blipFill>
          <p:spPr bwMode="auto">
            <a:xfrm>
              <a:off x="4932040" y="2880980"/>
              <a:ext cx="3598606" cy="252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369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347781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До полного выкупа земли крестьяне считались </a:t>
            </a:r>
            <a:r>
              <a:rPr lang="be-BY" sz="2400" b="1" dirty="0">
                <a:solidFill>
                  <a:srgbClr val="C00000"/>
                </a:solidFill>
              </a:rPr>
              <a:t>временно</a:t>
            </a:r>
            <a:r>
              <a:rPr lang="be-BY" sz="2400" b="1" dirty="0"/>
              <a:t> </a:t>
            </a:r>
            <a:r>
              <a:rPr lang="be-BY" sz="2400" b="1" dirty="0">
                <a:solidFill>
                  <a:srgbClr val="C00000"/>
                </a:solidFill>
              </a:rPr>
              <a:t>обязанными</a:t>
            </a:r>
            <a:r>
              <a:rPr lang="be-BY" sz="2400" b="1" dirty="0"/>
              <a:t> и должны были за пользование наделом земли, как и раньше, отрабатывать барщину или платить помещику чинш.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4941168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b="1" dirty="0"/>
              <a:t>Поземельные отношения временно обязанных крестьян и помещиков оформлялись в документах, получивших название </a:t>
            </a:r>
            <a:r>
              <a:rPr lang="be-BY" sz="2400" b="1" u="sng" dirty="0">
                <a:solidFill>
                  <a:srgbClr val="C00000"/>
                </a:solidFill>
              </a:rPr>
              <a:t>уставных грамот</a:t>
            </a:r>
            <a:r>
              <a:rPr lang="be-BY" sz="2400" b="1" dirty="0"/>
              <a:t>. Их составляли представители местных помещиков.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834502" y="1835980"/>
            <a:ext cx="7671647" cy="3177196"/>
            <a:chOff x="834502" y="1835980"/>
            <a:chExt cx="7671647" cy="3177196"/>
          </a:xfrm>
        </p:grpSpPr>
        <p:pic>
          <p:nvPicPr>
            <p:cNvPr id="8194" name="Picture 2" descr="D:\БЕЛАРУСЬ\Новая папка\11575-img_1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588" y="1835980"/>
              <a:ext cx="5097561" cy="317514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5" name="Picture 3" descr="D:\БЕЛАРУСЬ\Новая папка\i_00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0" r="25304"/>
            <a:stretch/>
          </p:blipFill>
          <p:spPr bwMode="auto">
            <a:xfrm>
              <a:off x="834502" y="2204864"/>
              <a:ext cx="2511630" cy="280831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900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615</Words>
  <Application>Microsoft Office PowerPoint</Application>
  <PresentationFormat>Экран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Roboto Slab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и особенности  отмены  крепостного  права  в Беларуси</dc:title>
  <dc:creator>Mam</dc:creator>
  <cp:lastModifiedBy>Daniel Karagodin</cp:lastModifiedBy>
  <cp:revision>21</cp:revision>
  <dcterms:created xsi:type="dcterms:W3CDTF">2016-08-19T16:36:06Z</dcterms:created>
  <dcterms:modified xsi:type="dcterms:W3CDTF">2022-03-14T10:35:10Z</dcterms:modified>
</cp:coreProperties>
</file>